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2.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3.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4.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5.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6.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theme/theme7.xml" ContentType="application/vnd.openxmlformats-officedocument.theme+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theme/theme8.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13" r:id="rId5"/>
    <p:sldMasterId id="2147483795" r:id="rId6"/>
    <p:sldMasterId id="2147483842" r:id="rId7"/>
    <p:sldMasterId id="2147483870" r:id="rId8"/>
    <p:sldMasterId id="2147483889" r:id="rId9"/>
    <p:sldMasterId id="2147483909" r:id="rId10"/>
    <p:sldMasterId id="2147483995" r:id="rId11"/>
  </p:sldMasterIdLst>
  <p:notesMasterIdLst>
    <p:notesMasterId r:id="rId53"/>
  </p:notesMasterIdLst>
  <p:handoutMasterIdLst>
    <p:handoutMasterId r:id="rId54"/>
  </p:handoutMasterIdLst>
  <p:sldIdLst>
    <p:sldId id="2076137618" r:id="rId12"/>
    <p:sldId id="257" r:id="rId13"/>
    <p:sldId id="1617" r:id="rId14"/>
    <p:sldId id="2076137674" r:id="rId15"/>
    <p:sldId id="1689" r:id="rId16"/>
    <p:sldId id="2123258523" r:id="rId17"/>
    <p:sldId id="2076137562" r:id="rId18"/>
    <p:sldId id="1623" r:id="rId19"/>
    <p:sldId id="1629" r:id="rId20"/>
    <p:sldId id="1630" r:id="rId21"/>
    <p:sldId id="2123258524" r:id="rId22"/>
    <p:sldId id="2123258529" r:id="rId23"/>
    <p:sldId id="2123258522" r:id="rId24"/>
    <p:sldId id="2076137657" r:id="rId25"/>
    <p:sldId id="2076138654" r:id="rId26"/>
    <p:sldId id="1691" r:id="rId27"/>
    <p:sldId id="277" r:id="rId28"/>
    <p:sldId id="2123258525" r:id="rId29"/>
    <p:sldId id="2076137271" r:id="rId30"/>
    <p:sldId id="2076137676" r:id="rId31"/>
    <p:sldId id="2076137617" r:id="rId32"/>
    <p:sldId id="2123258526" r:id="rId33"/>
    <p:sldId id="2076137678" r:id="rId34"/>
    <p:sldId id="2076137627" r:id="rId35"/>
    <p:sldId id="2076138611" r:id="rId36"/>
    <p:sldId id="2076138613" r:id="rId37"/>
    <p:sldId id="2076138620" r:id="rId38"/>
    <p:sldId id="2076138615" r:id="rId39"/>
    <p:sldId id="2076138622" r:id="rId40"/>
    <p:sldId id="2076138624" r:id="rId41"/>
    <p:sldId id="2076138617" r:id="rId42"/>
    <p:sldId id="2076138640" r:id="rId43"/>
    <p:sldId id="2076138641" r:id="rId44"/>
    <p:sldId id="2076138626" r:id="rId45"/>
    <p:sldId id="2076137680" r:id="rId46"/>
    <p:sldId id="2123258527" r:id="rId47"/>
    <p:sldId id="2076137633" r:id="rId48"/>
    <p:sldId id="2123258528" r:id="rId49"/>
    <p:sldId id="2076137668" r:id="rId50"/>
    <p:sldId id="2076137641" r:id="rId51"/>
    <p:sldId id="2076138659"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id="{691A4D86-FD44-4186-A059-ED45DB8A0894}">
          <p14:sldIdLst>
            <p14:sldId id="2076137618"/>
            <p14:sldId id="257"/>
            <p14:sldId id="1617"/>
            <p14:sldId id="2076137674"/>
            <p14:sldId id="1689"/>
            <p14:sldId id="2123258523"/>
            <p14:sldId id="2076137562"/>
            <p14:sldId id="1623"/>
            <p14:sldId id="1629"/>
            <p14:sldId id="1630"/>
            <p14:sldId id="2123258524"/>
            <p14:sldId id="2123258529"/>
            <p14:sldId id="2123258522"/>
            <p14:sldId id="2076137657"/>
            <p14:sldId id="2076138654"/>
            <p14:sldId id="1691"/>
            <p14:sldId id="277"/>
            <p14:sldId id="2123258525"/>
            <p14:sldId id="2076137271"/>
            <p14:sldId id="2076137676"/>
            <p14:sldId id="2076137617"/>
            <p14:sldId id="2123258526"/>
            <p14:sldId id="2076137678"/>
            <p14:sldId id="2076137627"/>
            <p14:sldId id="2076138611"/>
            <p14:sldId id="2076138613"/>
            <p14:sldId id="2076138620"/>
            <p14:sldId id="2076138615"/>
            <p14:sldId id="2076138622"/>
            <p14:sldId id="2076138624"/>
            <p14:sldId id="2076138617"/>
            <p14:sldId id="2076138640"/>
            <p14:sldId id="2076138641"/>
            <p14:sldId id="2076138626"/>
            <p14:sldId id="2076137680"/>
            <p14:sldId id="2123258527"/>
            <p14:sldId id="2076137633"/>
            <p14:sldId id="2123258528"/>
            <p14:sldId id="2076137668"/>
            <p14:sldId id="2076137641"/>
            <p14:sldId id="207613865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757A"/>
    <a:srgbClr val="3C3C41"/>
    <a:srgbClr val="742774"/>
    <a:srgbClr val="7427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914" autoAdjust="0"/>
  </p:normalViewPr>
  <p:slideViewPr>
    <p:cSldViewPr snapToGrid="0">
      <p:cViewPr varScale="1">
        <p:scale>
          <a:sx n="84" d="100"/>
          <a:sy n="84" d="100"/>
        </p:scale>
        <p:origin x="552" y="4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8.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0.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theme" Target="theme/theme1.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F6222D-E2AF-4C49-A639-ABE92630659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FF8C996-8DCD-4578-A35F-42306331C60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C3B4DBB-89D8-4481-8040-A8845784EEDA}" type="datetimeFigureOut">
              <a:rPr lang="en-US" smtClean="0"/>
              <a:t>10/27/2022</a:t>
            </a:fld>
            <a:endParaRPr lang="en-US"/>
          </a:p>
        </p:txBody>
      </p:sp>
      <p:sp>
        <p:nvSpPr>
          <p:cNvPr id="4" name="Footer Placeholder 3">
            <a:extLst>
              <a:ext uri="{FF2B5EF4-FFF2-40B4-BE49-F238E27FC236}">
                <a16:creationId xmlns:a16="http://schemas.microsoft.com/office/drawing/2014/main" id="{587E2FB6-1F28-4751-8D77-9B3668F7E1E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C9666C8-8E3B-46D4-BA7C-898433F313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212CD41-B4EE-4C4F-9559-C6429C377E57}" type="slidenum">
              <a:rPr lang="en-US" smtClean="0"/>
              <a:t>‹#›</a:t>
            </a:fld>
            <a:endParaRPr lang="en-US"/>
          </a:p>
        </p:txBody>
      </p:sp>
    </p:spTree>
    <p:extLst>
      <p:ext uri="{BB962C8B-B14F-4D97-AF65-F5344CB8AC3E}">
        <p14:creationId xmlns:p14="http://schemas.microsoft.com/office/powerpoint/2010/main" val="13113276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3C7197-4AFD-4C95-B294-D1361E8904CF}" type="datetimeFigureOut">
              <a:rPr lang="en-US" smtClean="0"/>
              <a:t>10/27/2022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43513B-B2D0-4CD6-A04A-7225AC80CB34}" type="slidenum">
              <a:rPr lang="en-US" smtClean="0"/>
              <a:t>‹#›</a:t>
            </a:fld>
            <a:endParaRPr lang="en-US"/>
          </a:p>
        </p:txBody>
      </p:sp>
    </p:spTree>
    <p:extLst>
      <p:ext uri="{BB962C8B-B14F-4D97-AF65-F5344CB8AC3E}">
        <p14:creationId xmlns:p14="http://schemas.microsoft.com/office/powerpoint/2010/main" val="954955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zure.microsoft.com/en-us/services/active-directory/" TargetMode="External"/><Relationship Id="rId7" Type="http://schemas.openxmlformats.org/officeDocument/2006/relationships/hyperlink" Target="https://tools.ietf.org/pdf/rfc6749.pdf"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azure.microsoft.com/en-us/pricing/details/active-directory/" TargetMode="External"/><Relationship Id="rId5" Type="http://schemas.openxmlformats.org/officeDocument/2006/relationships/hyperlink" Target="https://flow.microsoft.com/en-us/blog/security-governance-strategy/" TargetMode="External"/><Relationship Id="rId4" Type="http://schemas.openxmlformats.org/officeDocument/2006/relationships/hyperlink" Target="https://www.microsoft.com/security/blog/2019/04/25/microsoft-threat-protection-april-update/"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powerapps.microsoft.com/en-us/blog/establishing-an-environment-strategy-for-microsoft-power-platform/"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zure.microsoft.com/en-us/services/active-directory/" TargetMode="External"/><Relationship Id="rId7" Type="http://schemas.openxmlformats.org/officeDocument/2006/relationships/hyperlink" Target="https://tools.ietf.org/pdf/rfc6749.pdf"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azure.microsoft.com/en-us/pricing/details/active-directory/" TargetMode="External"/><Relationship Id="rId5" Type="http://schemas.openxmlformats.org/officeDocument/2006/relationships/hyperlink" Target="https://flow.microsoft.com/en-us/blog/security-governance-strategy/" TargetMode="External"/><Relationship Id="rId4" Type="http://schemas.openxmlformats.org/officeDocument/2006/relationships/hyperlink" Target="https://www.microsoft.com/security/blog/2019/04/25/microsoft-threat-protection-april-update/"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utlook.office.com/"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login.microsoftonline.com/"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7631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https://aka.ms/adtenantrestrictions</a:t>
            </a:r>
          </a:p>
          <a:p>
            <a:endParaRPr lang="en-IN"/>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30442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https://aka.ms/adtenantrestrictions</a:t>
            </a:r>
          </a:p>
          <a:p>
            <a:endParaRPr lang="en-IN"/>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3044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https://docs.microsoft.com/en-us/power-platform/admin/cross-tenant-restrictions</a:t>
            </a:r>
            <a:endParaRPr lang="en-IN"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6503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hlinkClick r:id="rId3"/>
              </a:rPr>
              <a:t>Azure Active Directory (Azure AD)</a:t>
            </a:r>
            <a:r>
              <a:rPr lang="en-US" sz="900" b="0" i="0" u="none" strike="noStrike" kern="120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hlinkClick r:id="rId4"/>
              </a:rPr>
              <a:t>one of the world’s most sophisticated, comprehensive, and secure identity and access management services</a:t>
            </a:r>
            <a:r>
              <a:rPr lang="en-US" sz="900" b="0" i="0" u="none" strike="noStrike" kern="1200" dirty="0">
                <a:solidFill>
                  <a:schemeClr val="tx1"/>
                </a:solidFill>
                <a:effectLst/>
                <a:latin typeface="Segoe UI Light" pitchFamily="34" charset="0"/>
                <a:ea typeface="+mn-ea"/>
                <a:cs typeface="+mn-cs"/>
              </a:rPr>
              <a:t>. Azure AD helps secure the citizen developer by protecting against identity compromise, gives the IT admin/pro visibility and control, and offers additional security capabilities for the pro developer. Azure AD helps support the </a:t>
            </a:r>
            <a:r>
              <a:rPr lang="en-US" sz="900" b="0" i="0" u="none" strike="noStrike" kern="1200" dirty="0">
                <a:solidFill>
                  <a:schemeClr val="tx1"/>
                </a:solidFill>
                <a:effectLst/>
                <a:latin typeface="Segoe UI Light" pitchFamily="34" charset="0"/>
                <a:ea typeface="+mn-ea"/>
                <a:cs typeface="+mn-cs"/>
                <a:hlinkClick r:id="rId5"/>
              </a:rPr>
              <a:t>least privilege strategy</a:t>
            </a:r>
            <a:r>
              <a:rPr lang="en-US" sz="900" b="0" i="0" u="none" strike="noStrike" kern="1200" dirty="0">
                <a:solidFill>
                  <a:schemeClr val="tx1"/>
                </a:solidFill>
                <a:effectLst/>
                <a:latin typeface="Segoe UI Light" pitchFamily="34" charset="0"/>
                <a:ea typeface="+mn-ea"/>
                <a:cs typeface="+mn-cs"/>
              </a:rPr>
              <a:t>. Azure AD also follows a federated model, so organizations not directly using the service are still secure. Authentication to Power Automate and Power Apps is via Azure AD, admins using its </a:t>
            </a:r>
            <a:r>
              <a:rPr lang="en-US" sz="900" b="0" i="0" u="none" strike="noStrike" kern="1200" dirty="0">
                <a:solidFill>
                  <a:schemeClr val="tx1"/>
                </a:solidFill>
                <a:effectLst/>
                <a:latin typeface="Segoe UI Light" pitchFamily="34" charset="0"/>
                <a:ea typeface="+mn-ea"/>
                <a:cs typeface="+mn-cs"/>
                <a:hlinkClick r:id="rId6"/>
              </a:rPr>
              <a:t>premium features</a:t>
            </a:r>
            <a:r>
              <a:rPr lang="en-US" sz="900" b="0" i="0" u="none" strike="noStrike" kern="1200" dirty="0">
                <a:solidFill>
                  <a:schemeClr val="tx1"/>
                </a:solidFill>
                <a:effectLst/>
                <a:latin typeface="Segoe UI Light" pitchFamily="34" charset="0"/>
                <a:ea typeface="+mn-ea"/>
                <a:cs typeface="+mn-cs"/>
              </a:rPr>
              <a:t> can create conditional access policies which restrict user access to only the apps and data relevant for their role. Power Automate and Power Apps integration with Azure AD also enhances security for more experienced developers who can register applications with the service and leverage multiple authentication protocols, including the </a:t>
            </a:r>
            <a:r>
              <a:rPr lang="en-US" sz="900" b="0" i="0" u="none" strike="noStrike" kern="1200" dirty="0">
                <a:solidFill>
                  <a:schemeClr val="tx1"/>
                </a:solidFill>
                <a:effectLst/>
                <a:latin typeface="Segoe UI Light" pitchFamily="34" charset="0"/>
                <a:ea typeface="+mn-ea"/>
                <a:cs typeface="+mn-cs"/>
                <a:hlinkClick r:id="rId7"/>
              </a:rPr>
              <a:t>OAuth2 authorization framework</a:t>
            </a:r>
            <a:r>
              <a:rPr lang="en-US" sz="900" b="0" i="0" u="none" strike="noStrike" kern="1200" dirty="0">
                <a:solidFill>
                  <a:schemeClr val="tx1"/>
                </a:solidFill>
                <a:effectLst/>
                <a:latin typeface="Segoe UI Light" pitchFamily="34" charset="0"/>
                <a:ea typeface="+mn-ea"/>
                <a:cs typeface="+mn-cs"/>
              </a:rPr>
              <a:t> to enable their code to access platform APIs. This access protection can also be extended to external users.</a:t>
            </a:r>
            <a:endParaRPr lang="en-US" dirty="0"/>
          </a:p>
          <a:p>
            <a:endParaRPr lang="en-IN"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6973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There are multiple layers to your security.  Security begins at the tenant level and then cascades down to other elements.  With regard to the Power Platform, there are security layers for Environments, resources, and the common data service.  Also, it is important to ensure security across tenants.  All organizations conduct business with partners and peers, and security data across organizations is as important as securing the data within your organization.</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42348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Securing access to the environment is critical to successfully governing the organization.  Access is controlled by the assigned environment roles, the resource permissions, and CDS security roles.  The CDS security roles of course control the security for the CDS database.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133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07000"/>
              </a:lnSpc>
              <a:spcBef>
                <a:spcPts val="0"/>
              </a:spcBef>
              <a:spcAft>
                <a:spcPts val="0"/>
              </a:spcAft>
              <a:buFont typeface="Arial" panose="020B0604020202020204" pitchFamily="34" charset="0"/>
              <a:buNone/>
            </a:pPr>
            <a:r>
              <a:rPr lang="en-US" sz="900" kern="1200" dirty="0">
                <a:solidFill>
                  <a:schemeClr val="tx1"/>
                </a:solidFill>
                <a:effectLst/>
                <a:latin typeface="Segoe UI Light" pitchFamily="34" charset="0"/>
                <a:ea typeface="+mn-ea"/>
                <a:cs typeface="+mn-cs"/>
              </a:rPr>
              <a:t>There are four roles that can be assigned in an environment which ensures granting privileges and permissions to users based on their job function.  </a:t>
            </a:r>
          </a:p>
          <a:p>
            <a:pPr marL="0" marR="0" indent="0">
              <a:lnSpc>
                <a:spcPct val="107000"/>
              </a:lnSpc>
              <a:spcBef>
                <a:spcPts val="0"/>
              </a:spcBef>
              <a:spcAft>
                <a:spcPts val="0"/>
              </a:spcAft>
              <a:buFont typeface="Arial" panose="020B0604020202020204" pitchFamily="34" charset="0"/>
              <a:buNone/>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900" dirty="0">
                <a:solidFill>
                  <a:schemeClr val="tx1"/>
                </a:solidFill>
                <a:effectLst/>
                <a:latin typeface="Segoe UI Semibold" panose="020B0702040204020203" pitchFamily="34" charset="0"/>
                <a:cs typeface="Segoe UI Semibold" panose="020B0702040204020203" pitchFamily="34" charset="0"/>
              </a:rPr>
              <a:t>Environment Admin/System Administrator</a:t>
            </a:r>
            <a:endParaRPr lang="en-US" sz="900" kern="1200" dirty="0">
              <a:solidFill>
                <a:schemeClr val="tx1"/>
              </a:solidFill>
              <a:effectLst/>
              <a:latin typeface="Segoe UI Semibold" panose="020B0702040204020203" pitchFamily="34" charset="0"/>
              <a:cs typeface="Segoe UI Semibold" panose="020B0702040204020203" pitchFamily="34" charset="0"/>
            </a:endParaRPr>
          </a:p>
          <a:p>
            <a:pPr marL="0" marR="0" lvl="0" indent="0" algn="l" defTabSz="932742" rtl="0" eaLnBrk="1" fontAlgn="auto" latinLnBrk="0" hangingPunct="1">
              <a:lnSpc>
                <a:spcPct val="107000"/>
              </a:lnSpc>
              <a:spcBef>
                <a:spcPts val="0"/>
              </a:spcBef>
              <a:spcAft>
                <a:spcPts val="0"/>
              </a:spcAft>
              <a:buClrTx/>
              <a:buSzTx/>
              <a:buFont typeface="Arial" panose="020B0604020202020204" pitchFamily="34" charset="0"/>
              <a:buNone/>
              <a:tabLst/>
              <a:defRPr/>
            </a:pPr>
            <a:endParaRPr lang="en-US" sz="900" kern="1200" dirty="0">
              <a:solidFill>
                <a:schemeClr val="tx1"/>
              </a:solidFill>
              <a:effectLst/>
              <a:latin typeface="Segoe UI Light" pitchFamily="34" charset="0"/>
              <a:ea typeface="+mn-ea"/>
              <a:cs typeface="+mn-cs"/>
            </a:endParaRP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Complete ability to customize and administer the environment</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Full read-write access to data in the database</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The role cannot be modified</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Care should be taken in assigning this to the right people</a:t>
            </a:r>
          </a:p>
          <a:p>
            <a:pPr marL="228600" marR="0" indent="-228600">
              <a:lnSpc>
                <a:spcPct val="107000"/>
              </a:lnSpc>
              <a:spcBef>
                <a:spcPts val="0"/>
              </a:spcBef>
              <a:spcAft>
                <a:spcPts val="0"/>
              </a:spcAft>
              <a:buFont typeface="Arial" panose="020B0604020202020204" pitchFamily="34" charset="0"/>
              <a:buChar char="•"/>
            </a:pPr>
            <a:endParaRPr lang="en-US" sz="900" kern="1200" dirty="0">
              <a:solidFill>
                <a:schemeClr val="tx1"/>
              </a:solidFill>
              <a:effectLst/>
              <a:latin typeface="Segoe UI Light" pitchFamily="34" charset="0"/>
              <a:ea typeface="+mn-ea"/>
              <a:cs typeface="+mn-cs"/>
            </a:endParaRPr>
          </a:p>
          <a:p>
            <a:pPr marL="0" marR="0" indent="0">
              <a:lnSpc>
                <a:spcPct val="107000"/>
              </a:lnSpc>
              <a:spcBef>
                <a:spcPts val="0"/>
              </a:spcBef>
              <a:spcAft>
                <a:spcPts val="0"/>
              </a:spcAft>
              <a:buFont typeface="Arial" panose="020B0604020202020204" pitchFamily="34" charset="0"/>
              <a:buNone/>
            </a:pPr>
            <a:r>
              <a:rPr lang="en-US" sz="900" kern="1200" dirty="0">
                <a:solidFill>
                  <a:schemeClr val="tx1"/>
                </a:solidFill>
                <a:effectLst/>
                <a:latin typeface="Segoe UI Light" pitchFamily="34" charset="0"/>
                <a:ea typeface="+mn-ea"/>
                <a:cs typeface="+mn-cs"/>
              </a:rPr>
              <a:t>System Customizer</a:t>
            </a:r>
            <a:endParaRPr lang="en-US" sz="900" kern="1200" dirty="0">
              <a:solidFill>
                <a:schemeClr val="tx1"/>
              </a:solidFill>
              <a:effectLst/>
              <a:latin typeface="Segoe UI Light" pitchFamily="34" charset="0"/>
              <a:ea typeface="Calibri" panose="020F0502020204030204" pitchFamily="34" charset="0"/>
              <a:cs typeface="Times New Roman" panose="02020603050405020304" pitchFamily="18" charset="0"/>
            </a:endParaRP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Full permission to customize the environment</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Data access is focused only on data owned by the user</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Role can be modified but it is not recommended to modify</a:t>
            </a:r>
            <a:endParaRPr lang="en-US" sz="900" kern="1200" dirty="0">
              <a:solidFill>
                <a:schemeClr val="tx1"/>
              </a:solidFill>
              <a:effectLst/>
              <a:latin typeface="Segoe UI Light" pitchFamily="34" charset="0"/>
              <a:ea typeface="Calibri" panose="020F0502020204030204" pitchFamily="34" charset="0"/>
              <a:cs typeface="Times New Roman" panose="02020603050405020304" pitchFamily="18" charset="0"/>
            </a:endParaRPr>
          </a:p>
          <a:p>
            <a:endParaRPr lang="en-US" dirty="0"/>
          </a:p>
          <a:p>
            <a:r>
              <a:rPr lang="en-US" dirty="0"/>
              <a:t>Environment Maker</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Create new resources in the environment including apps, connections, gateways and flows</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There is no default privileges to data included</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Role can be modified but it is not recommended to modify</a:t>
            </a:r>
            <a:endParaRPr lang="en-US" sz="900" kern="1200" dirty="0">
              <a:solidFill>
                <a:schemeClr val="tx1"/>
              </a:solidFill>
              <a:effectLst/>
              <a:latin typeface="Segoe UI Light" pitchFamily="34" charset="0"/>
              <a:ea typeface="Calibri" panose="020F0502020204030204" pitchFamily="34" charset="0"/>
              <a:cs typeface="Times New Roman" panose="02020603050405020304" pitchFamily="18" charset="0"/>
            </a:endParaRPr>
          </a:p>
          <a:p>
            <a:endParaRPr lang="en-US" dirty="0"/>
          </a:p>
          <a:p>
            <a:r>
              <a:rPr lang="en-US" dirty="0"/>
              <a:t>Basic User</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Basic user role, with ability to run apps and perform common tasks but no ability to customize the system </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The data access is focused on Read access to most Common Data Model core entities with full access to records owned by the user (i.e. ‘self’ privileges)</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Good role to copy to make a custom security role for users</a:t>
            </a:r>
            <a:endParaRPr lang="en-US" sz="900" kern="1200" dirty="0">
              <a:solidFill>
                <a:schemeClr val="tx1"/>
              </a:solidFill>
              <a:effectLst/>
              <a:latin typeface="Segoe UI Light" pitchFamily="34" charset="0"/>
              <a:ea typeface="Calibri" panose="020F0502020204030204" pitchFamily="34" charset="0"/>
              <a:cs typeface="Times New Roman" panose="02020603050405020304" pitchFamily="18" charset="0"/>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33378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500" dirty="0">
                <a:solidFill>
                  <a:schemeClr val="bg1"/>
                </a:solidFill>
              </a:rPr>
              <a:t>There are no limitations to the number of apps or flows that can be deployed within an environment</a:t>
            </a:r>
          </a:p>
          <a:p>
            <a:r>
              <a:rPr lang="en-US" sz="1500" dirty="0">
                <a:solidFill>
                  <a:schemeClr val="bg1"/>
                </a:solidFill>
              </a:rPr>
              <a:t>Default environment can also now have a CDS database</a:t>
            </a:r>
          </a:p>
          <a:p>
            <a:endParaRPr lang="en-US" sz="1500" dirty="0">
              <a:solidFill>
                <a:schemeClr val="bg1"/>
              </a:solidFill>
            </a:endParaRPr>
          </a:p>
          <a:p>
            <a:r>
              <a:rPr lang="en-US" sz="1500" dirty="0">
                <a:solidFill>
                  <a:schemeClr val="bg1"/>
                </a:solidFill>
              </a:rPr>
              <a:t>Gateways, which leverage a common service that spans Power platform (&amp; includes </a:t>
            </a:r>
            <a:r>
              <a:rPr lang="en-US" sz="1500" dirty="0" err="1">
                <a:solidFill>
                  <a:schemeClr val="bg1"/>
                </a:solidFill>
              </a:rPr>
              <a:t>PowerBI</a:t>
            </a:r>
            <a:r>
              <a:rPr lang="en-US" sz="1500" dirty="0">
                <a:solidFill>
                  <a:schemeClr val="bg1"/>
                </a:solidFill>
              </a:rPr>
              <a:t>), are enabled, by default, only in the default environment</a:t>
            </a:r>
          </a:p>
          <a:p>
            <a:pPr lvl="1"/>
            <a:r>
              <a:rPr lang="en-US" sz="1200" dirty="0">
                <a:solidFill>
                  <a:schemeClr val="bg1"/>
                </a:solidFill>
              </a:rPr>
              <a:t>There is a process (initiated via support ticket) for manually migrating a gateway to a non-default environment. </a:t>
            </a:r>
          </a:p>
          <a:p>
            <a:pPr lvl="1"/>
            <a:r>
              <a:rPr lang="en-US" sz="1200" dirty="0">
                <a:solidFill>
                  <a:schemeClr val="bg1"/>
                </a:solidFill>
              </a:rPr>
              <a:t>We plan to provide a self-service way to support gateways in non-default environments by April 2019.</a:t>
            </a:r>
          </a:p>
          <a:p>
            <a:endParaRPr lang="en-US" dirty="0"/>
          </a:p>
          <a:p>
            <a:endParaRPr lang="en-IN"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3084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Securing access to the environment is critical to successfully governing the organization.  Access is controlled by the assigned environment roles, the resource permissions, and </a:t>
            </a:r>
            <a:r>
              <a:rPr lang="en-US" dirty="0" err="1"/>
              <a:t>Dataverse</a:t>
            </a:r>
            <a:r>
              <a:rPr lang="en-US" dirty="0"/>
              <a:t> security roles.  The </a:t>
            </a:r>
            <a:r>
              <a:rPr lang="en-US" dirty="0" err="1"/>
              <a:t>Dataverse</a:t>
            </a:r>
            <a:r>
              <a:rPr lang="en-US" dirty="0"/>
              <a:t> security roles of course control the security for the </a:t>
            </a:r>
            <a:r>
              <a:rPr lang="en-US" dirty="0" err="1"/>
              <a:t>Dataverse</a:t>
            </a:r>
            <a:r>
              <a:rPr lang="en-US" dirty="0"/>
              <a:t> database.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12233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r>
              <a:rPr lang="en-GB" dirty="0"/>
              <a:t>Default for people to get started, build apps for their teams</a:t>
            </a:r>
          </a:p>
          <a:p>
            <a:endParaRPr lang="en-GB" dirty="0"/>
          </a:p>
          <a:p>
            <a:r>
              <a:rPr lang="en-GB" dirty="0">
                <a:hlinkClick r:id="rId3"/>
              </a:rPr>
              <a:t>https://Power Apps.microsoft.com/en-us/blog/establishing-an-environment-strategy-for-microsoft-power-platform/</a:t>
            </a:r>
            <a:endParaRPr lang="en-GB"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CBF85-FDE2-4BA6-AF9F-D1F75459F4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6161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67087899-B757-42DD-BFAC-FD8FB9602085}"/>
              </a:ext>
            </a:extLst>
          </p:cNvPr>
          <p:cNvSpPr>
            <a:spLocks noGrp="1"/>
          </p:cNvSpPr>
          <p:nvPr>
            <p:ph type="sldNum" sz="quarter" idx="10"/>
          </p:nvPr>
        </p:nvSpPr>
        <p:spPr/>
        <p:txBody>
          <a:bodyPr/>
          <a:lstStyle/>
          <a:p>
            <a:fld id="{F475C4C8-7DEA-455A-9336-A4C7DB3AE516}" type="slidenum">
              <a:rPr lang="en-US"/>
              <a:pPr/>
              <a:t>2</a:t>
            </a:fld>
            <a:endParaRPr lang="en-US" dirty="0"/>
          </a:p>
        </p:txBody>
      </p:sp>
      <p:sp>
        <p:nvSpPr>
          <p:cNvPr id="3" name="Date Placeholder 2">
            <a:extLst>
              <a:ext uri="{FF2B5EF4-FFF2-40B4-BE49-F238E27FC236}">
                <a16:creationId xmlns:a16="http://schemas.microsoft.com/office/drawing/2014/main" id="{2A3279EF-EF08-4E77-A509-F922EC61A8AC}"/>
              </a:ext>
            </a:extLst>
          </p:cNvPr>
          <p:cNvSpPr>
            <a:spLocks noGrp="1"/>
          </p:cNvSpPr>
          <p:nvPr>
            <p:ph type="dt" idx="12"/>
          </p:nvPr>
        </p:nvSpPr>
        <p:spPr/>
        <p:txBody>
          <a:bodyPr/>
          <a:lstStyle/>
          <a:p>
            <a:fld id="{DB0F5A79-03C7-4F04-B936-1D8348BF7B8D}" type="datetime1">
              <a:rPr lang="en-US"/>
              <a:t>10/27/2022</a:t>
            </a:fld>
            <a:endParaRPr lang="en-US" dirty="0"/>
          </a:p>
        </p:txBody>
      </p:sp>
      <p:sp>
        <p:nvSpPr>
          <p:cNvPr id="10" name="Slide Image Placeholder 9">
            <a:extLst>
              <a:ext uri="{FF2B5EF4-FFF2-40B4-BE49-F238E27FC236}">
                <a16:creationId xmlns:a16="http://schemas.microsoft.com/office/drawing/2014/main" id="{71623331-4C35-4EFF-9868-F85DF8DB4AAA}"/>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D4BB9EA6-88F5-449F-9E36-08AD1C866DB2}"/>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Header Placeholder 3">
            <a:extLst>
              <a:ext uri="{FF2B5EF4-FFF2-40B4-BE49-F238E27FC236}">
                <a16:creationId xmlns:a16="http://schemas.microsoft.com/office/drawing/2014/main" id="{1B5D50AE-A09E-4DDD-9B13-A2619C0E3244}"/>
              </a:ext>
            </a:extLst>
          </p:cNvPr>
          <p:cNvSpPr>
            <a:spLocks noGrp="1"/>
          </p:cNvSpPr>
          <p:nvPr>
            <p:ph type="hdr" sz="quarter" idx="13"/>
          </p:nvPr>
        </p:nvSpPr>
        <p:spPr>
          <a:xfrm>
            <a:off x="0" y="0"/>
            <a:ext cx="2971800" cy="458788"/>
          </a:xfrm>
          <a:prstGeom prst="rect">
            <a:avLst/>
          </a:prstGeom>
        </p:spPr>
        <p:txBody>
          <a:bodyPr/>
          <a:lstStyle/>
          <a:p>
            <a:r>
              <a:rPr lang="en-US" dirty="0"/>
              <a:t>[[HEADER]]</a:t>
            </a:r>
          </a:p>
        </p:txBody>
      </p:sp>
    </p:spTree>
    <p:extLst>
      <p:ext uri="{BB962C8B-B14F-4D97-AF65-F5344CB8AC3E}">
        <p14:creationId xmlns:p14="http://schemas.microsoft.com/office/powerpoint/2010/main" val="31613028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There are multiple layers to your security.  Security begins at the tenant level and then cascades down to other elements.  With regard to the Power Platform, there are security layers for Environments, resources, and the common data service.  Also, it is important to ensure security across tenants.  All organizations conduct business with partners and peers, and security data across organizations is as important as securing the data within your organization.</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30004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2659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indent="0">
              <a:lnSpc>
                <a:spcPct val="107000"/>
              </a:lnSpc>
              <a:spcBef>
                <a:spcPts val="0"/>
              </a:spcBef>
              <a:spcAft>
                <a:spcPts val="0"/>
              </a:spcAft>
              <a:buFont typeface="Arial" panose="020B0604020202020204" pitchFamily="34" charset="0"/>
              <a:buNone/>
            </a:pPr>
            <a:r>
              <a:rPr lang="en-US" sz="900" kern="1200" dirty="0">
                <a:solidFill>
                  <a:schemeClr val="tx1"/>
                </a:solidFill>
                <a:effectLst/>
                <a:latin typeface="Segoe UI Light" pitchFamily="34" charset="0"/>
                <a:ea typeface="+mn-ea"/>
                <a:cs typeface="+mn-cs"/>
              </a:rPr>
              <a:t>There are four roles that can be assigned in an environment which ensures granting privileges and permissions to users based on their job function.  </a:t>
            </a:r>
          </a:p>
          <a:p>
            <a:pPr marL="0" marR="0" indent="0">
              <a:lnSpc>
                <a:spcPct val="107000"/>
              </a:lnSpc>
              <a:spcBef>
                <a:spcPts val="0"/>
              </a:spcBef>
              <a:spcAft>
                <a:spcPts val="0"/>
              </a:spcAft>
              <a:buFont typeface="Arial" panose="020B0604020202020204" pitchFamily="34" charset="0"/>
              <a:buNone/>
            </a:pPr>
            <a:endParaRPr lang="en-US" sz="900" kern="1200" dirty="0">
              <a:solidFill>
                <a:schemeClr val="tx1"/>
              </a:solidFill>
              <a:effectLst/>
              <a:latin typeface="Segoe UI Light" pitchFamily="34" charset="0"/>
              <a:ea typeface="+mn-ea"/>
              <a:cs typeface="+mn-cs"/>
            </a:endParaRPr>
          </a:p>
          <a:p>
            <a:pPr marL="0" marR="0" indent="0">
              <a:lnSpc>
                <a:spcPct val="107000"/>
              </a:lnSpc>
              <a:spcBef>
                <a:spcPts val="0"/>
              </a:spcBef>
              <a:spcAft>
                <a:spcPts val="0"/>
              </a:spcAft>
              <a:buFont typeface="Wingdings" panose="05000000000000000000" pitchFamily="2" charset="2"/>
              <a:buNone/>
            </a:pPr>
            <a:r>
              <a:rPr lang="en-US" sz="900" dirty="0">
                <a:solidFill>
                  <a:schemeClr val="tx1"/>
                </a:solidFill>
                <a:latin typeface="+mj-lt"/>
              </a:rPr>
              <a:t>Global, Power </a:t>
            </a:r>
            <a:r>
              <a:rPr lang="en-US" sz="900" dirty="0">
                <a:solidFill>
                  <a:schemeClr val="tx1"/>
                </a:solidFill>
                <a:effectLst/>
                <a:latin typeface="+mj-lt"/>
              </a:rPr>
              <a:t>Platform, </a:t>
            </a:r>
            <a:r>
              <a:rPr lang="en-US" sz="900" dirty="0">
                <a:solidFill>
                  <a:schemeClr val="tx1"/>
                </a:solidFill>
                <a:latin typeface="+mj-lt"/>
              </a:rPr>
              <a:t>Delegated Admin</a:t>
            </a:r>
            <a:endParaRPr lang="en-US" sz="900" dirty="0">
              <a:solidFill>
                <a:schemeClr val="tx1"/>
              </a:solidFill>
              <a:effectLst/>
              <a:latin typeface="+mj-lt"/>
            </a:endParaRPr>
          </a:p>
          <a:p>
            <a:pPr marL="0" marR="0" lvl="0" indent="0" algn="l" defTabSz="932742" rtl="0" eaLnBrk="1" fontAlgn="auto" latinLnBrk="0" hangingPunct="1">
              <a:lnSpc>
                <a:spcPct val="107000"/>
              </a:lnSpc>
              <a:spcBef>
                <a:spcPts val="0"/>
              </a:spcBef>
              <a:spcAft>
                <a:spcPts val="0"/>
              </a:spcAft>
              <a:buClrTx/>
              <a:buSzTx/>
              <a:buFont typeface="Arial" panose="020B0604020202020204" pitchFamily="34" charset="0"/>
              <a:buNone/>
              <a:tabLst/>
              <a:defRPr/>
            </a:pPr>
            <a:endParaRPr lang="en-US" sz="900" kern="1200" dirty="0">
              <a:solidFill>
                <a:schemeClr val="tx1"/>
              </a:solidFill>
              <a:effectLst/>
              <a:latin typeface="Segoe UI Light" pitchFamily="34" charset="0"/>
              <a:ea typeface="+mn-ea"/>
              <a:cs typeface="+mn-cs"/>
            </a:endParaRP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Complete ability to customize and administer the environment</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Full read-write access to data in the database</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The role cannot be modified</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Care should be taken in assigning this to the right people</a:t>
            </a:r>
          </a:p>
          <a:p>
            <a:pPr marL="228600" marR="0" indent="-228600">
              <a:lnSpc>
                <a:spcPct val="107000"/>
              </a:lnSpc>
              <a:spcBef>
                <a:spcPts val="0"/>
              </a:spcBef>
              <a:spcAft>
                <a:spcPts val="0"/>
              </a:spcAft>
              <a:buFont typeface="Arial" panose="020B0604020202020204" pitchFamily="34" charset="0"/>
              <a:buChar char="•"/>
            </a:pPr>
            <a:endParaRPr lang="en-US" sz="900" kern="1200" dirty="0">
              <a:solidFill>
                <a:schemeClr val="tx1"/>
              </a:solidFill>
              <a:effectLst/>
              <a:latin typeface="Segoe UI Light" pitchFamily="34" charset="0"/>
              <a:ea typeface="+mn-ea"/>
              <a:cs typeface="+mn-cs"/>
            </a:endParaRPr>
          </a:p>
          <a:p>
            <a:pPr marL="0" marR="0" indent="0">
              <a:lnSpc>
                <a:spcPct val="107000"/>
              </a:lnSpc>
              <a:spcBef>
                <a:spcPts val="0"/>
              </a:spcBef>
              <a:spcAft>
                <a:spcPts val="0"/>
              </a:spcAft>
              <a:buFont typeface="Arial" panose="020B0604020202020204" pitchFamily="34" charset="0"/>
              <a:buNone/>
            </a:pPr>
            <a:r>
              <a:rPr lang="en-US" sz="900" kern="1200" dirty="0">
                <a:solidFill>
                  <a:schemeClr val="tx1"/>
                </a:solidFill>
                <a:effectLst/>
                <a:latin typeface="Segoe UI Light" pitchFamily="34" charset="0"/>
                <a:ea typeface="+mn-ea"/>
                <a:cs typeface="+mn-cs"/>
              </a:rPr>
              <a:t>System Customizer</a:t>
            </a:r>
            <a:endParaRPr lang="en-US" sz="900" kern="1200" dirty="0">
              <a:solidFill>
                <a:schemeClr val="tx1"/>
              </a:solidFill>
              <a:effectLst/>
              <a:latin typeface="Segoe UI Light" pitchFamily="34" charset="0"/>
              <a:ea typeface="Calibri" panose="020F0502020204030204" pitchFamily="34" charset="0"/>
              <a:cs typeface="Times New Roman" panose="02020603050405020304" pitchFamily="18" charset="0"/>
            </a:endParaRP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Full permission to customize the environment</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Data access is focused only on data owned by the user</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Role can be modified but it is not recommended to modify</a:t>
            </a:r>
            <a:endParaRPr lang="en-US" sz="900" kern="1200" dirty="0">
              <a:solidFill>
                <a:schemeClr val="tx1"/>
              </a:solidFill>
              <a:effectLst/>
              <a:latin typeface="Segoe UI Light" pitchFamily="34" charset="0"/>
              <a:ea typeface="Calibri" panose="020F0502020204030204" pitchFamily="34" charset="0"/>
              <a:cs typeface="Times New Roman" panose="02020603050405020304" pitchFamily="18" charset="0"/>
            </a:endParaRPr>
          </a:p>
          <a:p>
            <a:endParaRPr lang="en-US" dirty="0"/>
          </a:p>
          <a:p>
            <a:r>
              <a:rPr lang="en-US" dirty="0"/>
              <a:t>Environment Maker</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Create new resources in the environment including apps, connections, gateways and flows</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There is no default privileges to data included</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Role can be modified but it is not recommended to modify</a:t>
            </a:r>
            <a:endParaRPr lang="en-US" sz="900" kern="1200" dirty="0">
              <a:solidFill>
                <a:schemeClr val="tx1"/>
              </a:solidFill>
              <a:effectLst/>
              <a:latin typeface="Segoe UI Light" pitchFamily="34" charset="0"/>
              <a:ea typeface="Calibri" panose="020F0502020204030204" pitchFamily="34" charset="0"/>
              <a:cs typeface="Times New Roman" panose="02020603050405020304" pitchFamily="18" charset="0"/>
            </a:endParaRPr>
          </a:p>
          <a:p>
            <a:endParaRPr lang="en-US" dirty="0"/>
          </a:p>
          <a:p>
            <a:r>
              <a:rPr lang="en-US" dirty="0" err="1"/>
              <a:t>Dataverse</a:t>
            </a:r>
            <a:r>
              <a:rPr lang="en-US" dirty="0"/>
              <a:t> User</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Basic user role, with ability to run apps and perform common tasks but no ability to customize the system </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The data access is focused on Read access to most Common Data Model core entities with full access to records owned by the user (i.e. ‘self’ privileges)</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Good role to copy to make a custom security role for users</a:t>
            </a:r>
          </a:p>
          <a:p>
            <a:pPr marL="228600" marR="0" indent="-228600">
              <a:lnSpc>
                <a:spcPct val="107000"/>
              </a:lnSpc>
              <a:spcBef>
                <a:spcPts val="0"/>
              </a:spcBef>
              <a:spcAft>
                <a:spcPts val="0"/>
              </a:spcAft>
              <a:buFont typeface="Arial" panose="020B0604020202020204" pitchFamily="34" charset="0"/>
              <a:buChar char="•"/>
            </a:pPr>
            <a:endParaRPr lang="en-US" sz="900" kern="1200" dirty="0">
              <a:solidFill>
                <a:schemeClr val="tx1"/>
              </a:solidFill>
              <a:effectLst/>
              <a:latin typeface="Segoe UI Light" pitchFamily="34" charset="0"/>
              <a:ea typeface="+mn-ea"/>
              <a:cs typeface="+mn-cs"/>
            </a:endParaRPr>
          </a:p>
          <a:p>
            <a:pPr marL="0" marR="0" indent="0">
              <a:lnSpc>
                <a:spcPct val="107000"/>
              </a:lnSpc>
              <a:spcBef>
                <a:spcPts val="0"/>
              </a:spcBef>
              <a:spcAft>
                <a:spcPts val="0"/>
              </a:spcAft>
              <a:buFont typeface="Arial" panose="020B0604020202020204" pitchFamily="34" charset="0"/>
              <a:buNone/>
            </a:pPr>
            <a:r>
              <a:rPr lang="en-US" sz="900" kern="1200" dirty="0">
                <a:solidFill>
                  <a:schemeClr val="tx1"/>
                </a:solidFill>
                <a:effectLst/>
                <a:latin typeface="Segoe UI Light" pitchFamily="34" charset="0"/>
                <a:ea typeface="+mn-ea"/>
                <a:cs typeface="+mn-cs"/>
              </a:rPr>
              <a:t>Notes (09/24)</a:t>
            </a:r>
          </a:p>
          <a:p>
            <a:pPr marL="171450" marR="0" indent="-17145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Blur out the faces or hide them</a:t>
            </a:r>
            <a:endParaRPr lang="en-US" sz="900" kern="1200" dirty="0">
              <a:solidFill>
                <a:schemeClr val="tx1"/>
              </a:solidFill>
              <a:effectLst/>
              <a:latin typeface="Segoe UI Light" pitchFamily="34" charset="0"/>
              <a:ea typeface="Calibri" panose="020F0502020204030204" pitchFamily="34" charset="0"/>
              <a:cs typeface="Times New Roman" panose="02020603050405020304" pitchFamily="18" charset="0"/>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85153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There are multiple layers to your security.  Security begins at the tenant level and then cascades down to other elements.  With regard to the Power Platform, there are security layers for Environments, resources, and the common data service.  Also, it is important to ensure security across tenants.  All organizations conduct business with partners and peers, and security data across organizations is as important as securing the data within your organization.</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15196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Your DLP policies should be customized for each environment you create.  The policies should match the unique needs and requirements for the environment.  Admins also enjoy the flexibility of creating multiple policies for each environment.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67170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Simply put, DLP enables admins to isolate business data from personal use data within </a:t>
            </a:r>
            <a:r>
              <a:rPr lang="en-US" err="1"/>
              <a:t>powerplatform</a:t>
            </a:r>
            <a:r>
              <a:rPr lang="en-US"/>
              <a:t>. </a:t>
            </a:r>
          </a:p>
          <a:p>
            <a:endParaRPr lang="en-US"/>
          </a:p>
          <a:p>
            <a:r>
              <a:rPr lang="en-US"/>
              <a:t>They can do so by classifying power platform connectors across business and non-business groups using DLP. They can additionally choose to block certain connectors from use within power platform. </a:t>
            </a:r>
          </a:p>
          <a:p>
            <a:endParaRPr lang="en-US"/>
          </a:p>
          <a:p>
            <a:r>
              <a:rPr lang="en-US"/>
              <a:t>As you see on the user interface here the DLP policy allows admins to segregate connectors across three different buckets – Business, Non-business and blocked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4:19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42291665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just to recap – power platform DLP supports three types of connector classification. Business and non-business groupings govern which connectors can be used together vs. not. Allowing you to segregate business </a:t>
            </a:r>
            <a:r>
              <a:rPr lang="en-US" dirty="0" err="1"/>
              <a:t>sensitivie</a:t>
            </a:r>
            <a:r>
              <a:rPr lang="en-US" dirty="0"/>
              <a:t> data from non-business data. Blocked on the other hand blocks the connector from use altogether. Power platform allows blocking of all Microsoft owned Premium connectors as well as all third party </a:t>
            </a:r>
            <a:r>
              <a:rPr lang="en-US" dirty="0" err="1"/>
              <a:t>stanrrd</a:t>
            </a:r>
            <a:r>
              <a:rPr lang="en-US" dirty="0"/>
              <a:t> and premium connectors.</a:t>
            </a:r>
          </a:p>
          <a:p>
            <a:endParaRPr lang="en-US" dirty="0"/>
          </a:p>
          <a:p>
            <a:r>
              <a:rPr lang="en-US" dirty="0"/>
              <a:t>However Microsoft owned standard connectors such a O365 and native Power platform connectors as well as Dataverse are not </a:t>
            </a:r>
            <a:r>
              <a:rPr lang="en-US" dirty="0" err="1"/>
              <a:t>blockable</a:t>
            </a:r>
            <a:r>
              <a:rPr lang="en-US" dirty="0"/>
              <a:t> and can only be classified as business/non-business. </a:t>
            </a:r>
          </a:p>
          <a:p>
            <a:endParaRPr lang="en-US" dirty="0"/>
          </a:p>
          <a:p>
            <a:r>
              <a:rPr lang="en-US" dirty="0"/>
              <a:t>Do please note that the DLP connector classification is not set in stone at the time of creating the policy. Admins can change the classification of connectors at a future time by editing the DLP policy based on </a:t>
            </a:r>
            <a:r>
              <a:rPr lang="en-US" dirty="0" err="1"/>
              <a:t>thier</a:t>
            </a:r>
            <a:r>
              <a:rPr lang="en-US" dirty="0"/>
              <a:t> evolving business needs. </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10/27/2022 4:19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41363784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Before we move on from connectors to other DLP concepts, a quick note on what happens to the new connectors that get added to connector ecosystem *after* you have finished creating the DLP policy. As you can see here, there is a default categorization setting for new connectors that you can assign to your DLP policy. All three categories – Business, Non-Business and Blocked are available for you to choose from. Non-business is the default set up for new connectors if you don’t edit this setting.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For example say Power Platform introduces a new connector for Zendesk. Some organizations may use it for business scenarios and some may not. If the default grouping for new connectors in your DLP policy is set as blocked, when Zendesk gets introduced it will be mapped as a blocked connector. As admins note the new connector being available they can then review its details when they get time and move Zendesk to the appropriate business or non-business group by editing their DLP policy.</a:t>
            </a:r>
          </a:p>
          <a:p>
            <a:endParaRPr lang="en-US"/>
          </a:p>
          <a:p>
            <a:r>
              <a:rPr lang="en-US"/>
              <a:t>A small caveat - if you select ‘Blocked’ as the default categorization for new connectors is that if any Microsoft owned standard connectors are added which are exempt from blocking by definition, these will get mapped into non-business instead of blocked category. All other connectors would still map to blocked as expected.</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10/27/2022 4:19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2384262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now look at the types of DLP policies. Power Platform supports– tenant level and environment level policies. The key difference between these two is that tenant level policies can be associated with more than one environment in the tenant, while the environment level policies only apply to a single environment at a time. Tenant level policies can only be created by tenant admin roles such as Power Platform administrator,. As mentioned earlier, tenant level policies are multi-environment and can be applied to one, more than one or all environments. These policies can be viewed and updated by any tenant admin even if they were not the original creator of the policy. Environment admins can also view tenant level policy settings since these do impact data flow for their environments. They are however not allowed to edit these policies. A key limitation for tenant level policies is – that they do not support custom connectors’ set up. This is because custom connectors are tied to a particular environment and are not available for multiple environments at a time. </a:t>
            </a:r>
          </a:p>
          <a:p>
            <a:endParaRPr lang="en-US" dirty="0"/>
          </a:p>
          <a:p>
            <a:r>
              <a:rPr lang="en-US" dirty="0"/>
              <a:t>Let us now look at environment level policies. These can be created by designated environment admins and have a 1:1 mapping to a single environment. All environment admins for the applicable environment as well as tenant admins can view and update environment level policies. Environment level policies do support custom connectors’ classification, through DLP </a:t>
            </a:r>
            <a:r>
              <a:rPr lang="en-US" dirty="0" err="1"/>
              <a:t>powershell</a:t>
            </a:r>
            <a:r>
              <a:rPr lang="en-US" dirty="0"/>
              <a:t> cmdlets. DLP UI support for custom connector classification is currently not available.</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10/27/2022 4:19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1032733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 us dive deeper into DLP policy’s environment scope setting across the two policy types. As mentioned, tenant level policies are multi-environment. They support three different scope settings for admins to choose from. By default tenant policies apply to ‘all environments’. Admins can however choose to exclude certain environments’ from DLP policy and apply it to the remaining environments. This will bring up the environment selection step to allow admins to exclude relevant environments. Alternately, admins can apply the policy only to select set of environments by choosing ‘add multiple environments’ option. This will also bring up the Environment selection step in the DLP policy wizard to choose the relevant environments to include. It is typical of tenant admins to use a complimentary combination of exclude environments and include environments policies to manage the unique connector settings for different stakeholders across their org. We will see one such example on the next slide.</a:t>
            </a:r>
          </a:p>
          <a:p>
            <a:endParaRPr lang="en-US"/>
          </a:p>
          <a:p>
            <a:r>
              <a:rPr lang="en-US"/>
              <a:t>On the other hand environment policies can only be applied to one environment at a time and environment selection is mandatory at the time of creating the policy. Multi-environment selection is not available for environment policies even if a particular environment admin may be managing more than one environment. They will need to create individual DLP policies for each environment they manage or coordinate with tenant admins to set up multi-environment tenant level policies. Do note that the DLP policy scope can be updated after the policy creation. Tenant admins can change the scope selection between the three available options as well as add or delete specific environments to the list. </a:t>
            </a:r>
            <a:r>
              <a:rPr lang="en-US" err="1"/>
              <a:t>Simliarly</a:t>
            </a:r>
            <a:r>
              <a:rPr lang="en-US"/>
              <a:t> environment admins can also change the environment to which the policy is applied.</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10/27/2022 4:19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4021651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we alluded to, Power Platform is designed for several personas.  The primary users are end users and pro </a:t>
            </a:r>
            <a:r>
              <a:rPr lang="en-US" err="1"/>
              <a:t>devs</a:t>
            </a:r>
            <a:r>
              <a:rPr lang="en-US"/>
              <a:t> as well as IT personnel.  End users are usually close to many of the business problems that organizations experiences, thus know what types of solutions are needed.  Pro Dev and IT Pros leverage the Power Platform to scale and enhance their productivity and capabilities while also having central management and control of the platform.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61326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expected, once admins create DLP policies and add appropriate environments in their scope, it restricts apps and flows from violating these policies at design time and at run time.</a:t>
            </a:r>
          </a:p>
          <a:p>
            <a:endParaRPr lang="en-US"/>
          </a:p>
          <a:p>
            <a:r>
              <a:rPr lang="en-US"/>
              <a:t>At design time app makers that are trying to use blocked connectors or mismatched connectors across business/non-business groups, get an error and are not allowed to save the violating connection in their app</a:t>
            </a:r>
          </a:p>
          <a:p>
            <a:endParaRPr lang="en-US"/>
          </a:p>
          <a:p>
            <a:r>
              <a:rPr lang="en-US"/>
              <a:t>Flow makers on the other hand are allowed to save such a flow but it is immediately marked as suspended along with appropriate warning to the maker. A suspended flow will not run until maker resolves the issue and brings the flow back into compliance.</a:t>
            </a:r>
          </a:p>
          <a:p>
            <a:endParaRPr lang="en-US"/>
          </a:p>
          <a:p>
            <a:r>
              <a:rPr lang="en-US"/>
              <a:t>Do note that even if an app or a flow may be working fine upon creation, it may still end up in violation of the DLP policies later in its </a:t>
            </a:r>
            <a:r>
              <a:rPr lang="en-US" err="1"/>
              <a:t>lifecyle</a:t>
            </a:r>
            <a:r>
              <a:rPr lang="en-US"/>
              <a:t>. This would typically happen as a side effect of admins updating existing DLP policies or creating new ones. This is where run-time enforcement for DLP policies comes in play. In this scenario, apps will check for latest DLP policies at launch time and will fail to launch with an error if they are in violation. Similarly existing flows will frequently poll against latest DLP policies and end up in a suspended state if they are in violation. The polling cycle for flow suspension can take order of minutes and is not instantaneous after DLP policy </a:t>
            </a:r>
            <a:r>
              <a:rPr lang="en-US" err="1"/>
              <a:t>updation</a:t>
            </a:r>
            <a:r>
              <a:rPr lang="en-US"/>
              <a:t>. </a:t>
            </a:r>
          </a:p>
          <a:p>
            <a:endParaRPr lang="en-US"/>
          </a:p>
          <a:p>
            <a:r>
              <a:rPr lang="en-US"/>
              <a:t>Makers can edit the apps and flows to bring them back into DLP compliance by removing the conflicting connections, and that will put their resource back into a functional state. Alternatively if there is a legitimate business need for a particular connection which current DLP settings do not </a:t>
            </a:r>
            <a:r>
              <a:rPr lang="en-US" err="1"/>
              <a:t>accomodate</a:t>
            </a:r>
            <a:r>
              <a:rPr lang="en-US"/>
              <a:t>, makers and admins can work together to figure out the right updates to existing environments and DLP policies, in order to unblock the business scenario without </a:t>
            </a:r>
            <a:r>
              <a:rPr lang="en-US" err="1"/>
              <a:t>compomizing</a:t>
            </a:r>
            <a:r>
              <a:rPr lang="en-US"/>
              <a:t> tenant’s security</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10/27/2022 4:19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40231851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dive into a complex topic now. The net outcome of multiple tenant and environment level policies is a regular source of questions and confusion that we hear related to power platform DLP. Essentially what happens in multi-policy scenario is that, all relevant policies appliable on an environment are evaluated one by one on apps and flows. In order for an app or flow to successfully execute in that environment, it has to comply to *all* DLP policies. </a:t>
            </a:r>
          </a:p>
          <a:p>
            <a:endParaRPr lang="en-US"/>
          </a:p>
          <a:p>
            <a:r>
              <a:rPr lang="en-US"/>
              <a:t>This concept is fairly easy to compute for blocked connectors. If a connector is marked as blocked in any one DLP policy associated with the environment, then that connector cannot be used in any app or flow in that environment, even if other policies consider it as business or non-business. ‘Blocked’ is the most restrictive grouping for a connector and it gets precedence over business or non-business classification.</a:t>
            </a:r>
          </a:p>
          <a:p>
            <a:endParaRPr lang="en-US"/>
          </a:p>
          <a:p>
            <a:r>
              <a:rPr lang="en-US"/>
              <a:t>It does get quite tricky to compute final outcome of connector mapping across multiple policies for business/non-business classification. As we have discussed earlier, business/non-business tag itself has no particular significance. The important thing that DLP policies define is rules around which connectors can be used together vs. not. As an example lets consider the scenario, where policy X and Y were both applied on the same environment. Here policy X identified connectors 1,2,3 to be usable together marking them as business and connectors 4, 5 are usable together marking them as non-business. On the other hand Policy Y considers connectors 3,4,5 to be usable together marking them as Business, while connectors 1 and 2 are placed together in the non-business group. Net outcome of these grouping restrictions when applied together ensure that connectors 1 and 2 can be used together, and 4 and 5 can be used together. However connector 3 cannot be used with any of the other 4 connectors. This is net outcome of policy X restricting its usage with 4 and 5, and policy Y restricting its usage with 1 and 2. Altogether the most restrictive settings ensure that connector 3 cannot be used with 1 and 2 as well as 4 and 5.</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10/27/2022 4:19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1741526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Lets use a more complex example to illustrate that multiple-policies applied on the same environment can fragment your connector space into unpredictable groupings.</a:t>
            </a:r>
          </a:p>
          <a:p>
            <a:endParaRPr lang="en-IN"/>
          </a:p>
          <a:p>
            <a:r>
              <a:rPr lang="en-IN"/>
              <a:t>Here we have three policies X, Y and Z subdividing the same 10 connectors across Business, Non-Business and </a:t>
            </a:r>
            <a:r>
              <a:rPr lang="en-IN" err="1"/>
              <a:t>Blcoked</a:t>
            </a:r>
            <a:r>
              <a:rPr lang="en-IN"/>
              <a:t> groups. All three policies are applied to the same target environment.</a:t>
            </a:r>
          </a:p>
          <a:p>
            <a:endParaRPr lang="en-IN"/>
          </a:p>
          <a:p>
            <a:r>
              <a:rPr lang="en-IN"/>
              <a:t>Here computing final outcome for Twitter and HTTP connectors will be fairly simple since they are marked as block in </a:t>
            </a:r>
            <a:r>
              <a:rPr lang="en-IN" err="1"/>
              <a:t>atleast</a:t>
            </a:r>
            <a:r>
              <a:rPr lang="en-IN"/>
              <a:t> one DLP policy. Remaining 8 connectors are going to be hard to predict given the difference in their settings across the 3 policies. </a:t>
            </a:r>
          </a:p>
          <a:p>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4:19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2556572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represent the final outcome of applying polices X, Y and Z on the same environment using the permutation of Business and non-business grouping across the 3 policies. This will give us 2 ^3 or 8 different possible permutations of connector groupings. Lets add a 9</a:t>
            </a:r>
            <a:r>
              <a:rPr lang="en-US" baseline="30000"/>
              <a:t>th</a:t>
            </a:r>
            <a:r>
              <a:rPr lang="en-US"/>
              <a:t> group = that of blocked connectors. </a:t>
            </a:r>
          </a:p>
          <a:p>
            <a:endParaRPr lang="en-US"/>
          </a:p>
          <a:p>
            <a:r>
              <a:rPr lang="en-US"/>
              <a:t>We will place twitter and http in group 9 in keeping with the simple attribution of block connector being most restrictive DLP behavior. </a:t>
            </a:r>
          </a:p>
          <a:p>
            <a:endParaRPr lang="en-US"/>
          </a:p>
          <a:p>
            <a:r>
              <a:rPr lang="en-US"/>
              <a:t>Starting now with the first </a:t>
            </a:r>
            <a:r>
              <a:rPr lang="en-US" err="1"/>
              <a:t>grup</a:t>
            </a:r>
            <a:r>
              <a:rPr lang="en-US"/>
              <a:t> we will identify the connectors that are place in the business group across all three policies. This only bubbles up O365 video and O365 Users connectors which we will place in this group. Similarly we can plumb other 7 permutations. </a:t>
            </a:r>
          </a:p>
          <a:p>
            <a:endParaRPr lang="en-US"/>
          </a:p>
          <a:p>
            <a:r>
              <a:rPr lang="en-US"/>
              <a:t>Net outcome being – o365 video and users are the only connectors can be used together. </a:t>
            </a:r>
            <a:r>
              <a:rPr lang="en-US" err="1"/>
              <a:t>Simiarly</a:t>
            </a:r>
            <a:r>
              <a:rPr lang="en-US"/>
              <a:t> Azure IoT central and PowerBI are the only connectors that can be used together. SQL can only be used </a:t>
            </a:r>
            <a:r>
              <a:rPr lang="en-US" err="1"/>
              <a:t>stnadlone</a:t>
            </a:r>
            <a:r>
              <a:rPr lang="en-US"/>
              <a:t>, similarly for </a:t>
            </a:r>
            <a:r>
              <a:rPr lang="en-US" err="1"/>
              <a:t>bing</a:t>
            </a:r>
            <a:r>
              <a:rPr lang="en-US"/>
              <a:t> search. And lastly Microsoft translator and </a:t>
            </a:r>
            <a:r>
              <a:rPr lang="en-US" err="1"/>
              <a:t>gmail</a:t>
            </a:r>
            <a:r>
              <a:rPr lang="en-US"/>
              <a:t> can only be used with each other. Twitter and HTTP connectors cannot be used at all.</a:t>
            </a:r>
          </a:p>
          <a:p>
            <a:endParaRPr lang="en-US"/>
          </a:p>
          <a:p>
            <a:r>
              <a:rPr lang="en-US"/>
              <a:t>This combined outcome of 3 policies is hard to predict based on the individual policies’ set up. For predictable outcome of DLP settings we recommend to keep the number of simultaneous DLP policies active on any environment to a bare minimal. Regularly triage conflicting or overlapping policies and converge them into smaller number of policies. </a:t>
            </a:r>
          </a:p>
          <a:p>
            <a:endParaRPr lang="en-US"/>
          </a:p>
          <a:p>
            <a:r>
              <a:rPr lang="en-US"/>
              <a:t>This concludes our discussion on DLP concepts.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4:19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9295977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DLP </a:t>
            </a:r>
            <a:r>
              <a:rPr lang="en-US" err="1"/>
              <a:t>polcies</a:t>
            </a:r>
            <a:r>
              <a:rPr lang="en-US"/>
              <a:t> can be added, deleted, updated and viewed through three different admin interfaces, providing maximum flexibility to admins.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The primary user friendly interface to all things admin is the new power platform admin center and we have recently introduced the new DLP user interface in it. This new UI makes is very easy for admins to search and sort across 100s of connectors and 1000s of environments and easily define settings for them through multi-select and bulk-select options.</a:t>
            </a:r>
          </a:p>
          <a:p>
            <a:endParaRPr lang="en-US"/>
          </a:p>
          <a:p>
            <a:r>
              <a:rPr lang="en-US"/>
              <a:t>Power Platform Admin connector can also be used to perform CRUD operations on DLP policies for your custom governance workflows from within power platform. This is a </a:t>
            </a:r>
            <a:r>
              <a:rPr lang="en-US" err="1"/>
              <a:t>greate</a:t>
            </a:r>
            <a:r>
              <a:rPr lang="en-US"/>
              <a:t> example of using power platform to manage power platform</a:t>
            </a:r>
          </a:p>
          <a:p>
            <a:endParaRPr lang="en-US"/>
          </a:p>
          <a:p>
            <a:r>
              <a:rPr lang="en-US"/>
              <a:t>And last but certainly not the least, Power apps admin </a:t>
            </a:r>
            <a:r>
              <a:rPr lang="en-US" err="1"/>
              <a:t>powershell</a:t>
            </a:r>
            <a:r>
              <a:rPr lang="en-US"/>
              <a:t> interface can be used for automating all your DLP management functions for power platform including management of custom connectors</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10/27/2022 4:19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6373447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There are multiple layers to your security.  Security begins at the tenant level and then cascades down to other elements.  With regard to the Power Platform, there are security layers for Environments, resources, and the common data service.  Also, it is important to ensure security across tenants.  All organizations conduct business with partners and peers, and security data across organizations is as important as securing the data within your organization.</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56236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Record-level:</a:t>
            </a:r>
          </a:p>
          <a:p>
            <a:pPr marL="171450" indent="-171450">
              <a:buFont typeface="Arial" panose="020B0604020202020204" pitchFamily="34" charset="0"/>
              <a:buChar char="•"/>
            </a:pPr>
            <a:r>
              <a:rPr lang="en-US"/>
              <a:t>For each entity, definitions of access level for CRUD operations are defined</a:t>
            </a:r>
          </a:p>
          <a:p>
            <a:endParaRPr lang="en-US"/>
          </a:p>
          <a:p>
            <a:r>
              <a:rPr lang="en-US"/>
              <a:t>Action/Task-based</a:t>
            </a:r>
          </a:p>
          <a:p>
            <a:pPr marL="171450" indent="-171450">
              <a:buFont typeface="Arial" panose="020B0604020202020204" pitchFamily="34" charset="0"/>
              <a:buChar char="•"/>
            </a:pPr>
            <a:r>
              <a:rPr lang="en-US"/>
              <a:t>For non-entity related permissions</a:t>
            </a:r>
          </a:p>
          <a:p>
            <a:endParaRPr lang="en-US"/>
          </a:p>
          <a:p>
            <a:r>
              <a:rPr lang="en-US"/>
              <a:t>Cumulative privileges:</a:t>
            </a:r>
          </a:p>
          <a:p>
            <a:pPr marL="171450" indent="-171450">
              <a:buFont typeface="Arial" panose="020B0604020202020204" pitchFamily="34" charset="0"/>
              <a:buChar char="•"/>
            </a:pPr>
            <a:r>
              <a:rPr lang="en-US"/>
              <a:t>When users are assigned multiple security roles, users get the cumulative privileges of all the roles.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4:19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2987431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Row level</a:t>
            </a:r>
          </a:p>
          <a:p>
            <a:pPr marL="171450" indent="-171450">
              <a:buFont typeface="Arial" panose="020B0604020202020204" pitchFamily="34" charset="0"/>
              <a:buChar char="•"/>
            </a:pPr>
            <a:r>
              <a:rPr lang="en-US"/>
              <a:t>For each entity, definitions for CRUD operation privileges can be set</a:t>
            </a:r>
          </a:p>
          <a:p>
            <a:endParaRPr lang="en-US"/>
          </a:p>
          <a:p>
            <a:r>
              <a:rPr lang="en-US"/>
              <a:t>Access level</a:t>
            </a:r>
          </a:p>
          <a:p>
            <a:pPr marL="171450" indent="-171450">
              <a:buFont typeface="Arial" panose="020B0604020202020204" pitchFamily="34" charset="0"/>
              <a:buChar char="•"/>
            </a:pPr>
            <a:r>
              <a:rPr lang="en-US"/>
              <a:t>For each permission, definitions of access levels can be set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4:19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5524650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multiple layers to your security.  Security begins at the tenant level and then cascades down to other elements.  With regard to the Power Platform, there are security layers for Environments, resources, and the common data service.  Also, it is important to ensure security across tenants.  All organizations conduct business with partners and peers, and security data across organizations is as important as securing the data within your organization.</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67386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a:solidFill>
                  <a:schemeClr val="bg1"/>
                </a:solidFill>
              </a:rPr>
              <a:t>This is a good example.</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1200">
              <a:solidFill>
                <a:schemeClr val="bg1"/>
              </a:solidFill>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1200">
              <a:solidFill>
                <a:schemeClr val="bg1"/>
              </a:solidFill>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1200">
              <a:solidFill>
                <a:schemeClr val="bg1"/>
              </a:solidFill>
            </a:endParaRPr>
          </a:p>
          <a:p>
            <a:pPr marL="171450" indent="-171450">
              <a:buFont typeface="Arial" panose="020B0604020202020204" pitchFamily="34" charset="0"/>
              <a:buChar char="•"/>
            </a:pPr>
            <a:endParaRPr lang="en-US" sz="1200">
              <a:solidFill>
                <a:schemeClr val="tx1"/>
              </a:solidFil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151682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There are multiple layers to your security.  Security begins at the tenant level and then cascades down to other elements.  With regard to the Power Platform, there are security layers for Environments, resources, and the common data service.  Also, it is important to ensure security across tenants.  All organizations conduct business with partners and peers, and security data across organizations is as important as securing the data within your organization.</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004812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https://aka.ms/adtenantrestrictions</a:t>
            </a:r>
          </a:p>
          <a:p>
            <a:endParaRPr lang="en-IN"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9601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Define your organizational roles to ensure that appropriate people have the right permissions for their required roles.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9662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Define your organizational roles to ensure that appropriate people have the right permissions for their required roles.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9662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hlinkClick r:id="rId3"/>
              </a:rPr>
              <a:t>Azure Active Directory (Azure AD)</a:t>
            </a:r>
            <a:r>
              <a:rPr lang="en-US" sz="900" b="0" i="0" u="none" strike="noStrike" kern="120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hlinkClick r:id="rId4"/>
              </a:rPr>
              <a:t>one of the world’s most sophisticated, comprehensive, and secure identity and access management services</a:t>
            </a:r>
            <a:r>
              <a:rPr lang="en-US" sz="900" b="0" i="0" u="none" strike="noStrike" kern="1200" dirty="0">
                <a:solidFill>
                  <a:schemeClr val="tx1"/>
                </a:solidFill>
                <a:effectLst/>
                <a:latin typeface="Segoe UI Light" pitchFamily="34" charset="0"/>
                <a:ea typeface="+mn-ea"/>
                <a:cs typeface="+mn-cs"/>
              </a:rPr>
              <a:t>. Azure AD helps secure the citizen developer by protecting against identity compromise, gives the IT admin/pro visibility and control, and offers additional security capabilities for the pro developer. Azure AD helps support the </a:t>
            </a:r>
            <a:r>
              <a:rPr lang="en-US" sz="900" b="0" i="0" u="none" strike="noStrike" kern="1200" dirty="0">
                <a:solidFill>
                  <a:schemeClr val="tx1"/>
                </a:solidFill>
                <a:effectLst/>
                <a:latin typeface="Segoe UI Light" pitchFamily="34" charset="0"/>
                <a:ea typeface="+mn-ea"/>
                <a:cs typeface="+mn-cs"/>
                <a:hlinkClick r:id="rId5"/>
              </a:rPr>
              <a:t>least privilege strategy</a:t>
            </a:r>
            <a:r>
              <a:rPr lang="en-US" sz="900" b="0" i="0" u="none" strike="noStrike" kern="1200" dirty="0">
                <a:solidFill>
                  <a:schemeClr val="tx1"/>
                </a:solidFill>
                <a:effectLst/>
                <a:latin typeface="Segoe UI Light" pitchFamily="34" charset="0"/>
                <a:ea typeface="+mn-ea"/>
                <a:cs typeface="+mn-cs"/>
              </a:rPr>
              <a:t>. Azure AD also follows a federated model, so organizations not directly using the service are still secure. Authentication to Power Automate and Power Apps is via Azure AD, admins using its </a:t>
            </a:r>
            <a:r>
              <a:rPr lang="en-US" sz="900" b="0" i="0" u="none" strike="noStrike" kern="1200" dirty="0">
                <a:solidFill>
                  <a:schemeClr val="tx1"/>
                </a:solidFill>
                <a:effectLst/>
                <a:latin typeface="Segoe UI Light" pitchFamily="34" charset="0"/>
                <a:ea typeface="+mn-ea"/>
                <a:cs typeface="+mn-cs"/>
                <a:hlinkClick r:id="rId6"/>
              </a:rPr>
              <a:t>premium features</a:t>
            </a:r>
            <a:r>
              <a:rPr lang="en-US" sz="900" b="0" i="0" u="none" strike="noStrike" kern="1200" dirty="0">
                <a:solidFill>
                  <a:schemeClr val="tx1"/>
                </a:solidFill>
                <a:effectLst/>
                <a:latin typeface="Segoe UI Light" pitchFamily="34" charset="0"/>
                <a:ea typeface="+mn-ea"/>
                <a:cs typeface="+mn-cs"/>
              </a:rPr>
              <a:t> can create conditional access policies which restrict user access to only the apps and data relevant for their role. Power Automate and Power Apps integration with Azure AD also enhances security for more experienced developers who can register applications with the service and leverage multiple authentication protocols, including the </a:t>
            </a:r>
            <a:r>
              <a:rPr lang="en-US" sz="900" b="0" i="0" u="none" strike="noStrike" kern="1200" dirty="0">
                <a:solidFill>
                  <a:schemeClr val="tx1"/>
                </a:solidFill>
                <a:effectLst/>
                <a:latin typeface="Segoe UI Light" pitchFamily="34" charset="0"/>
                <a:ea typeface="+mn-ea"/>
                <a:cs typeface="+mn-cs"/>
                <a:hlinkClick r:id="rId7"/>
              </a:rPr>
              <a:t>OAuth2 authorization framework</a:t>
            </a:r>
            <a:r>
              <a:rPr lang="en-US" sz="900" b="0" i="0" u="none" strike="noStrike" kern="1200" dirty="0">
                <a:solidFill>
                  <a:schemeClr val="tx1"/>
                </a:solidFill>
                <a:effectLst/>
                <a:latin typeface="Segoe UI Light" pitchFamily="34" charset="0"/>
                <a:ea typeface="+mn-ea"/>
                <a:cs typeface="+mn-cs"/>
              </a:rPr>
              <a:t> to enable their code to access platform APIs. This access protection can also be extended to external users.</a:t>
            </a:r>
            <a:endParaRPr lang="en-US" dirty="0"/>
          </a:p>
          <a:p>
            <a:endParaRPr lang="en-IN"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6973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Traditionally, companies restrict domain names or IP addresses when they want to manage access. This approach fails in a world where software as a service (or SaaS) apps are hosted in a public cloud, running on shared domain names like </a:t>
            </a:r>
            <a:r>
              <a:rPr lang="en-US" sz="900" b="0" i="0" u="sng" kern="1200" dirty="0">
                <a:solidFill>
                  <a:schemeClr val="tx1"/>
                </a:solidFill>
                <a:effectLst/>
                <a:latin typeface="Segoe UI Light" pitchFamily="34" charset="0"/>
                <a:ea typeface="+mn-ea"/>
                <a:cs typeface="+mn-cs"/>
                <a:hlinkClick r:id="rId3"/>
              </a:rPr>
              <a:t>outlook.office.com</a:t>
            </a:r>
            <a:r>
              <a:rPr lang="en-US" sz="900" b="0" i="0" kern="1200" dirty="0">
                <a:solidFill>
                  <a:schemeClr val="tx1"/>
                </a:solidFill>
                <a:effectLst/>
                <a:latin typeface="Segoe UI Light" pitchFamily="34" charset="0"/>
                <a:ea typeface="+mn-ea"/>
                <a:cs typeface="+mn-cs"/>
              </a:rPr>
              <a:t> and </a:t>
            </a:r>
            <a:r>
              <a:rPr lang="en-US" sz="900" b="0" i="0" u="sng" kern="1200" dirty="0">
                <a:solidFill>
                  <a:schemeClr val="tx1"/>
                </a:solidFill>
                <a:effectLst/>
                <a:latin typeface="Segoe UI Light" pitchFamily="34" charset="0"/>
                <a:ea typeface="+mn-ea"/>
                <a:cs typeface="+mn-cs"/>
                <a:hlinkClick r:id="rId4"/>
              </a:rPr>
              <a:t>login.microsoftonline.com</a:t>
            </a:r>
            <a:r>
              <a:rPr lang="en-US" sz="900" b="0" i="0" kern="1200" dirty="0">
                <a:solidFill>
                  <a:schemeClr val="tx1"/>
                </a:solidFill>
                <a:effectLst/>
                <a:latin typeface="Segoe UI Light" pitchFamily="34" charset="0"/>
                <a:ea typeface="+mn-ea"/>
                <a:cs typeface="+mn-cs"/>
              </a:rPr>
              <a:t>. Blocking these addresses would keep users from accessing Outlook on the web entirely, instead of merely restricting them to approved identities and resources.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The Azure Active Directory (Azure AD) solution to this challenge is a feature called tenant restrictions. With tenant restrictions, organizations can control access to SaaS cloud applications, based on the Azure AD tenant the applications use for single sign-on. For example, you may want to allow access to your organization’s Office 365 applications, while preventing access to other organizations’ instances of these same applications.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With tenant restrictions, organizations can specify the list of tenants that their users are permitted to access. Azure AD then only grants access to these permitted tenants.</a:t>
            </a:r>
            <a:endParaRPr lang="en-IN"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4660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https://aka.ms/adtenantrestrictions</a:t>
            </a:r>
          </a:p>
          <a:p>
            <a:endParaRPr lang="en-IN"/>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56649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Master" Target="../slideMasters/slideMaster3.xml"/><Relationship Id="rId6" Type="http://schemas.openxmlformats.org/officeDocument/2006/relationships/image" Target="../media/image42.jpeg"/><Relationship Id="rId5" Type="http://schemas.microsoft.com/office/2007/relationships/hdphoto" Target="../media/hdphoto1.wdp"/><Relationship Id="rId4" Type="http://schemas.openxmlformats.org/officeDocument/2006/relationships/image" Target="../media/image41.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Master" Target="../slideMasters/slideMaster3.xml"/><Relationship Id="rId4" Type="http://schemas.openxmlformats.org/officeDocument/2006/relationships/image" Target="../media/image47.jpe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Master" Target="../slideMasters/slideMaster3.xml"/><Relationship Id="rId4" Type="http://schemas.openxmlformats.org/officeDocument/2006/relationships/image" Target="../media/image53.jpeg"/></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Master" Target="../slideMasters/slideMaster3.xml"/><Relationship Id="rId4" Type="http://schemas.openxmlformats.org/officeDocument/2006/relationships/image" Target="../media/image64.jpeg"/></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4.xml"/><Relationship Id="rId4" Type="http://schemas.openxmlformats.org/officeDocument/2006/relationships/image" Target="../media/image8.jpe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8.jpeg"/><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8.jpeg"/><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0.jpeg"/><Relationship Id="rId1" Type="http://schemas.openxmlformats.org/officeDocument/2006/relationships/slideMaster" Target="../slideMasters/slideMaster7.xml"/><Relationship Id="rId4" Type="http://schemas.openxmlformats.org/officeDocument/2006/relationships/image" Target="../media/image71.sv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0.jpeg"/><Relationship Id="rId1" Type="http://schemas.openxmlformats.org/officeDocument/2006/relationships/slideMaster" Target="../slideMasters/slideMaster7.xml"/><Relationship Id="rId4" Type="http://schemas.openxmlformats.org/officeDocument/2006/relationships/image" Target="../media/image72.sv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3.jpeg"/><Relationship Id="rId1" Type="http://schemas.openxmlformats.org/officeDocument/2006/relationships/slideMaster" Target="../slideMasters/slideMaster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8.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eg"/><Relationship Id="rId1" Type="http://schemas.openxmlformats.org/officeDocument/2006/relationships/slideMaster" Target="../slideMasters/slideMaster8.xml"/></Relationships>
</file>

<file path=ppt/slideLayouts/_rels/slideLayout296.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82.png"/><Relationship Id="rId5" Type="http://schemas.openxmlformats.org/officeDocument/2006/relationships/image" Target="../media/image81.emf"/><Relationship Id="rId4" Type="http://schemas.openxmlformats.org/officeDocument/2006/relationships/oleObject" Target="../embeddings/oleObject1.bin"/></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8.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emf"/><Relationship Id="rId1" Type="http://schemas.openxmlformats.org/officeDocument/2006/relationships/slideMaster" Target="../slideMasters/slideMaster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20.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22.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4" strike="noStrike" spc="-49" baseline="0">
                <a:solidFill>
                  <a:srgbClr val="742774"/>
                </a:solidFill>
              </a:defRPr>
            </a:lvl1pPr>
          </a:lstStyle>
          <a:p>
            <a:r>
              <a:rPr lang="en-US"/>
              <a:t>Power Apps presentation title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1"/>
            </a:lvl3pPr>
            <a:lvl4pPr>
              <a:defRPr sz="1371"/>
            </a:lvl4pPr>
            <a:lvl5pPr>
              <a:defRPr sz="1028"/>
            </a:lvl5pPr>
          </a:lstStyle>
          <a:p>
            <a:pPr lvl="0"/>
            <a:r>
              <a:rPr lang="en-US"/>
              <a:t>Speaker name</a:t>
            </a:r>
          </a:p>
          <a:p>
            <a:pPr lvl="1"/>
            <a:r>
              <a:rPr lang="en-US"/>
              <a:t>Date</a:t>
            </a:r>
          </a:p>
        </p:txBody>
      </p:sp>
      <p:pic>
        <p:nvPicPr>
          <p:cNvPr id="1026" name="Picture 2">
            <a:extLst>
              <a:ext uri="{FF2B5EF4-FFF2-40B4-BE49-F238E27FC236}">
                <a16:creationId xmlns:a16="http://schemas.microsoft.com/office/drawing/2014/main" id="{DEB8F1F9-8F39-4A55-AD3C-EAB3E3DB2B47}"/>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57822"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437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9" y="1599725"/>
            <a:ext cx="3609417" cy="3099393"/>
          </a:xfrm>
          <a:blipFill>
            <a:blip r:embed="rId2">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gn="ctr">
              <a:lnSpc>
                <a:spcPts val="3136"/>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6"/>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indent="0">
              <a:lnSpc>
                <a:spcPts val="1765"/>
              </a:lnSpc>
              <a:spcBef>
                <a:spcPts val="1176"/>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0" y="1599725"/>
            <a:ext cx="3609417" cy="3099393"/>
          </a:xfrm>
          <a:blipFill>
            <a:blip r:embed="rId3">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6"/>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229301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396680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38097152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720846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6"/>
            </a:solidFill>
          </a:ln>
        </p:spPr>
        <p:txBody>
          <a:bodyPr wrap="square" lIns="182880" tIns="182880" rIns="182880" bIns="182880" anchor="t" anchorCtr="0">
            <a:noAutofit/>
          </a:bodyPr>
          <a:lstStyle>
            <a:lvl1pPr marL="0" indent="0">
              <a:buNone/>
              <a:defRPr sz="1100">
                <a:gradFill>
                  <a:gsLst>
                    <a:gs pos="82000">
                      <a:schemeClr val="accent6"/>
                    </a:gs>
                    <a:gs pos="0">
                      <a:schemeClr val="accent6"/>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6"/>
            </a:solidFill>
          </a:ln>
        </p:spPr>
        <p:txBody>
          <a:bodyPr vert="horz" wrap="square" lIns="182880" tIns="182880" rIns="182880" bIns="182880" rtlCol="0" anchor="b" anchorCtr="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1100"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6"/>
                    </a:gs>
                    <a:gs pos="0">
                      <a:schemeClr val="accent6"/>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251672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gradFill>
                  <a:gsLst>
                    <a:gs pos="50000">
                      <a:schemeClr val="tx1"/>
                    </a:gs>
                    <a:gs pos="100000">
                      <a:schemeClr val="tx1"/>
                    </a:gs>
                  </a:gsLst>
                  <a:lin ang="10800000" scaled="1"/>
                </a:gradFill>
                <a:latin typeface="+mn-lt"/>
              </a:defRPr>
            </a:lvl1pPr>
            <a:lvl2pPr>
              <a:defRPr sz="2800">
                <a:gradFill>
                  <a:gsLst>
                    <a:gs pos="50000">
                      <a:schemeClr val="tx1"/>
                    </a:gs>
                    <a:gs pos="100000">
                      <a:schemeClr val="tx1"/>
                    </a:gs>
                  </a:gsLst>
                  <a:lin ang="10800000" scaled="1"/>
                </a:gradFill>
                <a:latin typeface="+mn-lt"/>
              </a:defRPr>
            </a:lvl2pPr>
            <a:lvl3pPr>
              <a:defRPr sz="2400">
                <a:gradFill>
                  <a:gsLst>
                    <a:gs pos="50000">
                      <a:schemeClr val="tx1"/>
                    </a:gs>
                    <a:gs pos="100000">
                      <a:schemeClr val="tx1"/>
                    </a:gs>
                  </a:gsLst>
                  <a:lin ang="10800000" scaled="1"/>
                </a:gradFill>
                <a:latin typeface="+mn-lt"/>
              </a:defRPr>
            </a:lvl3pPr>
            <a:lvl4pPr>
              <a:defRPr sz="2000">
                <a:gradFill>
                  <a:gsLst>
                    <a:gs pos="50000">
                      <a:schemeClr val="tx1"/>
                    </a:gs>
                    <a:gs pos="100000">
                      <a:schemeClr val="tx1"/>
                    </a:gs>
                  </a:gsLst>
                  <a:lin ang="10800000" scaled="1"/>
                </a:gradFill>
                <a:latin typeface="+mn-lt"/>
              </a:defRPr>
            </a:lvl4pPr>
            <a:lvl5pPr>
              <a:defRPr sz="1800">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696456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88263" y="2875002"/>
            <a:ext cx="4159101" cy="1107996"/>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852068" y="-10508"/>
            <a:ext cx="5346700" cy="5740393"/>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3795794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40875619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4" strike="noStrike" spc="-49" baseline="0">
                <a:solidFill>
                  <a:schemeClr val="tx2"/>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1"/>
            </a:lvl3pPr>
            <a:lvl4pPr>
              <a:defRPr sz="1371"/>
            </a:lvl4pPr>
            <a:lvl5pPr>
              <a:defRPr sz="1028"/>
            </a:lvl5pPr>
          </a:lstStyle>
          <a:p>
            <a:pPr lvl="0"/>
            <a:r>
              <a:rPr lang="en-US"/>
              <a:t>Author name</a:t>
            </a:r>
          </a:p>
          <a:p>
            <a:pPr lvl="1"/>
            <a:r>
              <a:rPr lang="en-US"/>
              <a:t>Date</a:t>
            </a:r>
          </a:p>
        </p:txBody>
      </p:sp>
    </p:spTree>
    <p:extLst>
      <p:ext uri="{BB962C8B-B14F-4D97-AF65-F5344CB8AC3E}">
        <p14:creationId xmlns:p14="http://schemas.microsoft.com/office/powerpoint/2010/main" val="3153277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4" strike="noStrike" spc="-49"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4193673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4"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19581074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9"/>
            <a:ext cx="1693247" cy="2817053"/>
          </a:xfrm>
        </p:spPr>
        <p:txBody>
          <a:bodyPr lIns="0" tIns="0" rIns="0" bIns="0"/>
          <a:lstStyle>
            <a:lvl1pPr marL="0" indent="0">
              <a:lnSpc>
                <a:spcPts val="1765"/>
              </a:lnSpc>
              <a:spcBef>
                <a:spcPts val="882"/>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6"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57851278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6" y="0"/>
            <a:ext cx="8112955" cy="6858000"/>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algn="ctr">
              <a:defRPr/>
            </a:lvl1pPr>
          </a:lstStyle>
          <a:p>
            <a:r>
              <a:rPr lang="en-US"/>
              <a:t>Place Image Here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lvl1pPr>
            <a:lvl2pPr>
              <a:defRPr sz="1765"/>
            </a:lvl2pPr>
            <a:lvl3pPr>
              <a:defRPr sz="1371"/>
            </a:lvl3pPr>
            <a:lvl4pPr>
              <a:defRPr sz="1371"/>
            </a:lvl4pPr>
            <a:lvl5pPr>
              <a:defRPr sz="1028"/>
            </a:lvl5pPr>
          </a:lstStyle>
          <a:p>
            <a:pPr lvl="0"/>
            <a:r>
              <a:rPr lang="en-US"/>
              <a:t>Author name</a:t>
            </a:r>
          </a:p>
          <a:p>
            <a:pPr lvl="1"/>
            <a:r>
              <a:rPr lang="en-US"/>
              <a:t>Date</a:t>
            </a:r>
          </a:p>
        </p:txBody>
      </p:sp>
    </p:spTree>
    <p:extLst>
      <p:ext uri="{BB962C8B-B14F-4D97-AF65-F5344CB8AC3E}">
        <p14:creationId xmlns:p14="http://schemas.microsoft.com/office/powerpoint/2010/main" val="1165375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lvl1pPr>
            <a:lvl2pPr>
              <a:defRPr sz="1765"/>
            </a:lvl2pPr>
            <a:lvl3pPr>
              <a:defRPr sz="1371"/>
            </a:lvl3pPr>
            <a:lvl4pPr>
              <a:defRPr sz="1371"/>
            </a:lvl4pPr>
            <a:lvl5pPr>
              <a:defRPr sz="1028"/>
            </a:lvl5pPr>
          </a:lstStyle>
          <a:p>
            <a:pPr lvl="0"/>
            <a:r>
              <a:rPr lang="en-US"/>
              <a:t>Author name</a:t>
            </a:r>
          </a:p>
          <a:p>
            <a:pPr lvl="1"/>
            <a:r>
              <a:rPr lang="en-US"/>
              <a:t>Date</a:t>
            </a:r>
          </a:p>
        </p:txBody>
      </p:sp>
      <p:pic>
        <p:nvPicPr>
          <p:cNvPr id="7" name="Picture 2">
            <a:extLst>
              <a:ext uri="{FF2B5EF4-FFF2-40B4-BE49-F238E27FC236}">
                <a16:creationId xmlns:a16="http://schemas.microsoft.com/office/drawing/2014/main" id="{66F1124D-F992-46BE-8A1E-3C24527D378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409784" y="0"/>
            <a:ext cx="8900740" cy="5008231"/>
          </a:xfrm>
          <a:prstGeom prst="rect">
            <a:avLst/>
          </a:prstGeom>
        </p:spPr>
      </p:pic>
      <p:grpSp>
        <p:nvGrpSpPr>
          <p:cNvPr id="8" name="Group 7">
            <a:extLst>
              <a:ext uri="{FF2B5EF4-FFF2-40B4-BE49-F238E27FC236}">
                <a16:creationId xmlns:a16="http://schemas.microsoft.com/office/drawing/2014/main" id="{4B18DB71-FED6-4894-BAB4-B599626EC52D}"/>
              </a:ext>
            </a:extLst>
          </p:cNvPr>
          <p:cNvGrpSpPr/>
          <p:nvPr userDrawn="1"/>
        </p:nvGrpSpPr>
        <p:grpSpPr>
          <a:xfrm>
            <a:off x="4427830" y="990191"/>
            <a:ext cx="8256175" cy="4877618"/>
            <a:chOff x="3256668" y="185626"/>
            <a:chExt cx="8421728" cy="4974719"/>
          </a:xfrm>
          <a:blipFill>
            <a:blip r:embed="rId3"/>
            <a:stretch>
              <a:fillRect/>
            </a:stretch>
          </a:blipFill>
        </p:grpSpPr>
        <p:sp>
          <p:nvSpPr>
            <p:cNvPr id="9" name="Rectangle: Rounded Corners 8">
              <a:extLst>
                <a:ext uri="{FF2B5EF4-FFF2-40B4-BE49-F238E27FC236}">
                  <a16:creationId xmlns:a16="http://schemas.microsoft.com/office/drawing/2014/main" id="{DDBB9478-772B-4595-B878-65B2EAEE0432}"/>
                </a:ext>
              </a:extLst>
            </p:cNvPr>
            <p:cNvSpPr/>
            <p:nvPr/>
          </p:nvSpPr>
          <p:spPr bwMode="auto">
            <a:xfrm rot="2640000">
              <a:off x="3256668" y="185626"/>
              <a:ext cx="3506760" cy="3520204"/>
            </a:xfrm>
            <a:prstGeom prst="roundRect">
              <a:avLst/>
            </a:prstGeom>
            <a:blipFill dpi="0" rotWithShape="0">
              <a:blip r:embed="rId4" cstate="email">
                <a:extLst>
                  <a:ext uri="{BEBA8EAE-BF5A-486C-A8C5-ECC9F3942E4B}">
                    <a14:imgProps xmlns:a14="http://schemas.microsoft.com/office/drawing/2010/main">
                      <a14:imgLayer r:embed="rId5">
                        <a14:imgEffect>
                          <a14:colorTemperature colorTemp="8800"/>
                        </a14:imgEffect>
                        <a14:imgEffect>
                          <a14:saturation sat="0"/>
                        </a14:imgEffect>
                      </a14:imgLayer>
                    </a14:imgProps>
                  </a:ext>
                  <a:ext uri="{28A0092B-C50C-407E-A947-70E740481C1C}">
                    <a14:useLocalDpi xmlns:a14="http://schemas.microsoft.com/office/drawing/2010/main"/>
                  </a:ext>
                </a:extLst>
              </a:blip>
              <a:srcRect/>
              <a:stretch>
                <a:fillRect/>
              </a:stretch>
            </a:bli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E77AD2A2-E572-4336-8CFD-10368350CDD0}"/>
                </a:ext>
              </a:extLst>
            </p:cNvPr>
            <p:cNvSpPr/>
            <p:nvPr/>
          </p:nvSpPr>
          <p:spPr bwMode="auto">
            <a:xfrm rot="2640000">
              <a:off x="6113237" y="833044"/>
              <a:ext cx="2970016" cy="2983042"/>
            </a:xfrm>
            <a:prstGeom prst="roundRect">
              <a:avLst/>
            </a:prstGeom>
            <a:blipFill dpi="0" rotWithShape="0">
              <a:blip r:embed="rId6" cstate="email">
                <a:extLst>
                  <a:ext uri="{28A0092B-C50C-407E-A947-70E740481C1C}">
                    <a14:useLocalDpi xmlns:a14="http://schemas.microsoft.com/office/drawing/2010/main"/>
                  </a:ext>
                </a:extLst>
              </a:blip>
              <a:srcRect/>
              <a:stretch>
                <a:fillRect/>
              </a:stretch>
            </a:bli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89845CA5-A2B9-4AC4-8B18-F2B22E4E4360}"/>
                </a:ext>
              </a:extLst>
            </p:cNvPr>
            <p:cNvSpPr/>
            <p:nvPr/>
          </p:nvSpPr>
          <p:spPr bwMode="auto">
            <a:xfrm rot="2640000">
              <a:off x="5870940" y="2177303"/>
              <a:ext cx="2970016" cy="2983042"/>
            </a:xfrm>
            <a:prstGeom prst="roundRect">
              <a:avLst/>
            </a:prstGeom>
            <a:blipFill dpi="0" rotWithShape="0">
              <a:blip r:embed="rId7" cstate="email">
                <a:extLst>
                  <a:ext uri="{28A0092B-C50C-407E-A947-70E740481C1C}">
                    <a14:useLocalDpi xmlns:a14="http://schemas.microsoft.com/office/drawing/2010/main"/>
                  </a:ext>
                </a:extLst>
              </a:blip>
              <a:srcRect/>
              <a:stretch>
                <a:fillRect/>
              </a:stretch>
            </a:bli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C0E63CB0-C0DF-4ED4-A07A-BA682F846470}"/>
                </a:ext>
              </a:extLst>
            </p:cNvPr>
            <p:cNvSpPr/>
            <p:nvPr/>
          </p:nvSpPr>
          <p:spPr bwMode="auto">
            <a:xfrm rot="2640000">
              <a:off x="9564886" y="2001705"/>
              <a:ext cx="2113510" cy="2114441"/>
            </a:xfrm>
            <a:prstGeom prst="roundRect">
              <a:avLst/>
            </a:prstGeom>
            <a:blipFill dpi="0" rotWithShape="0">
              <a:blip r:embed="rId8" cstate="email">
                <a:extLst>
                  <a:ext uri="{28A0092B-C50C-407E-A947-70E740481C1C}">
                    <a14:useLocalDpi xmlns:a14="http://schemas.microsoft.com/office/drawing/2010/main"/>
                  </a:ext>
                </a:extLst>
              </a:blip>
              <a:srcRect/>
              <a:stretch>
                <a:fillRect/>
              </a:stretch>
            </a:bli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577661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1715151971"/>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07" indent="0">
              <a:buNone/>
              <a:defRPr/>
            </a:lvl3pPr>
            <a:lvl4pPr marL="672161" indent="0">
              <a:buNone/>
              <a:defRPr/>
            </a:lvl4pPr>
            <a:lvl5pPr marL="89621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9"/>
            <a:ext cx="11306469" cy="443839"/>
          </a:xfr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chemeClr val="tx1"/>
                </a:solidFill>
              </a:defRPr>
            </a:lvl2pPr>
            <a:lvl3pPr marL="448107" indent="0">
              <a:buNone/>
              <a:defRPr/>
            </a:lvl3pPr>
            <a:lvl4pPr marL="672161" indent="0">
              <a:buNone/>
              <a:defRPr/>
            </a:lvl4pPr>
            <a:lvl5pPr marL="89621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07" indent="0">
              <a:buNone/>
              <a:defRPr/>
            </a:lvl3pPr>
            <a:lvl4pPr marL="672161"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a:t>
            </a:r>
          </a:p>
        </p:txBody>
      </p:sp>
    </p:spTree>
    <p:extLst>
      <p:ext uri="{BB962C8B-B14F-4D97-AF65-F5344CB8AC3E}">
        <p14:creationId xmlns:p14="http://schemas.microsoft.com/office/powerpoint/2010/main" val="66485658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9"/>
            <a:ext cx="3618381" cy="2675220"/>
          </a:xfrm>
        </p:spPr>
        <p:txBody>
          <a:bodyPr lIns="0" tIns="0" rIns="0" bIns="0"/>
          <a:lstStyle>
            <a:lvl1pPr marL="0" indent="0">
              <a:lnSpc>
                <a:spcPts val="1765"/>
              </a:lnSpc>
              <a:spcBef>
                <a:spcPts val="0"/>
              </a:spcBef>
              <a:spcAft>
                <a:spcPts val="588"/>
              </a:spcAft>
              <a:buNone/>
              <a:defRPr sz="1371" b="0" spc="0" baseline="0">
                <a:solidFill>
                  <a:srgbClr val="008C7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9"/>
            <a:ext cx="3618381" cy="2675220"/>
          </a:xfrm>
        </p:spPr>
        <p:txBody>
          <a:bodyPr lIns="0" tIns="0" rIns="0" bIns="0"/>
          <a:lstStyle>
            <a:lvl1pPr marL="0" indent="0">
              <a:lnSpc>
                <a:spcPts val="1765"/>
              </a:lnSpc>
              <a:spcBef>
                <a:spcPts val="0"/>
              </a:spcBef>
              <a:spcAft>
                <a:spcPts val="588"/>
              </a:spcAft>
              <a:buNone/>
              <a:defRPr sz="1371" b="0" spc="0" baseline="0">
                <a:solidFill>
                  <a:srgbClr val="008C7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9"/>
            <a:ext cx="3618381" cy="2675220"/>
          </a:xfrm>
        </p:spPr>
        <p:txBody>
          <a:bodyPr lIns="0" tIns="0" rIns="0" bIns="0"/>
          <a:lstStyle>
            <a:lvl1pPr marL="0" indent="0">
              <a:lnSpc>
                <a:spcPts val="1765"/>
              </a:lnSpc>
              <a:spcBef>
                <a:spcPts val="0"/>
              </a:spcBef>
              <a:spcAft>
                <a:spcPts val="588"/>
              </a:spcAft>
              <a:buNone/>
              <a:defRPr sz="1371" b="0" spc="0" baseline="0">
                <a:solidFill>
                  <a:srgbClr val="008C7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6A85E503-7D74-4D5C-8394-19F78427C8F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69855443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9F688C8-3B7E-4B4E-A0DF-C0F540D06E6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402436567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9" y="1599725"/>
            <a:ext cx="3609417" cy="3099393"/>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0" y="1599725"/>
            <a:ext cx="3609417" cy="3099393"/>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a:t>
            </a:r>
          </a:p>
        </p:txBody>
      </p:sp>
    </p:spTree>
    <p:extLst>
      <p:ext uri="{BB962C8B-B14F-4D97-AF65-F5344CB8AC3E}">
        <p14:creationId xmlns:p14="http://schemas.microsoft.com/office/powerpoint/2010/main" val="401818441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9"/>
            <a:ext cx="1693247" cy="2817053"/>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6"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D1E264F7-E90B-4222-997C-DD161317F4D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252443327"/>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756512F1-F8C6-4D41-9BB5-A624A76D41C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1101014545"/>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41694" y="441279"/>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cstate="email">
              <a:extLst>
                <a:ext uri="{28A0092B-C50C-407E-A947-70E740481C1C}">
                  <a14:useLocalDpi xmlns:a14="http://schemas.microsoft.com/office/drawing/2010/main"/>
                </a:ext>
              </a:extLst>
            </a:blip>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941692"/>
            <a:ext cx="4885203" cy="3260896"/>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214994003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 Only: Click to add 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167646177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Section title photo">
    <p:bg>
      <p:bgPr>
        <a:solidFill>
          <a:schemeClr val="bg2"/>
        </a:solidFill>
        <a:effectLst/>
      </p:bgPr>
    </p:bg>
    <p:spTree>
      <p:nvGrpSpPr>
        <p:cNvPr id="1" name=""/>
        <p:cNvGrpSpPr/>
        <p:nvPr/>
      </p:nvGrpSpPr>
      <p:grpSpPr>
        <a:xfrm>
          <a:off x="0" y="0"/>
          <a:ext cx="0" cy="0"/>
          <a:chOff x="0" y="0"/>
          <a:chExt cx="0" cy="0"/>
        </a:xfrm>
      </p:grpSpPr>
      <p:sp>
        <p:nvSpPr>
          <p:cNvPr id="95" name="Freeform: Shape 94">
            <a:extLst>
              <a:ext uri="{FF2B5EF4-FFF2-40B4-BE49-F238E27FC236}">
                <a16:creationId xmlns:a16="http://schemas.microsoft.com/office/drawing/2014/main" id="{9563E925-0DC1-4F78-80AC-6252EF8936E7}"/>
              </a:ext>
            </a:extLst>
          </p:cNvPr>
          <p:cNvSpPr/>
          <p:nvPr userDrawn="1"/>
        </p:nvSpPr>
        <p:spPr bwMode="auto">
          <a:xfrm>
            <a:off x="4738353" y="-1355124"/>
            <a:ext cx="11919788" cy="12022087"/>
          </a:xfrm>
          <a:custGeom>
            <a:avLst/>
            <a:gdLst>
              <a:gd name="connsiteX0" fmla="*/ 7442472 w 12158805"/>
              <a:gd name="connsiteY0" fmla="*/ 185 h 12261416"/>
              <a:gd name="connsiteX1" fmla="*/ 8304805 w 12158805"/>
              <a:gd name="connsiteY1" fmla="*/ 339867 h 12261416"/>
              <a:gd name="connsiteX2" fmla="*/ 11789050 w 12158805"/>
              <a:gd name="connsiteY2" fmla="*/ 3704564 h 12261416"/>
              <a:gd name="connsiteX3" fmla="*/ 11818939 w 12158805"/>
              <a:gd name="connsiteY3" fmla="*/ 5416851 h 12261416"/>
              <a:gd name="connsiteX4" fmla="*/ 5566287 w 12158805"/>
              <a:gd name="connsiteY4" fmla="*/ 11891661 h 12261416"/>
              <a:gd name="connsiteX5" fmla="*/ 3854000 w 12158805"/>
              <a:gd name="connsiteY5" fmla="*/ 11921549 h 12261416"/>
              <a:gd name="connsiteX6" fmla="*/ 369755 w 12158805"/>
              <a:gd name="connsiteY6" fmla="*/ 8556853 h 12261416"/>
              <a:gd name="connsiteX7" fmla="*/ 339866 w 12158805"/>
              <a:gd name="connsiteY7" fmla="*/ 6844566 h 12261416"/>
              <a:gd name="connsiteX8" fmla="*/ 6592518 w 12158805"/>
              <a:gd name="connsiteY8" fmla="*/ 369755 h 12261416"/>
              <a:gd name="connsiteX9" fmla="*/ 7442472 w 12158805"/>
              <a:gd name="connsiteY9" fmla="*/ 185 h 1226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8805" h="12261416">
                <a:moveTo>
                  <a:pt x="7442472" y="185"/>
                </a:moveTo>
                <a:cubicBezTo>
                  <a:pt x="7752335" y="-5223"/>
                  <a:pt x="8064261" y="107577"/>
                  <a:pt x="8304805" y="339867"/>
                </a:cubicBezTo>
                <a:lnTo>
                  <a:pt x="11789050" y="3704564"/>
                </a:lnTo>
                <a:cubicBezTo>
                  <a:pt x="12270138" y="4169145"/>
                  <a:pt x="12283520" y="4935763"/>
                  <a:pt x="11818939" y="5416851"/>
                </a:cubicBezTo>
                <a:lnTo>
                  <a:pt x="5566287" y="11891661"/>
                </a:lnTo>
                <a:cubicBezTo>
                  <a:pt x="5101705" y="12372749"/>
                  <a:pt x="4335088" y="12386130"/>
                  <a:pt x="3854000" y="11921549"/>
                </a:cubicBezTo>
                <a:lnTo>
                  <a:pt x="369755" y="8556853"/>
                </a:lnTo>
                <a:cubicBezTo>
                  <a:pt x="-111333" y="8092271"/>
                  <a:pt x="-124715" y="7325654"/>
                  <a:pt x="339866" y="6844566"/>
                </a:cubicBezTo>
                <a:lnTo>
                  <a:pt x="6592518" y="369755"/>
                </a:lnTo>
                <a:cubicBezTo>
                  <a:pt x="6824809" y="129211"/>
                  <a:pt x="7132609" y="5594"/>
                  <a:pt x="7442472" y="185"/>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1821901"/>
            <a:ext cx="4885203" cy="3260896"/>
          </a:xfrm>
          <a:noFill/>
        </p:spPr>
        <p:txBody>
          <a:bodyPr vert="horz" wrap="square" lIns="0" tIns="0" rIns="0" bIns="0" rtlCol="0" anchor="t" anchorCtr="0">
            <a:noAutofit/>
          </a:bodyPr>
          <a:lstStyle>
            <a:lvl1pPr>
              <a:defRPr lang="en-US" sz="3920" spc="-49" baseline="0" dirty="0">
                <a:solidFill>
                  <a:schemeClr val="tx1"/>
                </a:solidFill>
                <a:latin typeface="+mn-lt"/>
              </a:defRPr>
            </a:lvl1pPr>
          </a:lstStyle>
          <a:p>
            <a:pPr marL="0" lvl="0">
              <a:lnSpc>
                <a:spcPts val="5489"/>
              </a:lnSpc>
            </a:pPr>
            <a:r>
              <a:rPr lang="en-US"/>
              <a:t>Section title</a:t>
            </a:r>
          </a:p>
        </p:txBody>
      </p:sp>
      <p:sp>
        <p:nvSpPr>
          <p:cNvPr id="88" name="Picture Placeholder 87">
            <a:extLst>
              <a:ext uri="{FF2B5EF4-FFF2-40B4-BE49-F238E27FC236}">
                <a16:creationId xmlns:a16="http://schemas.microsoft.com/office/drawing/2014/main" id="{7F09A9E6-F000-49B5-AE56-C2FCA258A1D4}"/>
              </a:ext>
            </a:extLst>
          </p:cNvPr>
          <p:cNvSpPr>
            <a:spLocks noGrp="1"/>
          </p:cNvSpPr>
          <p:nvPr>
            <p:ph type="pic" sz="quarter" idx="22"/>
          </p:nvPr>
        </p:nvSpPr>
        <p:spPr>
          <a:xfrm>
            <a:off x="7366641" y="-165505"/>
            <a:ext cx="7266056" cy="7733989"/>
          </a:xfrm>
          <a:custGeom>
            <a:avLst/>
            <a:gdLst>
              <a:gd name="connsiteX0" fmla="*/ 2790799 w 7411756"/>
              <a:gd name="connsiteY0" fmla="*/ 4896664 h 7887953"/>
              <a:gd name="connsiteX1" fmla="*/ 3060870 w 7411756"/>
              <a:gd name="connsiteY1" fmla="*/ 4999458 h 7887953"/>
              <a:gd name="connsiteX2" fmla="*/ 4240600 w 7411756"/>
              <a:gd name="connsiteY2" fmla="*/ 6116596 h 7887953"/>
              <a:gd name="connsiteX3" fmla="*/ 4257932 w 7411756"/>
              <a:gd name="connsiteY3" fmla="*/ 6655212 h 7887953"/>
              <a:gd name="connsiteX4" fmla="*/ 3226696 w 7411756"/>
              <a:gd name="connsiteY4" fmla="*/ 7767442 h 7887953"/>
              <a:gd name="connsiteX5" fmla="*/ 2693731 w 7411756"/>
              <a:gd name="connsiteY5" fmla="*/ 7784958 h 7887953"/>
              <a:gd name="connsiteX6" fmla="*/ 1514001 w 7411756"/>
              <a:gd name="connsiteY6" fmla="*/ 6667819 h 7887953"/>
              <a:gd name="connsiteX7" fmla="*/ 1496669 w 7411756"/>
              <a:gd name="connsiteY7" fmla="*/ 6129203 h 7887953"/>
              <a:gd name="connsiteX8" fmla="*/ 2527906 w 7411756"/>
              <a:gd name="connsiteY8" fmla="*/ 5016973 h 7887953"/>
              <a:gd name="connsiteX9" fmla="*/ 2790799 w 7411756"/>
              <a:gd name="connsiteY9" fmla="*/ 4896664 h 7887953"/>
              <a:gd name="connsiteX10" fmla="*/ 2214264 w 7411756"/>
              <a:gd name="connsiteY10" fmla="*/ 317 h 7887953"/>
              <a:gd name="connsiteX11" fmla="*/ 2642624 w 7411756"/>
              <a:gd name="connsiteY11" fmla="*/ 161647 h 7887953"/>
              <a:gd name="connsiteX12" fmla="*/ 4239388 w 7411756"/>
              <a:gd name="connsiteY12" fmla="*/ 1657829 h 7887953"/>
              <a:gd name="connsiteX13" fmla="*/ 4522839 w 7411756"/>
              <a:gd name="connsiteY13" fmla="*/ 1355323 h 7887953"/>
              <a:gd name="connsiteX14" fmla="*/ 4866925 w 7411756"/>
              <a:gd name="connsiteY14" fmla="*/ 1199510 h 7887953"/>
              <a:gd name="connsiteX15" fmla="*/ 5220406 w 7411756"/>
              <a:gd name="connsiteY15" fmla="*/ 1332639 h 7887953"/>
              <a:gd name="connsiteX16" fmla="*/ 6764487 w 7411756"/>
              <a:gd name="connsiteY16" fmla="*/ 2779456 h 7887953"/>
              <a:gd name="connsiteX17" fmla="*/ 6787171 w 7411756"/>
              <a:gd name="connsiteY17" fmla="*/ 3477024 h 7887953"/>
              <a:gd name="connsiteX18" fmla="*/ 6696322 w 7411756"/>
              <a:gd name="connsiteY18" fmla="*/ 3573980 h 7887953"/>
              <a:gd name="connsiteX19" fmla="*/ 7255682 w 7411756"/>
              <a:gd name="connsiteY19" fmla="*/ 4098104 h 7887953"/>
              <a:gd name="connsiteX20" fmla="*/ 7278366 w 7411756"/>
              <a:gd name="connsiteY20" fmla="*/ 4795672 h 7887953"/>
              <a:gd name="connsiteX21" fmla="*/ 5928641 w 7411756"/>
              <a:gd name="connsiteY21" fmla="*/ 6236133 h 7887953"/>
              <a:gd name="connsiteX22" fmla="*/ 5231073 w 7411756"/>
              <a:gd name="connsiteY22" fmla="*/ 6258818 h 7887953"/>
              <a:gd name="connsiteX23" fmla="*/ 3686992 w 7411756"/>
              <a:gd name="connsiteY23" fmla="*/ 4812000 h 7887953"/>
              <a:gd name="connsiteX24" fmla="*/ 3664308 w 7411756"/>
              <a:gd name="connsiteY24" fmla="*/ 4114433 h 7887953"/>
              <a:gd name="connsiteX25" fmla="*/ 3755157 w 7411756"/>
              <a:gd name="connsiteY25" fmla="*/ 4017477 h 7887953"/>
              <a:gd name="connsiteX26" fmla="*/ 3546488 w 7411756"/>
              <a:gd name="connsiteY26" fmla="*/ 3821952 h 7887953"/>
              <a:gd name="connsiteX27" fmla="*/ 2905640 w 7411756"/>
              <a:gd name="connsiteY27" fmla="*/ 4505881 h 7887953"/>
              <a:gd name="connsiteX28" fmla="*/ 2060305 w 7411756"/>
              <a:gd name="connsiteY28" fmla="*/ 4533372 h 7887953"/>
              <a:gd name="connsiteX29" fmla="*/ 189137 w 7411756"/>
              <a:gd name="connsiteY29" fmla="*/ 2780070 h 7887953"/>
              <a:gd name="connsiteX30" fmla="*/ 161647 w 7411756"/>
              <a:gd name="connsiteY30" fmla="*/ 1934735 h 7887953"/>
              <a:gd name="connsiteX31" fmla="*/ 1797290 w 7411756"/>
              <a:gd name="connsiteY31" fmla="*/ 189137 h 7887953"/>
              <a:gd name="connsiteX32" fmla="*/ 2214264 w 7411756"/>
              <a:gd name="connsiteY32" fmla="*/ 317 h 7887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411756" h="7887953">
                <a:moveTo>
                  <a:pt x="2790799" y="4896664"/>
                </a:moveTo>
                <a:cubicBezTo>
                  <a:pt x="2887246" y="4893494"/>
                  <a:pt x="2984890" y="4927509"/>
                  <a:pt x="3060870" y="4999458"/>
                </a:cubicBezTo>
                <a:lnTo>
                  <a:pt x="4240600" y="6116596"/>
                </a:lnTo>
                <a:cubicBezTo>
                  <a:pt x="4392560" y="6260493"/>
                  <a:pt x="4400320" y="6501640"/>
                  <a:pt x="4257932" y="6655212"/>
                </a:cubicBezTo>
                <a:lnTo>
                  <a:pt x="3226696" y="7767442"/>
                </a:lnTo>
                <a:cubicBezTo>
                  <a:pt x="3084308" y="7921014"/>
                  <a:pt x="2845691" y="7928856"/>
                  <a:pt x="2693731" y="7784958"/>
                </a:cubicBezTo>
                <a:lnTo>
                  <a:pt x="1514001" y="6667819"/>
                </a:lnTo>
                <a:cubicBezTo>
                  <a:pt x="1362040" y="6523922"/>
                  <a:pt x="1354281" y="6282775"/>
                  <a:pt x="1496669" y="6129203"/>
                </a:cubicBezTo>
                <a:lnTo>
                  <a:pt x="2527906" y="5016973"/>
                </a:lnTo>
                <a:cubicBezTo>
                  <a:pt x="2599099" y="4940188"/>
                  <a:pt x="2694351" y="4899834"/>
                  <a:pt x="2790799" y="4896664"/>
                </a:cubicBezTo>
                <a:close/>
                <a:moveTo>
                  <a:pt x="2214264" y="317"/>
                </a:moveTo>
                <a:cubicBezTo>
                  <a:pt x="2367239" y="-4657"/>
                  <a:pt x="2522112" y="48726"/>
                  <a:pt x="2642624" y="161647"/>
                </a:cubicBezTo>
                <a:lnTo>
                  <a:pt x="4239388" y="1657829"/>
                </a:lnTo>
                <a:lnTo>
                  <a:pt x="4522839" y="1355323"/>
                </a:lnTo>
                <a:cubicBezTo>
                  <a:pt x="4616020" y="1255877"/>
                  <a:pt x="4740689" y="1203615"/>
                  <a:pt x="4866925" y="1199510"/>
                </a:cubicBezTo>
                <a:cubicBezTo>
                  <a:pt x="4993159" y="1195405"/>
                  <a:pt x="5120960" y="1239457"/>
                  <a:pt x="5220406" y="1332639"/>
                </a:cubicBezTo>
                <a:lnTo>
                  <a:pt x="6764487" y="2779456"/>
                </a:lnTo>
                <a:cubicBezTo>
                  <a:pt x="6963378" y="2965820"/>
                  <a:pt x="6973535" y="3278132"/>
                  <a:pt x="6787171" y="3477024"/>
                </a:cubicBezTo>
                <a:lnTo>
                  <a:pt x="6696322" y="3573980"/>
                </a:lnTo>
                <a:lnTo>
                  <a:pt x="7255682" y="4098104"/>
                </a:lnTo>
                <a:cubicBezTo>
                  <a:pt x="7454573" y="4284468"/>
                  <a:pt x="7464729" y="4596780"/>
                  <a:pt x="7278366" y="4795672"/>
                </a:cubicBezTo>
                <a:lnTo>
                  <a:pt x="5928641" y="6236133"/>
                </a:lnTo>
                <a:cubicBezTo>
                  <a:pt x="5742277" y="6435025"/>
                  <a:pt x="5429965" y="6445182"/>
                  <a:pt x="5231073" y="6258818"/>
                </a:cubicBezTo>
                <a:lnTo>
                  <a:pt x="3686992" y="4812000"/>
                </a:lnTo>
                <a:cubicBezTo>
                  <a:pt x="3488100" y="4625637"/>
                  <a:pt x="3477944" y="4313325"/>
                  <a:pt x="3664308" y="4114433"/>
                </a:cubicBezTo>
                <a:lnTo>
                  <a:pt x="3755157" y="4017477"/>
                </a:lnTo>
                <a:lnTo>
                  <a:pt x="3546488" y="3821952"/>
                </a:lnTo>
                <a:lnTo>
                  <a:pt x="2905640" y="4505881"/>
                </a:lnTo>
                <a:cubicBezTo>
                  <a:pt x="2679799" y="4746905"/>
                  <a:pt x="2301329" y="4759213"/>
                  <a:pt x="2060305" y="4533372"/>
                </a:cubicBezTo>
                <a:lnTo>
                  <a:pt x="189137" y="2780070"/>
                </a:lnTo>
                <a:cubicBezTo>
                  <a:pt x="-51887" y="2554229"/>
                  <a:pt x="-64194" y="2175759"/>
                  <a:pt x="161647" y="1934735"/>
                </a:cubicBezTo>
                <a:lnTo>
                  <a:pt x="1797290" y="189137"/>
                </a:lnTo>
                <a:cubicBezTo>
                  <a:pt x="1910210" y="68625"/>
                  <a:pt x="2061288" y="5292"/>
                  <a:pt x="2214264" y="317"/>
                </a:cubicBezTo>
                <a:close/>
              </a:path>
            </a:pathLst>
          </a:custGeom>
          <a:blipFill>
            <a:blip r:embed="rId2">
              <a:extLst>
                <a:ext uri="{28A0092B-C50C-407E-A947-70E740481C1C}">
                  <a14:useLocalDpi xmlns:a14="http://schemas.microsoft.com/office/drawing/2010/main"/>
                </a:ext>
              </a:extLst>
            </a:blip>
            <a:stretch>
              <a:fillRect/>
            </a:stretch>
          </a:blipFill>
        </p:spPr>
        <p:txBody>
          <a:bodyPr wrap="square">
            <a:noAutofit/>
          </a:bodyPr>
          <a:lstStyle/>
          <a:p>
            <a:endParaRPr lang="en-US"/>
          </a:p>
        </p:txBody>
      </p:sp>
      <p:sp>
        <p:nvSpPr>
          <p:cNvPr id="89" name="Footer Placeholder 14">
            <a:extLst>
              <a:ext uri="{FF2B5EF4-FFF2-40B4-BE49-F238E27FC236}">
                <a16:creationId xmlns:a16="http://schemas.microsoft.com/office/drawing/2014/main" id="{928B6582-54BE-46D9-AA61-E0DD2C2CB38F}"/>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344794426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4" spc="-49" baseline="0"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2469994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14746552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6"/>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9508"/>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925267773"/>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rgbClr val="008C7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rgbClr val="008C7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08ADAD4-A20A-4618-A70E-766269BDAF24}"/>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2572451925"/>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034A38F-4DC1-4A22-9B64-D6ED08340E98}"/>
              </a:ext>
            </a:extLst>
          </p:cNvPr>
          <p:cNvSpPr/>
          <p:nvPr userDrawn="1"/>
        </p:nvSpPr>
        <p:spPr bwMode="auto">
          <a:xfrm>
            <a:off x="3570283" y="-1355124"/>
            <a:ext cx="11919788" cy="12022087"/>
          </a:xfrm>
          <a:custGeom>
            <a:avLst/>
            <a:gdLst>
              <a:gd name="connsiteX0" fmla="*/ 7442472 w 12158805"/>
              <a:gd name="connsiteY0" fmla="*/ 185 h 12261416"/>
              <a:gd name="connsiteX1" fmla="*/ 8304805 w 12158805"/>
              <a:gd name="connsiteY1" fmla="*/ 339867 h 12261416"/>
              <a:gd name="connsiteX2" fmla="*/ 11789050 w 12158805"/>
              <a:gd name="connsiteY2" fmla="*/ 3704564 h 12261416"/>
              <a:gd name="connsiteX3" fmla="*/ 11818939 w 12158805"/>
              <a:gd name="connsiteY3" fmla="*/ 5416851 h 12261416"/>
              <a:gd name="connsiteX4" fmla="*/ 5566287 w 12158805"/>
              <a:gd name="connsiteY4" fmla="*/ 11891661 h 12261416"/>
              <a:gd name="connsiteX5" fmla="*/ 3854000 w 12158805"/>
              <a:gd name="connsiteY5" fmla="*/ 11921549 h 12261416"/>
              <a:gd name="connsiteX6" fmla="*/ 369755 w 12158805"/>
              <a:gd name="connsiteY6" fmla="*/ 8556853 h 12261416"/>
              <a:gd name="connsiteX7" fmla="*/ 339866 w 12158805"/>
              <a:gd name="connsiteY7" fmla="*/ 6844566 h 12261416"/>
              <a:gd name="connsiteX8" fmla="*/ 6592518 w 12158805"/>
              <a:gd name="connsiteY8" fmla="*/ 369755 h 12261416"/>
              <a:gd name="connsiteX9" fmla="*/ 7442472 w 12158805"/>
              <a:gd name="connsiteY9" fmla="*/ 185 h 1226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8805" h="12261416">
                <a:moveTo>
                  <a:pt x="7442472" y="185"/>
                </a:moveTo>
                <a:cubicBezTo>
                  <a:pt x="7752335" y="-5223"/>
                  <a:pt x="8064261" y="107577"/>
                  <a:pt x="8304805" y="339867"/>
                </a:cubicBezTo>
                <a:lnTo>
                  <a:pt x="11789050" y="3704564"/>
                </a:lnTo>
                <a:cubicBezTo>
                  <a:pt x="12270138" y="4169145"/>
                  <a:pt x="12283520" y="4935763"/>
                  <a:pt x="11818939" y="5416851"/>
                </a:cubicBezTo>
                <a:lnTo>
                  <a:pt x="5566287" y="11891661"/>
                </a:lnTo>
                <a:cubicBezTo>
                  <a:pt x="5101705" y="12372749"/>
                  <a:pt x="4335088" y="12386130"/>
                  <a:pt x="3854000" y="11921549"/>
                </a:cubicBezTo>
                <a:lnTo>
                  <a:pt x="369755" y="8556853"/>
                </a:lnTo>
                <a:cubicBezTo>
                  <a:pt x="-111333" y="8092271"/>
                  <a:pt x="-124715" y="7325654"/>
                  <a:pt x="339866" y="6844566"/>
                </a:cubicBezTo>
                <a:lnTo>
                  <a:pt x="6592518" y="369755"/>
                </a:lnTo>
                <a:cubicBezTo>
                  <a:pt x="6824809" y="129211"/>
                  <a:pt x="7132609" y="5594"/>
                  <a:pt x="7442472" y="185"/>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p:spPr>
        <p:txBody>
          <a:bodyPr lIns="0" tIns="0" rIns="0" bIns="0"/>
          <a:lstStyle>
            <a:lvl1pPr marL="280067" indent="-280067">
              <a:lnSpc>
                <a:spcPts val="1765"/>
              </a:lnSpc>
              <a:spcBef>
                <a:spcPts val="0"/>
              </a:spcBef>
              <a:buFont typeface="Arial" panose="020B0604020202020204" pitchFamily="34" charset="0"/>
              <a:buChar char="•"/>
              <a:defRPr sz="1371"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3133279380"/>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0F687D89-3EE3-40E8-A3F4-D1CD94107FA7}"/>
              </a:ext>
            </a:extLst>
          </p:cNvPr>
          <p:cNvSpPr/>
          <p:nvPr userDrawn="1"/>
        </p:nvSpPr>
        <p:spPr bwMode="auto">
          <a:xfrm>
            <a:off x="3570283" y="-1355124"/>
            <a:ext cx="11919788" cy="12022087"/>
          </a:xfrm>
          <a:custGeom>
            <a:avLst/>
            <a:gdLst>
              <a:gd name="connsiteX0" fmla="*/ 7442472 w 12158805"/>
              <a:gd name="connsiteY0" fmla="*/ 185 h 12261416"/>
              <a:gd name="connsiteX1" fmla="*/ 8304805 w 12158805"/>
              <a:gd name="connsiteY1" fmla="*/ 339867 h 12261416"/>
              <a:gd name="connsiteX2" fmla="*/ 11789050 w 12158805"/>
              <a:gd name="connsiteY2" fmla="*/ 3704564 h 12261416"/>
              <a:gd name="connsiteX3" fmla="*/ 11818939 w 12158805"/>
              <a:gd name="connsiteY3" fmla="*/ 5416851 h 12261416"/>
              <a:gd name="connsiteX4" fmla="*/ 5566287 w 12158805"/>
              <a:gd name="connsiteY4" fmla="*/ 11891661 h 12261416"/>
              <a:gd name="connsiteX5" fmla="*/ 3854000 w 12158805"/>
              <a:gd name="connsiteY5" fmla="*/ 11921549 h 12261416"/>
              <a:gd name="connsiteX6" fmla="*/ 369755 w 12158805"/>
              <a:gd name="connsiteY6" fmla="*/ 8556853 h 12261416"/>
              <a:gd name="connsiteX7" fmla="*/ 339866 w 12158805"/>
              <a:gd name="connsiteY7" fmla="*/ 6844566 h 12261416"/>
              <a:gd name="connsiteX8" fmla="*/ 6592518 w 12158805"/>
              <a:gd name="connsiteY8" fmla="*/ 369755 h 12261416"/>
              <a:gd name="connsiteX9" fmla="*/ 7442472 w 12158805"/>
              <a:gd name="connsiteY9" fmla="*/ 185 h 1226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8805" h="12261416">
                <a:moveTo>
                  <a:pt x="7442472" y="185"/>
                </a:moveTo>
                <a:cubicBezTo>
                  <a:pt x="7752335" y="-5223"/>
                  <a:pt x="8064261" y="107577"/>
                  <a:pt x="8304805" y="339867"/>
                </a:cubicBezTo>
                <a:lnTo>
                  <a:pt x="11789050" y="3704564"/>
                </a:lnTo>
                <a:cubicBezTo>
                  <a:pt x="12270138" y="4169145"/>
                  <a:pt x="12283520" y="4935763"/>
                  <a:pt x="11818939" y="5416851"/>
                </a:cubicBezTo>
                <a:lnTo>
                  <a:pt x="5566287" y="11891661"/>
                </a:lnTo>
                <a:cubicBezTo>
                  <a:pt x="5101705" y="12372749"/>
                  <a:pt x="4335088" y="12386130"/>
                  <a:pt x="3854000" y="11921549"/>
                </a:cubicBezTo>
                <a:lnTo>
                  <a:pt x="369755" y="8556853"/>
                </a:lnTo>
                <a:cubicBezTo>
                  <a:pt x="-111333" y="8092271"/>
                  <a:pt x="-124715" y="7325654"/>
                  <a:pt x="339866" y="6844566"/>
                </a:cubicBezTo>
                <a:lnTo>
                  <a:pt x="6592518" y="369755"/>
                </a:lnTo>
                <a:cubicBezTo>
                  <a:pt x="6824809" y="129211"/>
                  <a:pt x="7132609" y="5594"/>
                  <a:pt x="7442472" y="185"/>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7"/>
            <a:ext cx="1693247" cy="3034229"/>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7"/>
            <a:ext cx="1693247" cy="3034229"/>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198525786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Device layout 2">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0F687D89-3EE3-40E8-A3F4-D1CD94107FA7}"/>
              </a:ext>
            </a:extLst>
          </p:cNvPr>
          <p:cNvSpPr/>
          <p:nvPr userDrawn="1"/>
        </p:nvSpPr>
        <p:spPr bwMode="auto">
          <a:xfrm>
            <a:off x="3570283" y="-1355124"/>
            <a:ext cx="11919788" cy="12022087"/>
          </a:xfrm>
          <a:custGeom>
            <a:avLst/>
            <a:gdLst>
              <a:gd name="connsiteX0" fmla="*/ 7442472 w 12158805"/>
              <a:gd name="connsiteY0" fmla="*/ 185 h 12261416"/>
              <a:gd name="connsiteX1" fmla="*/ 8304805 w 12158805"/>
              <a:gd name="connsiteY1" fmla="*/ 339867 h 12261416"/>
              <a:gd name="connsiteX2" fmla="*/ 11789050 w 12158805"/>
              <a:gd name="connsiteY2" fmla="*/ 3704564 h 12261416"/>
              <a:gd name="connsiteX3" fmla="*/ 11818939 w 12158805"/>
              <a:gd name="connsiteY3" fmla="*/ 5416851 h 12261416"/>
              <a:gd name="connsiteX4" fmla="*/ 5566287 w 12158805"/>
              <a:gd name="connsiteY4" fmla="*/ 11891661 h 12261416"/>
              <a:gd name="connsiteX5" fmla="*/ 3854000 w 12158805"/>
              <a:gd name="connsiteY5" fmla="*/ 11921549 h 12261416"/>
              <a:gd name="connsiteX6" fmla="*/ 369755 w 12158805"/>
              <a:gd name="connsiteY6" fmla="*/ 8556853 h 12261416"/>
              <a:gd name="connsiteX7" fmla="*/ 339866 w 12158805"/>
              <a:gd name="connsiteY7" fmla="*/ 6844566 h 12261416"/>
              <a:gd name="connsiteX8" fmla="*/ 6592518 w 12158805"/>
              <a:gd name="connsiteY8" fmla="*/ 369755 h 12261416"/>
              <a:gd name="connsiteX9" fmla="*/ 7442472 w 12158805"/>
              <a:gd name="connsiteY9" fmla="*/ 185 h 1226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8805" h="12261416">
                <a:moveTo>
                  <a:pt x="7442472" y="185"/>
                </a:moveTo>
                <a:cubicBezTo>
                  <a:pt x="7752335" y="-5223"/>
                  <a:pt x="8064261" y="107577"/>
                  <a:pt x="8304805" y="339867"/>
                </a:cubicBezTo>
                <a:lnTo>
                  <a:pt x="11789050" y="3704564"/>
                </a:lnTo>
                <a:cubicBezTo>
                  <a:pt x="12270138" y="4169145"/>
                  <a:pt x="12283520" y="4935763"/>
                  <a:pt x="11818939" y="5416851"/>
                </a:cubicBezTo>
                <a:lnTo>
                  <a:pt x="5566287" y="11891661"/>
                </a:lnTo>
                <a:cubicBezTo>
                  <a:pt x="5101705" y="12372749"/>
                  <a:pt x="4335088" y="12386130"/>
                  <a:pt x="3854000" y="11921549"/>
                </a:cubicBezTo>
                <a:lnTo>
                  <a:pt x="369755" y="8556853"/>
                </a:lnTo>
                <a:cubicBezTo>
                  <a:pt x="-111333" y="8092271"/>
                  <a:pt x="-124715" y="7325654"/>
                  <a:pt x="339866" y="6844566"/>
                </a:cubicBezTo>
                <a:lnTo>
                  <a:pt x="6592518" y="369755"/>
                </a:lnTo>
                <a:cubicBezTo>
                  <a:pt x="6824809" y="129211"/>
                  <a:pt x="7132609" y="5594"/>
                  <a:pt x="7442472" y="185"/>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7"/>
            <a:ext cx="1693247" cy="3034229"/>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pic>
        <p:nvPicPr>
          <p:cNvPr id="11" name="Picture 9">
            <a:extLst>
              <a:ext uri="{FF2B5EF4-FFF2-40B4-BE49-F238E27FC236}">
                <a16:creationId xmlns:a16="http://schemas.microsoft.com/office/drawing/2014/main" id="{561AB51C-6A77-442C-A443-564D1F45500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230916" y="486947"/>
            <a:ext cx="10869930" cy="6371053"/>
          </a:xfrm>
          <a:prstGeom prst="rect">
            <a:avLst/>
          </a:prstGeom>
        </p:spPr>
      </p:pic>
    </p:spTree>
    <p:extLst>
      <p:ext uri="{BB962C8B-B14F-4D97-AF65-F5344CB8AC3E}">
        <p14:creationId xmlns:p14="http://schemas.microsoft.com/office/powerpoint/2010/main" val="236686403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B8FEFBE-0A0F-4AD9-8280-9D623AE37798}"/>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2988943343"/>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5"/>
              </a:lnSpc>
              <a:spcBef>
                <a:spcPts val="882"/>
              </a:spcBef>
              <a:buFont typeface="Arial" panose="020B0604020202020204" pitchFamily="34" charset="0"/>
              <a:buNone/>
              <a:defRPr sz="980" b="0" i="0" spc="0">
                <a:solidFill>
                  <a:schemeClr val="tx1"/>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74468240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526845"/>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76205125"/>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50584"/>
          <a:stretch/>
        </p:blipFill>
        <p:spPr>
          <a:xfrm>
            <a:off x="274249" y="257170"/>
            <a:ext cx="1119930" cy="569191"/>
          </a:xfrm>
          <a:prstGeom prst="rect">
            <a:avLst/>
          </a:prstGeom>
        </p:spPr>
      </p:pic>
    </p:spTree>
    <p:extLst>
      <p:ext uri="{BB962C8B-B14F-4D97-AF65-F5344CB8AC3E}">
        <p14:creationId xmlns:p14="http://schemas.microsoft.com/office/powerpoint/2010/main" val="6845255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6D1F156F-23F4-49BE-B101-AC23E79B7D6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V="1">
            <a:off x="7750630" y="4359729"/>
            <a:ext cx="4441370" cy="2498271"/>
          </a:xfrm>
          <a:prstGeom prst="rect">
            <a:avLst/>
          </a:prstGeom>
        </p:spPr>
      </p:pic>
      <p:sp>
        <p:nvSpPr>
          <p:cNvPr id="2" name="Title 1"/>
          <p:cNvSpPr>
            <a:spLocks noGrp="1"/>
          </p:cNvSpPr>
          <p:nvPr>
            <p:ph type="title"/>
          </p:nvPr>
        </p:nvSpPr>
        <p:spPr>
          <a:xfrm>
            <a:off x="269240" y="289513"/>
            <a:ext cx="11495723" cy="904289"/>
          </a:xfrm>
        </p:spPr>
        <p:txBody>
          <a:bodyPr/>
          <a:lstStyle>
            <a:lvl1pPr algn="l" defTabSz="914016" rtl="0" eaLnBrk="1" latinLnBrk="0" hangingPunct="1">
              <a:lnSpc>
                <a:spcPct val="90000"/>
              </a:lnSpc>
              <a:spcBef>
                <a:spcPct val="0"/>
              </a:spcBef>
              <a:buNone/>
              <a:defRPr lang="en-US" sz="3200" b="0" kern="1200" cap="none" spc="-100" baseline="0" dirty="0">
                <a:ln w="3175">
                  <a:noFill/>
                </a:ln>
                <a:solidFill>
                  <a:schemeClr val="accent3"/>
                </a:solidFill>
                <a:effectLst/>
                <a:latin typeface="+mj-lt"/>
                <a:ea typeface="+mn-ea"/>
                <a:cs typeface="Segoe UI" pitchFamily="34" charset="0"/>
              </a:defRPr>
            </a:lvl1pPr>
          </a:lstStyle>
          <a:p>
            <a:r>
              <a:rPr lang="en-US"/>
              <a:t>Click to edit Master title style</a:t>
            </a:r>
          </a:p>
        </p:txBody>
      </p:sp>
      <p:sp>
        <p:nvSpPr>
          <p:cNvPr id="3" name="Footer Placeholder 2"/>
          <p:cNvSpPr>
            <a:spLocks noGrp="1"/>
          </p:cNvSpPr>
          <p:nvPr>
            <p:ph type="ftr" sz="quarter" idx="10"/>
          </p:nvPr>
        </p:nvSpPr>
        <p:spPr/>
        <p:txBody>
          <a:bodyPr/>
          <a:lstStyle/>
          <a:p>
            <a:endParaRPr lang="en-US">
              <a:solidFill>
                <a:srgbClr val="505050"/>
              </a:solidFill>
            </a:endParaRPr>
          </a:p>
        </p:txBody>
      </p:sp>
      <p:sp>
        <p:nvSpPr>
          <p:cNvPr id="4" name="Slide Number Placeholder 3"/>
          <p:cNvSpPr>
            <a:spLocks noGrp="1"/>
          </p:cNvSpPr>
          <p:nvPr>
            <p:ph type="sldNum" sz="quarter" idx="11"/>
          </p:nvPr>
        </p:nvSpPr>
        <p:spPr/>
        <p:txBody>
          <a:bodyPr/>
          <a:lstStyle>
            <a:lvl1pPr>
              <a:defRPr sz="800">
                <a:solidFill>
                  <a:schemeClr val="tx2"/>
                </a:solidFill>
              </a:defRPr>
            </a:lvl1pPr>
          </a:lstStyle>
          <a:p>
            <a:pPr defTabSz="914016"/>
            <a:fld id="{27258FFF-F925-446B-8502-81C933981705}" type="slidenum">
              <a:rPr lang="en-US" smtClean="0"/>
              <a:pPr defTabSz="914016"/>
              <a:t>‹#›</a:t>
            </a:fld>
            <a:endParaRPr lang="en-US"/>
          </a:p>
        </p:txBody>
      </p:sp>
    </p:spTree>
    <p:extLst>
      <p:ext uri="{BB962C8B-B14F-4D97-AF65-F5344CB8AC3E}">
        <p14:creationId xmlns:p14="http://schemas.microsoft.com/office/powerpoint/2010/main" val="181258726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cSld name="1_2Device layout 1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Device layout 1: one column</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11" name="Text Placeholder 4">
            <a:extLst>
              <a:ext uri="{FF2B5EF4-FFF2-40B4-BE49-F238E27FC236}">
                <a16:creationId xmlns:a16="http://schemas.microsoft.com/office/drawing/2014/main" id="{8BB3DD88-306E-4EE3-9655-67F63D6C0E11}"/>
              </a:ext>
            </a:extLst>
          </p:cNvPr>
          <p:cNvSpPr>
            <a:spLocks noGrp="1"/>
          </p:cNvSpPr>
          <p:nvPr>
            <p:ph type="body" sz="quarter" idx="11" hasCustomPrompt="1"/>
          </p:nvPr>
        </p:nvSpPr>
        <p:spPr>
          <a:xfrm>
            <a:off x="457672" y="1397876"/>
            <a:ext cx="5459652" cy="970394"/>
          </a:xfrm>
        </p:spPr>
        <p:txBody>
          <a:bodyPr lIns="0" tIns="0" rIns="0" bIns="0"/>
          <a:lstStyle>
            <a:lvl1pPr marL="0" indent="0">
              <a:lnSpc>
                <a:spcPts val="1765"/>
              </a:lnSpc>
              <a:spcBef>
                <a:spcPts val="882"/>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4099677557"/>
      </p:ext>
    </p:extLst>
  </p:cSld>
  <p:clrMapOvr>
    <a:masterClrMapping/>
  </p:clrMapOvr>
  <p:transition>
    <p:fade/>
  </p:transition>
  <p:hf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Slide text headline only">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7" y="1922804"/>
            <a:ext cx="4758211" cy="543097"/>
          </a:xfrm>
        </p:spPr>
        <p:txBody>
          <a:bodyPr wrap="square" lIns="0" tIns="0" rIns="0" bIns="0">
            <a:spAutoFit/>
          </a:bodyPr>
          <a:lstStyle>
            <a:lvl1pPr marL="0" indent="0">
              <a:lnSpc>
                <a:spcPct val="90000"/>
              </a:lnSpc>
              <a:spcAft>
                <a:spcPts val="1200"/>
              </a:spcAft>
              <a:buNone/>
              <a:defRPr sz="1961" b="0" i="0">
                <a:solidFill>
                  <a:schemeClr val="tx1"/>
                </a:solidFill>
                <a:latin typeface="+mn-lt"/>
              </a:defRPr>
            </a:lvl1pPr>
            <a:lvl2pPr marL="224011" indent="0">
              <a:buNone/>
              <a:defRPr/>
            </a:lvl2pPr>
            <a:lvl3pPr marL="448021" indent="0">
              <a:buNone/>
              <a:defRPr/>
            </a:lvl3pPr>
            <a:lvl4pPr marL="672032" indent="0">
              <a:buNone/>
              <a:defRPr/>
            </a:lvl4pPr>
            <a:lvl5pPr marL="896042"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2322479"/>
      </p:ext>
    </p:extLst>
  </p:cSld>
  <p:clrMapOvr>
    <a:masterClrMapping/>
  </p:clrMapOvr>
  <p:transition>
    <p:fade/>
  </p:transition>
  <p:hf hdr="0" ftr="0" dt="0"/>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3200">
                <a:solidFill>
                  <a:schemeClr val="tx2"/>
                </a:solidFill>
                <a:latin typeface="+mj-lt"/>
              </a:defRPr>
            </a:lvl1pPr>
          </a:lstStyle>
          <a:p>
            <a:r>
              <a:rPr lang="en-US"/>
              <a:t>Click to edit Master title style</a:t>
            </a:r>
          </a:p>
        </p:txBody>
      </p:sp>
      <p:sp>
        <p:nvSpPr>
          <p:cNvPr id="4" name="Slide Number Placeholder 2"/>
          <p:cNvSpPr>
            <a:spLocks noGrp="1"/>
          </p:cNvSpPr>
          <p:nvPr>
            <p:ph type="sldNum" sz="quarter" idx="11"/>
          </p:nvPr>
        </p:nvSpPr>
        <p:spPr>
          <a:xfrm>
            <a:off x="11367166" y="6561764"/>
            <a:ext cx="555596" cy="134483"/>
          </a:xfrm>
        </p:spPr>
        <p:txBody>
          <a:bodyPr/>
          <a:lstStyle/>
          <a:p>
            <a:fld id="{27258FFF-F925-446B-8502-81C933981705}" type="slidenum">
              <a:rPr>
                <a:solidFill>
                  <a:srgbClr val="505050"/>
                </a:solidFill>
              </a:rPr>
              <a:pPr/>
              <a:t>‹#›</a:t>
            </a:fld>
            <a:endParaRPr>
              <a:solidFill>
                <a:srgbClr val="505050"/>
              </a:solidFill>
            </a:endParaRPr>
          </a:p>
        </p:txBody>
      </p:sp>
      <p:sp>
        <p:nvSpPr>
          <p:cNvPr id="5" name="Footer Placeholder 3">
            <a:extLst>
              <a:ext uri="{FF2B5EF4-FFF2-40B4-BE49-F238E27FC236}">
                <a16:creationId xmlns:a16="http://schemas.microsoft.com/office/drawing/2014/main" id="{AAFF5CE3-5A54-4792-A64E-FD259F3168E3}"/>
              </a:ext>
            </a:extLst>
          </p:cNvPr>
          <p:cNvSpPr>
            <a:spLocks noGrp="1"/>
          </p:cNvSpPr>
          <p:nvPr>
            <p:ph type="ftr" sz="quarter" idx="12"/>
          </p:nvPr>
        </p:nvSpPr>
        <p:spPr>
          <a:xfrm>
            <a:off x="448212" y="6561764"/>
            <a:ext cx="3859607" cy="134483"/>
          </a:xfrm>
        </p:spPr>
        <p:txBody>
          <a:bodyPr/>
          <a:lstStyle/>
          <a:p>
            <a:r>
              <a:rPr lang="en-US">
                <a:solidFill>
                  <a:srgbClr val="505050"/>
                </a:solidFill>
              </a:rPr>
              <a:t>Microsoft Confidential - Internal Only</a:t>
            </a:r>
          </a:p>
        </p:txBody>
      </p:sp>
    </p:spTree>
    <p:extLst>
      <p:ext uri="{BB962C8B-B14F-4D97-AF65-F5344CB8AC3E}">
        <p14:creationId xmlns:p14="http://schemas.microsoft.com/office/powerpoint/2010/main" val="424736750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3"/>
            <a:ext cx="11495723" cy="818703"/>
          </a:xfrm>
        </p:spPr>
        <p:txBody>
          <a:bodyPr/>
          <a:lstStyle>
            <a:lvl1pPr>
              <a:defRPr lang="en-US" sz="3200" b="0" kern="1200" cap="none" spc="-10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Text Placeholder 7"/>
          <p:cNvSpPr>
            <a:spLocks noGrp="1"/>
          </p:cNvSpPr>
          <p:nvPr>
            <p:ph type="body" sz="quarter" idx="11" hasCustomPrompt="1"/>
          </p:nvPr>
        </p:nvSpPr>
        <p:spPr>
          <a:xfrm>
            <a:off x="269240" y="1086665"/>
            <a:ext cx="11495723" cy="430901"/>
          </a:xfrm>
        </p:spPr>
        <p:txBody>
          <a:bodyPr tIns="0" bIns="0" anchor="ctr">
            <a:spAutoFit/>
          </a:bodyPr>
          <a:lstStyle>
            <a:lvl1pPr marL="0" indent="0">
              <a:buNone/>
              <a:defRPr sz="2800"/>
            </a:lvl1pPr>
            <a:lvl2pPr>
              <a:defRPr sz="1765"/>
            </a:lvl2pPr>
            <a:lvl3pPr>
              <a:defRPr sz="1567"/>
            </a:lvl3pPr>
            <a:lvl4pPr>
              <a:defRPr sz="1370"/>
            </a:lvl4pPr>
            <a:lvl5pPr>
              <a:defRPr sz="1370"/>
            </a:lvl5pPr>
          </a:lstStyle>
          <a:p>
            <a:pPr lvl="0"/>
            <a:r>
              <a:rPr lang="en-US"/>
              <a:t>Subtitle</a:t>
            </a:r>
          </a:p>
        </p:txBody>
      </p:sp>
      <p:sp>
        <p:nvSpPr>
          <p:cNvPr id="4" name="Footer Placeholder 3"/>
          <p:cNvSpPr>
            <a:spLocks noGrp="1"/>
          </p:cNvSpPr>
          <p:nvPr>
            <p:ph type="ftr" sz="quarter" idx="12"/>
          </p:nvPr>
        </p:nvSpPr>
        <p:spPr/>
        <p:txBody>
          <a:bodyPr/>
          <a:lstStyle/>
          <a:p>
            <a:r>
              <a:rPr lang="en-US">
                <a:solidFill>
                  <a:srgbClr val="505050"/>
                </a:solidFill>
              </a:rPr>
              <a:t>Microsoft Confidential - Internal Only</a:t>
            </a:r>
          </a:p>
        </p:txBody>
      </p:sp>
      <p:sp>
        <p:nvSpPr>
          <p:cNvPr id="5" name="Slide Number Placeholder 4"/>
          <p:cNvSpPr>
            <a:spLocks noGrp="1"/>
          </p:cNvSpPr>
          <p:nvPr>
            <p:ph type="sldNum" sz="quarter" idx="13"/>
          </p:nvPr>
        </p:nvSpPr>
        <p:spPr/>
        <p:txBody>
          <a:bodyPr/>
          <a:lstStyle>
            <a:lvl1pPr>
              <a:defRPr sz="800">
                <a:solidFill>
                  <a:schemeClr val="tx2"/>
                </a:solidFill>
              </a:defRPr>
            </a:lvl1pPr>
          </a:lstStyle>
          <a:p>
            <a:pPr defTabSz="914016"/>
            <a:fld id="{27258FFF-F925-446B-8502-81C933981705}" type="slidenum">
              <a:rPr lang="en-US" smtClean="0"/>
              <a:pPr defTabSz="914016"/>
              <a:t>‹#›</a:t>
            </a:fld>
            <a:endParaRPr lang="en-US"/>
          </a:p>
        </p:txBody>
      </p:sp>
    </p:spTree>
    <p:extLst>
      <p:ext uri="{BB962C8B-B14F-4D97-AF65-F5344CB8AC3E}">
        <p14:creationId xmlns:p14="http://schemas.microsoft.com/office/powerpoint/2010/main" val="2210610331"/>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690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1805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442673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1_Title Slide 4">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303C25-9E1E-440D-A59A-A6EE34A996A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487"/>
            <a:ext cx="12192000" cy="6857026"/>
          </a:xfrm>
          <a:prstGeom prst="rect">
            <a:avLst/>
          </a:prstGeom>
        </p:spPr>
      </p:pic>
      <p:sp>
        <p:nvSpPr>
          <p:cNvPr id="10" name="Rectangle 9">
            <a:extLst>
              <a:ext uri="{FF2B5EF4-FFF2-40B4-BE49-F238E27FC236}">
                <a16:creationId xmlns:a16="http://schemas.microsoft.com/office/drawing/2014/main" id="{27F339AB-3387-453C-A13E-54EC1BFC8AB2}"/>
              </a:ext>
            </a:extLst>
          </p:cNvPr>
          <p:cNvSpPr/>
          <p:nvPr userDrawn="1"/>
        </p:nvSpPr>
        <p:spPr bwMode="auto">
          <a:xfrm>
            <a:off x="0" y="974"/>
            <a:ext cx="12192000" cy="6857027"/>
          </a:xfrm>
          <a:prstGeom prst="rect">
            <a:avLst/>
          </a:prstGeom>
          <a:gradFill flip="none" rotWithShape="1">
            <a:gsLst>
              <a:gs pos="70000">
                <a:srgbClr val="8C7862">
                  <a:alpha val="12000"/>
                  <a:lumMod val="49000"/>
                </a:srgbClr>
              </a:gs>
              <a:gs pos="0">
                <a:srgbClr val="3E302A">
                  <a:lumMod val="13000"/>
                  <a:alpha val="72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pic>
        <p:nvPicPr>
          <p:cNvPr id="9" name="Picture 2">
            <a:extLst>
              <a:ext uri="{FF2B5EF4-FFF2-40B4-BE49-F238E27FC236}">
                <a16:creationId xmlns:a16="http://schemas.microsoft.com/office/drawing/2014/main" id="{FBC922A2-DE30-4E56-9DDB-ED2670AAB551}"/>
              </a:ext>
            </a:extLst>
          </p:cNvPr>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57823"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246F492A-9319-4382-82E8-CD756FE4BB3E}"/>
              </a:ext>
            </a:extLst>
          </p:cNvPr>
          <p:cNvSpPr>
            <a:spLocks noGrp="1"/>
          </p:cNvSpPr>
          <p:nvPr>
            <p:ph type="title" hasCustomPrompt="1"/>
          </p:nvPr>
        </p:nvSpPr>
        <p:spPr>
          <a:xfrm>
            <a:off x="407392" y="1422401"/>
            <a:ext cx="4746500" cy="3400699"/>
          </a:xfrm>
          <a:noFill/>
        </p:spPr>
        <p:txBody>
          <a:bodyPr lIns="0" tIns="0" rIns="0" bIns="182880" anchor="b" anchorCtr="0"/>
          <a:lstStyle>
            <a:lvl1pPr>
              <a:defRPr sz="4000" strike="noStrike" spc="-49" baseline="0">
                <a:solidFill>
                  <a:schemeClr val="bg1"/>
                </a:solidFill>
              </a:defRPr>
            </a:lvl1pPr>
          </a:lstStyle>
          <a:p>
            <a:r>
              <a:rPr lang="en-US"/>
              <a:t>Power Apps presentation title</a:t>
            </a:r>
          </a:p>
        </p:txBody>
      </p:sp>
      <p:sp>
        <p:nvSpPr>
          <p:cNvPr id="12" name="Text Placeholder 10">
            <a:extLst>
              <a:ext uri="{FF2B5EF4-FFF2-40B4-BE49-F238E27FC236}">
                <a16:creationId xmlns:a16="http://schemas.microsoft.com/office/drawing/2014/main" id="{D7FB1D00-9358-40B5-8BF7-3004C4A3E0E3}"/>
              </a:ext>
            </a:extLst>
          </p:cNvPr>
          <p:cNvSpPr>
            <a:spLocks noGrp="1"/>
          </p:cNvSpPr>
          <p:nvPr>
            <p:ph type="body" sz="quarter" idx="15" hasCustomPrompt="1"/>
          </p:nvPr>
        </p:nvSpPr>
        <p:spPr>
          <a:xfrm>
            <a:off x="464842" y="4847661"/>
            <a:ext cx="4746500" cy="727892"/>
          </a:xfrm>
        </p:spPr>
        <p:txBody>
          <a:bodyPr/>
          <a:lstStyle>
            <a:lvl1pPr>
              <a:defRPr sz="1765">
                <a:solidFill>
                  <a:schemeClr val="bg1"/>
                </a:solidFill>
              </a:defRPr>
            </a:lvl1pPr>
            <a:lvl2pPr>
              <a:defRPr sz="1765">
                <a:solidFill>
                  <a:schemeClr val="bg1"/>
                </a:solidFill>
              </a:defRPr>
            </a:lvl2pPr>
            <a:lvl3pPr>
              <a:defRPr sz="1370"/>
            </a:lvl3pPr>
            <a:lvl4pPr>
              <a:defRPr sz="1370"/>
            </a:lvl4pPr>
            <a:lvl5pPr>
              <a:defRPr sz="1027"/>
            </a:lvl5pPr>
          </a:lstStyle>
          <a:p>
            <a:pPr lvl="0"/>
            <a:r>
              <a:rPr lang="en-US"/>
              <a:t>Speaker name</a:t>
            </a:r>
          </a:p>
          <a:p>
            <a:pPr lvl="1"/>
            <a:r>
              <a:rPr lang="en-US"/>
              <a:t>Date</a:t>
            </a:r>
          </a:p>
        </p:txBody>
      </p:sp>
    </p:spTree>
    <p:extLst>
      <p:ext uri="{BB962C8B-B14F-4D97-AF65-F5344CB8AC3E}">
        <p14:creationId xmlns:p14="http://schemas.microsoft.com/office/powerpoint/2010/main" val="4910959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9"/>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941692"/>
            <a:ext cx="4885203" cy="3260896"/>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1009282344"/>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80" y="228603"/>
            <a:ext cx="11296416" cy="656655"/>
          </a:xfrm>
        </p:spPr>
        <p:txBody>
          <a:bodyPr/>
          <a:lstStyle>
            <a:lvl1pPr marL="0" indent="0">
              <a:buFont typeface="Wingdings" panose="05000000000000000000" pitchFamily="2" charset="2"/>
              <a:buNone/>
              <a:defRPr sz="4266"/>
            </a:lvl1pPr>
          </a:lstStyle>
          <a:p>
            <a:r>
              <a:rPr lang="en-US"/>
              <a:t>Click to edit Master title style</a:t>
            </a:r>
          </a:p>
        </p:txBody>
      </p:sp>
      <p:sp>
        <p:nvSpPr>
          <p:cNvPr id="3" name="Text Placeholder 2"/>
          <p:cNvSpPr>
            <a:spLocks noGrp="1"/>
          </p:cNvSpPr>
          <p:nvPr>
            <p:ph type="body" sz="quarter" idx="10"/>
          </p:nvPr>
        </p:nvSpPr>
        <p:spPr>
          <a:xfrm>
            <a:off x="584200" y="1435499"/>
            <a:ext cx="11018520" cy="1612749"/>
          </a:xfrm>
        </p:spPr>
        <p:txBody>
          <a:bodyPr/>
          <a:lstStyle>
            <a:lvl1pPr marL="228550" indent="-228550">
              <a:buFont typeface="Wingdings" panose="05000000000000000000" pitchFamily="2" charset="2"/>
              <a:buChar char="§"/>
              <a:defRPr/>
            </a:lvl1pPr>
            <a:lvl2pPr marL="457101" indent="-228550">
              <a:buFont typeface="Wingdings" panose="05000000000000000000" pitchFamily="2" charset="2"/>
              <a:buChar char="§"/>
              <a:defRPr/>
            </a:lvl2pPr>
            <a:lvl3pPr marL="657082" indent="-199981">
              <a:buFont typeface="Wingdings" panose="05000000000000000000" pitchFamily="2" charset="2"/>
              <a:buChar char="§"/>
              <a:defRPr/>
            </a:lvl3pPr>
            <a:lvl4pPr marL="842781" indent="-180935">
              <a:buFont typeface="Wingdings" panose="05000000000000000000" pitchFamily="2" charset="2"/>
              <a:buChar char="§"/>
              <a:defRPr/>
            </a:lvl4pPr>
            <a:lvl5pPr marL="1023717" indent="-168238">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02477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45806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45806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881503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45806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45806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45806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455398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1"/>
            <a:ext cx="7254865" cy="543185"/>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85857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396032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496467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s speci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6000" y="0"/>
            <a:ext cx="6096000" cy="6858000"/>
          </a:xfrm>
          <a:blipFill dpi="0" rotWithShape="1">
            <a:blip r:embed="rId2" cstate="email">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a:t>Drop photo here</a:t>
            </a:r>
          </a:p>
        </p:txBody>
      </p:sp>
      <p:sp>
        <p:nvSpPr>
          <p:cNvPr id="7" name="Content Placeholder 15">
            <a:extLst>
              <a:ext uri="{FF2B5EF4-FFF2-40B4-BE49-F238E27FC236}">
                <a16:creationId xmlns:a16="http://schemas.microsoft.com/office/drawing/2014/main" id="{08775E9A-E243-2046-B8DC-0221199E061E}"/>
              </a:ext>
            </a:extLst>
          </p:cNvPr>
          <p:cNvSpPr>
            <a:spLocks noGrp="1"/>
          </p:cNvSpPr>
          <p:nvPr>
            <p:ph sz="quarter" idx="20" hasCustomPrompt="1"/>
          </p:nvPr>
        </p:nvSpPr>
        <p:spPr>
          <a:xfrm>
            <a:off x="568047" y="1737017"/>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6164B16A-A73D-9847-81E2-E7435B449125}"/>
              </a:ext>
            </a:extLst>
          </p:cNvPr>
          <p:cNvSpPr>
            <a:spLocks noGrp="1"/>
          </p:cNvSpPr>
          <p:nvPr>
            <p:ph sz="quarter" idx="21" hasCustomPrompt="1"/>
          </p:nvPr>
        </p:nvSpPr>
        <p:spPr>
          <a:xfrm>
            <a:off x="568047" y="2921256"/>
            <a:ext cx="541812" cy="453011"/>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A8BDB077-8E90-5947-9714-212B96762141}"/>
              </a:ext>
            </a:extLst>
          </p:cNvPr>
          <p:cNvSpPr>
            <a:spLocks noGrp="1"/>
          </p:cNvSpPr>
          <p:nvPr>
            <p:ph sz="quarter" idx="22" hasCustomPrompt="1"/>
          </p:nvPr>
        </p:nvSpPr>
        <p:spPr>
          <a:xfrm>
            <a:off x="568047" y="4096366"/>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0" name="Title Placeholder 1">
            <a:extLst>
              <a:ext uri="{FF2B5EF4-FFF2-40B4-BE49-F238E27FC236}">
                <a16:creationId xmlns:a16="http://schemas.microsoft.com/office/drawing/2014/main" id="{9770FDFA-95F7-A740-B648-82C4E6B49EE8}"/>
              </a:ext>
            </a:extLst>
          </p:cNvPr>
          <p:cNvSpPr>
            <a:spLocks noGrp="1"/>
          </p:cNvSpPr>
          <p:nvPr>
            <p:ph type="title" hasCustomPrompt="1"/>
          </p:nvPr>
        </p:nvSpPr>
        <p:spPr>
          <a:xfrm>
            <a:off x="568048" y="720063"/>
            <a:ext cx="4482124" cy="600791"/>
          </a:xfrm>
          <a:prstGeom prst="rect">
            <a:avLst/>
          </a:prstGeom>
        </p:spPr>
        <p:txBody>
          <a:bodyPr vert="horz" wrap="square" lIns="0" tIns="164592" rIns="0" bIns="0" rtlCol="0" anchor="b">
            <a:noAutofit/>
          </a:bodyPr>
          <a:lstStyle>
            <a:lvl1pPr>
              <a:lnSpc>
                <a:spcPct val="100000"/>
              </a:lnSpc>
              <a:defRPr sz="2745"/>
            </a:lvl1pPr>
          </a:lstStyle>
          <a:p>
            <a:r>
              <a:rPr lang="en-US"/>
              <a:t>Title 2 columns option 28pts</a:t>
            </a:r>
          </a:p>
        </p:txBody>
      </p:sp>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1494043" y="1700067"/>
            <a:ext cx="3556129" cy="770920"/>
          </a:xfrm>
        </p:spPr>
        <p:txBody>
          <a:bodyPr wrap="square" lIns="0" tIns="0" rIns="0" bIns="0">
            <a:noAutofit/>
          </a:bodyPr>
          <a:lstStyle>
            <a:lvl1pPr marL="0" marR="0" indent="0" algn="l" defTabSz="914192" rtl="0" eaLnBrk="1" fontAlgn="auto" latinLnBrk="0" hangingPunct="1">
              <a:lnSpc>
                <a:spcPct val="100000"/>
              </a:lnSpc>
              <a:spcBef>
                <a:spcPts val="0"/>
              </a:spcBef>
              <a:spcAft>
                <a:spcPts val="2549"/>
              </a:spcAft>
              <a:buClrTx/>
              <a:buSzPct val="90000"/>
              <a:buFont typeface="Wingdings" panose="05000000000000000000" pitchFamily="2" charset="2"/>
              <a:buNone/>
              <a:tabLst/>
              <a:defRPr sz="1765" b="0" i="0">
                <a:solidFill>
                  <a:srgbClr val="000000"/>
                </a:solidFill>
                <a:latin typeface="Segoe UI Light" panose="020B0502040204020203" pitchFamily="34" charset="0"/>
                <a:cs typeface="Segoe UI Light" panose="020B0502040204020203" pitchFamily="34" charset="0"/>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err="1"/>
              <a:t>Content</a:t>
            </a:r>
            <a:r>
              <a:rPr lang="pt-BR"/>
              <a:t> </a:t>
            </a:r>
            <a:r>
              <a:rPr lang="pt-BR" err="1"/>
              <a:t>option</a:t>
            </a:r>
            <a:r>
              <a:rPr lang="pt-BR"/>
              <a:t> 18pts</a:t>
            </a:r>
          </a:p>
        </p:txBody>
      </p:sp>
    </p:spTree>
    <p:extLst>
      <p:ext uri="{BB962C8B-B14F-4D97-AF65-F5344CB8AC3E}">
        <p14:creationId xmlns:p14="http://schemas.microsoft.com/office/powerpoint/2010/main" val="1560597162"/>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1075">
          <p15:clr>
            <a:srgbClr val="FBAE40"/>
          </p15:clr>
        </p15:guide>
        <p15:guide id="5" orient="horz" pos="787">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3 columns icon and text">
    <p:spTree>
      <p:nvGrpSpPr>
        <p:cNvPr id="1" name=""/>
        <p:cNvGrpSpPr/>
        <p:nvPr/>
      </p:nvGrpSpPr>
      <p:grpSpPr>
        <a:xfrm>
          <a:off x="0" y="0"/>
          <a:ext cx="0" cy="0"/>
          <a:chOff x="0" y="0"/>
          <a:chExt cx="0" cy="0"/>
        </a:xfrm>
      </p:grpSpPr>
      <p:sp>
        <p:nvSpPr>
          <p:cNvPr id="48" name="Text Placeholder 4">
            <a:extLst>
              <a:ext uri="{FF2B5EF4-FFF2-40B4-BE49-F238E27FC236}">
                <a16:creationId xmlns:a16="http://schemas.microsoft.com/office/drawing/2014/main" id="{26721EC1-B9A6-FB49-92FB-E01665427A78}"/>
              </a:ext>
            </a:extLst>
          </p:cNvPr>
          <p:cNvSpPr>
            <a:spLocks noGrp="1"/>
          </p:cNvSpPr>
          <p:nvPr>
            <p:ph type="body" sz="quarter" idx="32" hasCustomPrompt="1"/>
          </p:nvPr>
        </p:nvSpPr>
        <p:spPr>
          <a:xfrm>
            <a:off x="1105155"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7" name="Content Placeholder 15">
            <a:extLst>
              <a:ext uri="{FF2B5EF4-FFF2-40B4-BE49-F238E27FC236}">
                <a16:creationId xmlns:a16="http://schemas.microsoft.com/office/drawing/2014/main" id="{067D34A7-D032-1747-AAEA-D2FEE83CC4B9}"/>
              </a:ext>
            </a:extLst>
          </p:cNvPr>
          <p:cNvSpPr>
            <a:spLocks noGrp="1"/>
          </p:cNvSpPr>
          <p:nvPr>
            <p:ph sz="quarter" idx="39" hasCustomPrompt="1"/>
          </p:nvPr>
        </p:nvSpPr>
        <p:spPr>
          <a:xfrm>
            <a:off x="8417802" y="2308311"/>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3" name="Content Placeholder 15">
            <a:extLst>
              <a:ext uri="{FF2B5EF4-FFF2-40B4-BE49-F238E27FC236}">
                <a16:creationId xmlns:a16="http://schemas.microsoft.com/office/drawing/2014/main" id="{1FAB008A-14FE-3D46-8EA6-107B1DBEED6E}"/>
              </a:ext>
            </a:extLst>
          </p:cNvPr>
          <p:cNvSpPr>
            <a:spLocks noGrp="1"/>
          </p:cNvSpPr>
          <p:nvPr>
            <p:ph sz="quarter" idx="40" hasCustomPrompt="1"/>
          </p:nvPr>
        </p:nvSpPr>
        <p:spPr>
          <a:xfrm>
            <a:off x="4768073" y="2308311"/>
            <a:ext cx="2672565"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4" name="Content Placeholder 15">
            <a:extLst>
              <a:ext uri="{FF2B5EF4-FFF2-40B4-BE49-F238E27FC236}">
                <a16:creationId xmlns:a16="http://schemas.microsoft.com/office/drawing/2014/main" id="{1CEE99A7-5EFF-EF4C-9248-B29B80A56A99}"/>
              </a:ext>
            </a:extLst>
          </p:cNvPr>
          <p:cNvSpPr>
            <a:spLocks noGrp="1"/>
          </p:cNvSpPr>
          <p:nvPr>
            <p:ph sz="quarter" idx="41" hasCustomPrompt="1"/>
          </p:nvPr>
        </p:nvSpPr>
        <p:spPr>
          <a:xfrm>
            <a:off x="1134351" y="2308310"/>
            <a:ext cx="2669044" cy="1120690"/>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3" name="Title Placeholder 1">
            <a:extLst>
              <a:ext uri="{FF2B5EF4-FFF2-40B4-BE49-F238E27FC236}">
                <a16:creationId xmlns:a16="http://schemas.microsoft.com/office/drawing/2014/main" id="{8B0D093B-73C8-5646-9768-58171B705266}"/>
              </a:ext>
            </a:extLst>
          </p:cNvPr>
          <p:cNvSpPr>
            <a:spLocks noGrp="1"/>
          </p:cNvSpPr>
          <p:nvPr>
            <p:ph type="title" hasCustomPrompt="1"/>
          </p:nvPr>
        </p:nvSpPr>
        <p:spPr>
          <a:xfrm>
            <a:off x="568047" y="683498"/>
            <a:ext cx="11055906" cy="739343"/>
          </a:xfrm>
          <a:prstGeom prst="rect">
            <a:avLst/>
          </a:prstGeom>
        </p:spPr>
        <p:txBody>
          <a:bodyPr vert="horz" wrap="square" lIns="0" tIns="164592" rIns="0" bIns="0" rtlCol="0" anchor="t">
            <a:noAutofit/>
          </a:bodyPr>
          <a:lstStyle>
            <a:lvl1pPr algn="ctr">
              <a:lnSpc>
                <a:spcPct val="100000"/>
              </a:lnSpc>
              <a:defRPr sz="3136"/>
            </a:lvl1pPr>
          </a:lstStyle>
          <a:p>
            <a:r>
              <a:rPr lang="en-US"/>
              <a:t>Graphic layout: two columns graphic and text</a:t>
            </a:r>
          </a:p>
        </p:txBody>
      </p:sp>
      <p:sp>
        <p:nvSpPr>
          <p:cNvPr id="15" name="Text Placeholder 3">
            <a:extLst>
              <a:ext uri="{FF2B5EF4-FFF2-40B4-BE49-F238E27FC236}">
                <a16:creationId xmlns:a16="http://schemas.microsoft.com/office/drawing/2014/main" id="{C139A562-A0FC-6C40-8B47-54862FE21DB2}"/>
              </a:ext>
            </a:extLst>
          </p:cNvPr>
          <p:cNvSpPr>
            <a:spLocks noGrp="1"/>
          </p:cNvSpPr>
          <p:nvPr>
            <p:ph type="body" sz="quarter" idx="12" hasCustomPrompt="1"/>
          </p:nvPr>
        </p:nvSpPr>
        <p:spPr>
          <a:xfrm>
            <a:off x="580638" y="1355683"/>
            <a:ext cx="11046887" cy="301770"/>
          </a:xfrm>
        </p:spPr>
        <p:txBody>
          <a:bodyPr wrap="square" lIns="0" tIns="0" rIns="0" bIns="0">
            <a:spAutoFit/>
          </a:bodyPr>
          <a:lstStyle>
            <a:lvl1pPr marL="0" indent="0" algn="ctr">
              <a:lnSpc>
                <a:spcPct val="100000"/>
              </a:lnSpc>
              <a:spcBef>
                <a:spcPts val="0"/>
              </a:spcBef>
              <a:spcAft>
                <a:spcPts val="1273"/>
              </a:spcAft>
              <a:buNone/>
              <a:defRPr sz="1961" b="0" i="0">
                <a:solidFill>
                  <a:srgbClr val="000000"/>
                </a:solidFill>
                <a:latin typeface="Segoe UI Light" panose="020B0502040204020203" pitchFamily="34" charset="0"/>
                <a:cs typeface="Segoe UI Light" panose="020B0502040204020203" pitchFamily="34" charset="0"/>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20pt</a:t>
            </a:r>
          </a:p>
        </p:txBody>
      </p:sp>
      <p:sp>
        <p:nvSpPr>
          <p:cNvPr id="14" name="Text Placeholder 4">
            <a:extLst>
              <a:ext uri="{FF2B5EF4-FFF2-40B4-BE49-F238E27FC236}">
                <a16:creationId xmlns:a16="http://schemas.microsoft.com/office/drawing/2014/main" id="{04868126-F6AC-A24B-878F-33710EE11BA4}"/>
              </a:ext>
            </a:extLst>
          </p:cNvPr>
          <p:cNvSpPr>
            <a:spLocks noGrp="1"/>
          </p:cNvSpPr>
          <p:nvPr>
            <p:ph type="body" sz="quarter" idx="42" hasCustomPrompt="1"/>
          </p:nvPr>
        </p:nvSpPr>
        <p:spPr>
          <a:xfrm>
            <a:off x="4749635"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6" name="Text Placeholder 4">
            <a:extLst>
              <a:ext uri="{FF2B5EF4-FFF2-40B4-BE49-F238E27FC236}">
                <a16:creationId xmlns:a16="http://schemas.microsoft.com/office/drawing/2014/main" id="{F788324C-7B8F-574C-9139-544A20EB7DB8}"/>
              </a:ext>
            </a:extLst>
          </p:cNvPr>
          <p:cNvSpPr>
            <a:spLocks noGrp="1"/>
          </p:cNvSpPr>
          <p:nvPr>
            <p:ph type="body" sz="quarter" idx="43" hasCustomPrompt="1"/>
          </p:nvPr>
        </p:nvSpPr>
        <p:spPr>
          <a:xfrm>
            <a:off x="8408812"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926463890"/>
      </p:ext>
    </p:extLst>
  </p:cSld>
  <p:clrMapOvr>
    <a:masterClrMapping/>
  </p:clrMapOvr>
  <p:transition>
    <p:fade/>
  </p:transition>
  <p:extLst>
    <p:ext uri="{DCECCB84-F9BA-43D5-87BE-67443E8EF086}">
      <p15:sldGuideLst xmlns:p15="http://schemas.microsoft.com/office/powerpoint/2012/main">
        <p15:guide id="1" pos="4781">
          <p15:clr>
            <a:srgbClr val="FBAE40"/>
          </p15:clr>
        </p15:guide>
        <p15:guide id="3" pos="725">
          <p15:clr>
            <a:srgbClr val="FBAE40"/>
          </p15:clr>
        </p15:guide>
        <p15:guide id="4" pos="3053">
          <p15:clr>
            <a:srgbClr val="FBAE40"/>
          </p15:clr>
        </p15:guide>
        <p15:guide id="5" pos="2453">
          <p15:clr>
            <a:srgbClr val="FBAE40"/>
          </p15:clr>
        </p15:guide>
        <p15:guide id="7" pos="5405">
          <p15:clr>
            <a:srgbClr val="FBAE40"/>
          </p15:clr>
        </p15:guide>
        <p15:guide id="9" pos="7133">
          <p15:clr>
            <a:srgbClr val="FBAE40"/>
          </p15:clr>
        </p15:guide>
        <p15:guide id="11" orient="horz" pos="787">
          <p15:clr>
            <a:srgbClr val="FBAE40"/>
          </p15:clr>
        </p15:guide>
        <p15:guide id="12" orient="horz" pos="2563">
          <p15:clr>
            <a:srgbClr val="FBAE40"/>
          </p15:clr>
        </p15:guide>
        <p15:guide id="13" orient="horz" pos="2419">
          <p15:clr>
            <a:srgbClr val="FBAE40"/>
          </p15:clr>
        </p15:guide>
        <p15:guide id="14" orient="horz" pos="1483">
          <p15:clr>
            <a:srgbClr val="FBAE40"/>
          </p15:clr>
        </p15:guide>
        <p15:guide id="15" orient="horz" pos="2203">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9"/>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991648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73505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73505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73505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735059"/>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857508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A8A467-97D1-4227-BA94-D57AAEE472A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655" y="0"/>
            <a:ext cx="12186689" cy="6858000"/>
          </a:xfrm>
          <a:prstGeom prst="rect">
            <a:avLst/>
          </a:prstGeom>
        </p:spPr>
      </p:pic>
      <p:pic>
        <p:nvPicPr>
          <p:cNvPr id="5" name="Picture 4">
            <a:extLst>
              <a:ext uri="{FF2B5EF4-FFF2-40B4-BE49-F238E27FC236}">
                <a16:creationId xmlns:a16="http://schemas.microsoft.com/office/drawing/2014/main" id="{4C0A567E-3D24-42EC-B883-67825E7CCF2B}"/>
              </a:ext>
            </a:extLst>
          </p:cNvPr>
          <p:cNvPicPr>
            <a:picLocks noChangeAspect="1" noChangeArrowheads="1"/>
          </p:cNvPicPr>
          <p:nvPr userDrawn="1"/>
        </p:nvPicPr>
        <p:blipFill>
          <a:blip r:embed="rId3" cstate="email">
            <a:clrChange>
              <a:clrFrom>
                <a:srgbClr val="F3F3F3"/>
              </a:clrFrom>
              <a:clrTo>
                <a:srgbClr val="F3F3F3">
                  <a:alpha val="0"/>
                </a:srgbClr>
              </a:clrTo>
            </a:clrChange>
            <a:extLst>
              <a:ext uri="{28A0092B-C50C-407E-A947-70E740481C1C}">
                <a14:useLocalDpi xmlns:a14="http://schemas.microsoft.com/office/drawing/2010/main"/>
              </a:ext>
            </a:extLst>
          </a:blip>
          <a:srcRect/>
          <a:stretch>
            <a:fillRect/>
          </a:stretch>
        </p:blipFill>
        <p:spPr bwMode="auto">
          <a:xfrm>
            <a:off x="5893371" y="1567367"/>
            <a:ext cx="649732" cy="649732"/>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1">
            <a:extLst>
              <a:ext uri="{FF2B5EF4-FFF2-40B4-BE49-F238E27FC236}">
                <a16:creationId xmlns:a16="http://schemas.microsoft.com/office/drawing/2014/main" id="{56C8EAEF-E8E7-4524-830E-A47A78C2B213}"/>
              </a:ext>
            </a:extLst>
          </p:cNvPr>
          <p:cNvSpPr>
            <a:spLocks noGrp="1"/>
          </p:cNvSpPr>
          <p:nvPr>
            <p:ph type="body" sz="quarter" idx="10" hasCustomPrompt="1"/>
          </p:nvPr>
        </p:nvSpPr>
        <p:spPr>
          <a:xfrm>
            <a:off x="681077" y="3497261"/>
            <a:ext cx="11074319" cy="546753"/>
          </a:xfrm>
        </p:spPr>
        <p:txBody>
          <a:bodyPr/>
          <a:lstStyle>
            <a:lvl1pPr algn="ctr">
              <a:defRPr>
                <a:solidFill>
                  <a:schemeClr val="bg1"/>
                </a:solidFill>
              </a:defRPr>
            </a:lvl1pPr>
          </a:lstStyle>
          <a:p>
            <a:pPr marL="65088" lvl="0" defTabSz="932472" fontAlgn="base">
              <a:spcAft>
                <a:spcPct val="0"/>
              </a:spcAft>
            </a:pPr>
            <a:r>
              <a:rPr lang="en-GB">
                <a:solidFill>
                  <a:schemeClr val="bg1"/>
                </a:solidFill>
                <a:latin typeface="Segoe UI Light" panose="020B0502040204020203" pitchFamily="34" charset="0"/>
                <a:cs typeface="Segoe UI Light" panose="020B0502040204020203" pitchFamily="34" charset="0"/>
              </a:rPr>
              <a:t>Section Description</a:t>
            </a:r>
            <a:endParaRPr lang="en-US">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7" name="Title 2">
            <a:extLst>
              <a:ext uri="{FF2B5EF4-FFF2-40B4-BE49-F238E27FC236}">
                <a16:creationId xmlns:a16="http://schemas.microsoft.com/office/drawing/2014/main" id="{1F7B5033-B4D1-455F-A29F-D1683DA88828}"/>
              </a:ext>
            </a:extLst>
          </p:cNvPr>
          <p:cNvSpPr>
            <a:spLocks noGrp="1"/>
          </p:cNvSpPr>
          <p:nvPr>
            <p:ph type="title" hasCustomPrompt="1"/>
          </p:nvPr>
        </p:nvSpPr>
        <p:spPr>
          <a:xfrm>
            <a:off x="579436" y="2369251"/>
            <a:ext cx="11277600" cy="754061"/>
          </a:xfrm>
        </p:spPr>
        <p:txBody>
          <a:bodyPr anchor="ctr"/>
          <a:lstStyle>
            <a:lvl1pPr algn="ctr">
              <a:defRPr>
                <a:solidFill>
                  <a:schemeClr val="bg1"/>
                </a:solidFill>
              </a:defRPr>
            </a:lvl1pPr>
          </a:lstStyle>
          <a:p>
            <a:r>
              <a:rPr lang="en-US">
                <a:solidFill>
                  <a:schemeClr val="bg1"/>
                </a:solidFill>
              </a:rPr>
              <a:t>Section Title</a:t>
            </a:r>
          </a:p>
        </p:txBody>
      </p:sp>
    </p:spTree>
    <p:extLst>
      <p:ext uri="{BB962C8B-B14F-4D97-AF65-F5344CB8AC3E}">
        <p14:creationId xmlns:p14="http://schemas.microsoft.com/office/powerpoint/2010/main" val="109995065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four columns graphic and text">
    <p:spTree>
      <p:nvGrpSpPr>
        <p:cNvPr id="1" name=""/>
        <p:cNvGrpSpPr/>
        <p:nvPr/>
      </p:nvGrpSpPr>
      <p:grpSpPr>
        <a:xfrm>
          <a:off x="0" y="0"/>
          <a:ext cx="0" cy="0"/>
          <a:chOff x="0" y="0"/>
          <a:chExt cx="0" cy="0"/>
        </a:xfrm>
      </p:grpSpPr>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24119" y="2237940"/>
            <a:ext cx="1489700"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0" name="Content Placeholder 15">
            <a:extLst>
              <a:ext uri="{FF2B5EF4-FFF2-40B4-BE49-F238E27FC236}">
                <a16:creationId xmlns:a16="http://schemas.microsoft.com/office/drawing/2014/main" id="{57D0327C-017E-3F4C-BEA4-454BB6221570}"/>
              </a:ext>
            </a:extLst>
          </p:cNvPr>
          <p:cNvSpPr>
            <a:spLocks noGrp="1"/>
          </p:cNvSpPr>
          <p:nvPr>
            <p:ph sz="quarter" idx="24" hasCustomPrompt="1"/>
          </p:nvPr>
        </p:nvSpPr>
        <p:spPr>
          <a:xfrm>
            <a:off x="6614692" y="2237940"/>
            <a:ext cx="1489700"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3" name="Content Placeholder 15">
            <a:extLst>
              <a:ext uri="{FF2B5EF4-FFF2-40B4-BE49-F238E27FC236}">
                <a16:creationId xmlns:a16="http://schemas.microsoft.com/office/drawing/2014/main" id="{E270A049-6F10-2A46-A5DC-10547F876703}"/>
              </a:ext>
            </a:extLst>
          </p:cNvPr>
          <p:cNvSpPr>
            <a:spLocks noGrp="1"/>
          </p:cNvSpPr>
          <p:nvPr>
            <p:ph sz="quarter" idx="26" hasCustomPrompt="1"/>
          </p:nvPr>
        </p:nvSpPr>
        <p:spPr>
          <a:xfrm>
            <a:off x="3797357" y="2237940"/>
            <a:ext cx="1489700"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6" name="Content Placeholder 15">
            <a:extLst>
              <a:ext uri="{FF2B5EF4-FFF2-40B4-BE49-F238E27FC236}">
                <a16:creationId xmlns:a16="http://schemas.microsoft.com/office/drawing/2014/main" id="{37F95205-9570-7441-866C-BD237D2B54A9}"/>
              </a:ext>
            </a:extLst>
          </p:cNvPr>
          <p:cNvSpPr>
            <a:spLocks noGrp="1"/>
          </p:cNvSpPr>
          <p:nvPr>
            <p:ph sz="quarter" idx="28" hasCustomPrompt="1"/>
          </p:nvPr>
        </p:nvSpPr>
        <p:spPr>
          <a:xfrm>
            <a:off x="997581" y="2237940"/>
            <a:ext cx="1489700"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3" name="Text Placeholder 4">
            <a:extLst>
              <a:ext uri="{FF2B5EF4-FFF2-40B4-BE49-F238E27FC236}">
                <a16:creationId xmlns:a16="http://schemas.microsoft.com/office/drawing/2014/main" id="{5116C900-B6BF-074A-A177-EDFEEE8170A8}"/>
              </a:ext>
            </a:extLst>
          </p:cNvPr>
          <p:cNvSpPr>
            <a:spLocks noGrp="1"/>
          </p:cNvSpPr>
          <p:nvPr>
            <p:ph type="body" sz="quarter" idx="32" hasCustomPrompt="1"/>
          </p:nvPr>
        </p:nvSpPr>
        <p:spPr>
          <a:xfrm>
            <a:off x="568047" y="4026703"/>
            <a:ext cx="2402993"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7" name="Text Placeholder 4">
            <a:extLst>
              <a:ext uri="{FF2B5EF4-FFF2-40B4-BE49-F238E27FC236}">
                <a16:creationId xmlns:a16="http://schemas.microsoft.com/office/drawing/2014/main" id="{7CDA88BF-F769-2A44-9D2C-8A26E3F2AF85}"/>
              </a:ext>
            </a:extLst>
          </p:cNvPr>
          <p:cNvSpPr>
            <a:spLocks noGrp="1"/>
          </p:cNvSpPr>
          <p:nvPr>
            <p:ph type="body" sz="quarter" idx="33" hasCustomPrompt="1"/>
          </p:nvPr>
        </p:nvSpPr>
        <p:spPr>
          <a:xfrm>
            <a:off x="3435715" y="4026703"/>
            <a:ext cx="2315762"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8" name="Text Placeholder 4">
            <a:extLst>
              <a:ext uri="{FF2B5EF4-FFF2-40B4-BE49-F238E27FC236}">
                <a16:creationId xmlns:a16="http://schemas.microsoft.com/office/drawing/2014/main" id="{FC078E9B-DC73-0247-A86B-901F6FE33883}"/>
              </a:ext>
            </a:extLst>
          </p:cNvPr>
          <p:cNvSpPr>
            <a:spLocks noGrp="1"/>
          </p:cNvSpPr>
          <p:nvPr>
            <p:ph type="body" sz="quarter" idx="34" hasCustomPrompt="1"/>
          </p:nvPr>
        </p:nvSpPr>
        <p:spPr>
          <a:xfrm>
            <a:off x="6246539" y="4026703"/>
            <a:ext cx="2315762" cy="136396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784"/>
              </a:spcAft>
              <a:buClrTx/>
              <a:buSzPct val="90000"/>
              <a:buFont typeface="Wingdings" panose="05000000000000000000" pitchFamily="2" charset="2"/>
              <a:buNone/>
              <a:tabLst/>
              <a:defRPr/>
            </a:pPr>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9" name="Text Placeholder 4">
            <a:extLst>
              <a:ext uri="{FF2B5EF4-FFF2-40B4-BE49-F238E27FC236}">
                <a16:creationId xmlns:a16="http://schemas.microsoft.com/office/drawing/2014/main" id="{62D2C346-D540-414A-B78D-588809300DF6}"/>
              </a:ext>
            </a:extLst>
          </p:cNvPr>
          <p:cNvSpPr>
            <a:spLocks noGrp="1"/>
          </p:cNvSpPr>
          <p:nvPr>
            <p:ph type="body" sz="quarter" idx="35" hasCustomPrompt="1"/>
          </p:nvPr>
        </p:nvSpPr>
        <p:spPr>
          <a:xfrm>
            <a:off x="9285267" y="4026703"/>
            <a:ext cx="2315762"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itle Placeholder 1">
            <a:extLst>
              <a:ext uri="{FF2B5EF4-FFF2-40B4-BE49-F238E27FC236}">
                <a16:creationId xmlns:a16="http://schemas.microsoft.com/office/drawing/2014/main" id="{0C7201D5-946C-4446-B9EC-C441354A75F3}"/>
              </a:ext>
            </a:extLst>
          </p:cNvPr>
          <p:cNvSpPr>
            <a:spLocks noGrp="1"/>
          </p:cNvSpPr>
          <p:nvPr>
            <p:ph type="title" hasCustomPrompt="1"/>
          </p:nvPr>
        </p:nvSpPr>
        <p:spPr>
          <a:xfrm>
            <a:off x="568047" y="683498"/>
            <a:ext cx="11055906" cy="739343"/>
          </a:xfrm>
          <a:prstGeom prst="rect">
            <a:avLst/>
          </a:prstGeom>
        </p:spPr>
        <p:txBody>
          <a:bodyPr vert="horz" wrap="square" lIns="0" tIns="164592" rIns="0" bIns="0" rtlCol="0" anchor="t">
            <a:noAutofit/>
          </a:bodyPr>
          <a:lstStyle>
            <a:lvl1pPr algn="ctr">
              <a:lnSpc>
                <a:spcPct val="100000"/>
              </a:lnSpc>
              <a:defRPr sz="3136"/>
            </a:lvl1pPr>
          </a:lstStyle>
          <a:p>
            <a:r>
              <a:rPr lang="en-US"/>
              <a:t>Graphic layout: two columns graphic and text</a:t>
            </a:r>
          </a:p>
        </p:txBody>
      </p:sp>
      <p:sp>
        <p:nvSpPr>
          <p:cNvPr id="20" name="Text Placeholder 3">
            <a:extLst>
              <a:ext uri="{FF2B5EF4-FFF2-40B4-BE49-F238E27FC236}">
                <a16:creationId xmlns:a16="http://schemas.microsoft.com/office/drawing/2014/main" id="{F80D92C0-8F34-914C-8EBC-DE5410F9C956}"/>
              </a:ext>
            </a:extLst>
          </p:cNvPr>
          <p:cNvSpPr>
            <a:spLocks noGrp="1"/>
          </p:cNvSpPr>
          <p:nvPr>
            <p:ph type="body" sz="quarter" idx="12" hasCustomPrompt="1"/>
          </p:nvPr>
        </p:nvSpPr>
        <p:spPr>
          <a:xfrm>
            <a:off x="580638" y="1355683"/>
            <a:ext cx="11046887" cy="301770"/>
          </a:xfrm>
        </p:spPr>
        <p:txBody>
          <a:bodyPr wrap="square" lIns="0" tIns="0" rIns="0" bIns="0">
            <a:spAutoFit/>
          </a:bodyPr>
          <a:lstStyle>
            <a:lvl1pPr marL="0" indent="0" algn="ctr">
              <a:lnSpc>
                <a:spcPct val="100000"/>
              </a:lnSpc>
              <a:spcBef>
                <a:spcPts val="0"/>
              </a:spcBef>
              <a:spcAft>
                <a:spcPts val="1273"/>
              </a:spcAft>
              <a:buNone/>
              <a:defRPr sz="1961" b="0" i="0">
                <a:solidFill>
                  <a:srgbClr val="000000"/>
                </a:solidFill>
                <a:latin typeface="Segoe UI Light" panose="020B0502040204020203" pitchFamily="34" charset="0"/>
                <a:cs typeface="Segoe UI Light" panose="020B0502040204020203" pitchFamily="34" charset="0"/>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20pt</a:t>
            </a:r>
          </a:p>
        </p:txBody>
      </p:sp>
    </p:spTree>
    <p:extLst>
      <p:ext uri="{BB962C8B-B14F-4D97-AF65-F5344CB8AC3E}">
        <p14:creationId xmlns:p14="http://schemas.microsoft.com/office/powerpoint/2010/main" val="1440261322"/>
      </p:ext>
    </p:extLst>
  </p:cSld>
  <p:clrMapOvr>
    <a:masterClrMapping/>
  </p:clrMapOvr>
  <p:transition>
    <p:fade/>
  </p:transition>
  <p:extLst>
    <p:ext uri="{DCECCB84-F9BA-43D5-87BE-67443E8EF086}">
      <p15:sldGuideLst xmlns:p15="http://schemas.microsoft.com/office/powerpoint/2012/main">
        <p15:guide id="1" pos="2213">
          <p15:clr>
            <a:srgbClr val="FBAE40"/>
          </p15:clr>
        </p15:guide>
        <p15:guide id="3" pos="1901">
          <p15:clr>
            <a:srgbClr val="FBAE40"/>
          </p15:clr>
        </p15:guide>
        <p15:guide id="4" pos="5525">
          <p15:clr>
            <a:srgbClr val="FBAE40"/>
          </p15:clr>
        </p15:guide>
        <p15:guide id="5" pos="3701">
          <p15:clr>
            <a:srgbClr val="FBAE40"/>
          </p15:clr>
        </p15:guide>
        <p15:guide id="6" pos="4013">
          <p15:clr>
            <a:srgbClr val="FBAE40"/>
          </p15:clr>
        </p15:guide>
        <p15:guide id="7" orient="horz" pos="787">
          <p15:clr>
            <a:srgbClr val="FBAE40"/>
          </p15:clr>
        </p15:guide>
        <p15:guide id="8" orient="horz" pos="2303">
          <p15:clr>
            <a:srgbClr val="FBAE40"/>
          </p15:clr>
        </p15:guide>
        <p15:guide id="9" orient="horz" pos="1027">
          <p15:clr>
            <a:srgbClr val="FBAE40"/>
          </p15:clr>
        </p15:guide>
        <p15:guide id="10" orient="horz" pos="2587">
          <p15:clr>
            <a:srgbClr val="FBAE40"/>
          </p15:clr>
        </p15:guide>
        <p15:guide id="11" pos="5957">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569074"/>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84143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5690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5690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91400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4_Title Slide 1">
    <p:bg>
      <p:bgPr>
        <a:solidFill>
          <a:schemeClr val="bg2"/>
        </a:soli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9A712B34-662C-419C-B5BA-73C301D3370D}"/>
              </a:ext>
            </a:extLst>
          </p:cNvPr>
          <p:cNvSpPr/>
          <p:nvPr userDrawn="1"/>
        </p:nvSpPr>
        <p:spPr bwMode="auto">
          <a:xfrm>
            <a:off x="0" y="5840521"/>
            <a:ext cx="1857752" cy="1017477"/>
          </a:xfrm>
          <a:custGeom>
            <a:avLst/>
            <a:gdLst>
              <a:gd name="connsiteX0" fmla="*/ 0 w 1895004"/>
              <a:gd name="connsiteY0" fmla="*/ 0 h 1037732"/>
              <a:gd name="connsiteX1" fmla="*/ 1376138 w 1895004"/>
              <a:gd name="connsiteY1" fmla="*/ 0 h 1037732"/>
              <a:gd name="connsiteX2" fmla="*/ 1895004 w 1895004"/>
              <a:gd name="connsiteY2" fmla="*/ 1037732 h 1037732"/>
              <a:gd name="connsiteX3" fmla="*/ 0 w 1895004"/>
              <a:gd name="connsiteY3" fmla="*/ 1037732 h 1037732"/>
            </a:gdLst>
            <a:ahLst/>
            <a:cxnLst>
              <a:cxn ang="0">
                <a:pos x="connsiteX0" y="connsiteY0"/>
              </a:cxn>
              <a:cxn ang="0">
                <a:pos x="connsiteX1" y="connsiteY1"/>
              </a:cxn>
              <a:cxn ang="0">
                <a:pos x="connsiteX2" y="connsiteY2"/>
              </a:cxn>
              <a:cxn ang="0">
                <a:pos x="connsiteX3" y="connsiteY3"/>
              </a:cxn>
            </a:cxnLst>
            <a:rect l="l" t="t" r="r" b="b"/>
            <a:pathLst>
              <a:path w="1895004" h="1037732">
                <a:moveTo>
                  <a:pt x="0" y="0"/>
                </a:moveTo>
                <a:lnTo>
                  <a:pt x="1376138" y="0"/>
                </a:lnTo>
                <a:lnTo>
                  <a:pt x="1895004" y="1037732"/>
                </a:lnTo>
                <a:lnTo>
                  <a:pt x="0" y="1037732"/>
                </a:lnTo>
                <a:close/>
              </a:path>
            </a:pathLst>
          </a:custGeom>
          <a:noFill/>
          <a:ln>
            <a:solidFill>
              <a:schemeClr val="accent1">
                <a:alpha val="5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60129" y="2910454"/>
            <a:ext cx="7163186" cy="1793104"/>
          </a:xfrm>
          <a:noFill/>
        </p:spPr>
        <p:txBody>
          <a:bodyPr lIns="0" tIns="0" rIns="0" bIns="182880" anchor="b" anchorCtr="0"/>
          <a:lstStyle>
            <a:lvl1pPr>
              <a:defRPr sz="3921" strike="noStrike" spc="-49" baseline="0">
                <a:solidFill>
                  <a:schemeClr val="tx1"/>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0129" y="4761688"/>
            <a:ext cx="7093473"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18" name="Picture 17" descr="A picture containing drawing&#10;&#10;Description automatically generated">
            <a:extLst>
              <a:ext uri="{FF2B5EF4-FFF2-40B4-BE49-F238E27FC236}">
                <a16:creationId xmlns:a16="http://schemas.microsoft.com/office/drawing/2014/main" id="{2F413392-2770-4269-95BF-CBC43B25D3E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2912" y="446900"/>
            <a:ext cx="1808163" cy="205022"/>
          </a:xfrm>
          <a:prstGeom prst="rect">
            <a:avLst/>
          </a:prstGeom>
        </p:spPr>
      </p:pic>
    </p:spTree>
    <p:extLst>
      <p:ext uri="{BB962C8B-B14F-4D97-AF65-F5344CB8AC3E}">
        <p14:creationId xmlns:p14="http://schemas.microsoft.com/office/powerpoint/2010/main" val="12642253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p:nvSpPr>
        <p:spPr>
          <a:xfrm>
            <a:off x="228601" y="361950"/>
            <a:ext cx="11811000" cy="3448050"/>
          </a:xfrm>
          <a:prstGeom prst="rect">
            <a:avLst/>
          </a:prstGeom>
        </p:spPr>
        <p:txBody>
          <a:bodyPr vert="horz" lIns="91427" tIns="45713" rIns="91427" bIns="45713" rtlCol="0">
            <a:normAutofit/>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3200" b="1" kern="1200" dirty="0">
                <a:solidFill>
                  <a:srgbClr val="000000"/>
                </a:solidFill>
                <a:latin typeface="&amp;quot"/>
                <a:ea typeface="+mn-ea"/>
                <a:cs typeface="+mn-cs"/>
              </a:rPr>
              <a:t>CONDITIONS AND TERMS OF USE:</a:t>
            </a: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800" dirty="0">
                <a:solidFill>
                  <a:srgbClr val="323130"/>
                </a:solidFill>
                <a:effectLst/>
                <a:latin typeface="&amp;quot"/>
                <a:ea typeface="Times New Roman" panose="02020603050405020304" pitchFamily="18" charset="0"/>
                <a:cs typeface="Times New Roman" panose="02020603050405020304" pitchFamily="18" charset="0"/>
              </a:rPr>
              <a:t> </a:t>
            </a:r>
            <a:endParaRPr lang="en-US" sz="1800" dirty="0">
              <a:effectLst/>
              <a:latin typeface="&amp;quot"/>
              <a:ea typeface="Calibri" panose="020F0502020204030204" pitchFamily="34" charset="0"/>
              <a:cs typeface="Times New Roman" panose="02020603050405020304" pitchFamily="18" charset="0"/>
            </a:endParaRP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600" kern="1200" dirty="0">
                <a:solidFill>
                  <a:srgbClr val="0A5BBA"/>
                </a:solidFill>
                <a:latin typeface="&amp;quot"/>
                <a:ea typeface="+mn-ea"/>
                <a:cs typeface="+mn-cs"/>
              </a:rPr>
              <a:t>© Microsoft Corporation.  All rights reserved</a:t>
            </a:r>
            <a:r>
              <a:rPr lang="en-US" sz="1600" kern="1200" dirty="0">
                <a:solidFill>
                  <a:srgbClr val="0A5BBA"/>
                </a:solidFill>
                <a:latin typeface="Calibri Light" panose="020F0302020204030204" pitchFamily="34" charset="0"/>
                <a:ea typeface="+mn-ea"/>
                <a:cs typeface="+mn-cs"/>
              </a:rPr>
              <a:t>. </a:t>
            </a: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600" kern="1200" dirty="0">
                <a:solidFill>
                  <a:srgbClr val="000000"/>
                </a:solidFill>
                <a:latin typeface="&amp;quot"/>
                <a:ea typeface="+mn-ea"/>
                <a:cs typeface="+mn-cs"/>
              </a:rPr>
              <a:t>You may use these training materials solely for your personal internal reference and non-commercial purposes.  You may not distribute, transmit, resell or otherwise make these training materials available to any other person or party without express permission from Microsoft Corporation.  URL’s or other internet website references in the training materials may change without notice.  Unless otherwise noted, any companies, organizations, domain names, e-mail addresses, people, places and events depicted in the training materials are for illustration only and are fictitious. No real association is intended or inferred. THESE TRAINING MATERIALS ARE PROVIDED “AS IS”; MICROSOFT MAKES NO WARRANTIES, EXPRESS OR IMPLIED IN THESE TRAINING MATERIALS.</a:t>
            </a:r>
          </a:p>
        </p:txBody>
      </p:sp>
    </p:spTree>
    <p:extLst>
      <p:ext uri="{BB962C8B-B14F-4D97-AF65-F5344CB8AC3E}">
        <p14:creationId xmlns:p14="http://schemas.microsoft.com/office/powerpoint/2010/main" val="859894935"/>
      </p:ext>
    </p:extLst>
  </p:cSld>
  <p:clrMapOvr>
    <a:masterClrMapping/>
  </p:clrMapOvr>
  <p:extLst>
    <p:ext uri="{DCECCB84-F9BA-43D5-87BE-67443E8EF086}">
      <p15:sldGuideLst xmlns:p15="http://schemas.microsoft.com/office/powerpoint/2012/main"/>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1" y="3029995"/>
            <a:ext cx="9630389" cy="1793104"/>
          </a:xfrm>
          <a:noFill/>
        </p:spPr>
        <p:txBody>
          <a:bodyPr lIns="0" tIns="0" rIns="0" bIns="182880" anchor="b" anchorCtr="0"/>
          <a:lstStyle>
            <a:lvl1pPr>
              <a:defRPr sz="4703" strike="noStrike" spc="-49" baseline="0">
                <a:solidFill>
                  <a:srgbClr val="742774"/>
                </a:solidFill>
              </a:defRPr>
            </a:lvl1pPr>
          </a:lstStyle>
          <a:p>
            <a:r>
              <a:rPr lang="en-US"/>
              <a:t>Power Apps presentation title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0"/>
            </a:lvl3pPr>
            <a:lvl4pPr>
              <a:defRPr sz="1370"/>
            </a:lvl4pPr>
            <a:lvl5pPr>
              <a:defRPr sz="1027"/>
            </a:lvl5pPr>
          </a:lstStyle>
          <a:p>
            <a:pPr lvl="0"/>
            <a:r>
              <a:rPr lang="en-US"/>
              <a:t>Speaker name</a:t>
            </a:r>
          </a:p>
          <a:p>
            <a:pPr lvl="1"/>
            <a:r>
              <a:rPr lang="en-US"/>
              <a:t>Date</a:t>
            </a:r>
          </a:p>
        </p:txBody>
      </p:sp>
      <p:pic>
        <p:nvPicPr>
          <p:cNvPr id="1026" name="Picture 2">
            <a:extLst>
              <a:ext uri="{FF2B5EF4-FFF2-40B4-BE49-F238E27FC236}">
                <a16:creationId xmlns:a16="http://schemas.microsoft.com/office/drawing/2014/main" id="{DEB8F1F9-8F39-4A55-AD3C-EAB3E3DB2B47}"/>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57823"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2819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3" y="4847661"/>
            <a:ext cx="9609045" cy="727892"/>
          </a:xfrm>
        </p:spPr>
        <p:txBody>
          <a:bodyPr/>
          <a:lstStyle>
            <a:lvl1pPr>
              <a:defRPr sz="1765">
                <a:solidFill>
                  <a:schemeClr val="bg1"/>
                </a:solidFill>
              </a:defRPr>
            </a:lvl1pPr>
            <a:lvl2pPr>
              <a:defRPr sz="1765">
                <a:solidFill>
                  <a:schemeClr val="bg1"/>
                </a:solidFill>
              </a:defRPr>
            </a:lvl2pPr>
            <a:lvl3pPr>
              <a:defRPr sz="1370"/>
            </a:lvl3pPr>
            <a:lvl4pPr>
              <a:defRPr sz="1370"/>
            </a:lvl4pPr>
            <a:lvl5pPr>
              <a:defRPr sz="1027"/>
            </a:lvl5pPr>
          </a:lstStyle>
          <a:p>
            <a:pPr lvl="0"/>
            <a:r>
              <a:rPr lang="en-US"/>
              <a:t>Speaker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703" strike="noStrike" spc="-49" baseline="0">
                <a:solidFill>
                  <a:schemeClr val="bg1"/>
                </a:solidFill>
              </a:defRPr>
            </a:lvl1pPr>
          </a:lstStyle>
          <a:p>
            <a:r>
              <a:rPr lang="en-US"/>
              <a:t>Power Apps presentation title</a:t>
            </a:r>
          </a:p>
        </p:txBody>
      </p:sp>
      <p:pic>
        <p:nvPicPr>
          <p:cNvPr id="7" name="Picture 2">
            <a:extLst>
              <a:ext uri="{FF2B5EF4-FFF2-40B4-BE49-F238E27FC236}">
                <a16:creationId xmlns:a16="http://schemas.microsoft.com/office/drawing/2014/main" id="{B1FD7537-C1B5-4197-91C6-A520A9D18011}"/>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57822"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64605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E7851E-5809-4667-8CBF-95E4D277F4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974"/>
            <a:ext cx="12192000" cy="6857026"/>
          </a:xfrm>
          <a:prstGeom prst="rect">
            <a:avLst/>
          </a:prstGeom>
        </p:spPr>
      </p:pic>
      <p:sp>
        <p:nvSpPr>
          <p:cNvPr id="9" name="Rectangle 8">
            <a:extLst>
              <a:ext uri="{FF2B5EF4-FFF2-40B4-BE49-F238E27FC236}">
                <a16:creationId xmlns:a16="http://schemas.microsoft.com/office/drawing/2014/main" id="{A982BA67-D096-4542-A8FF-CD6C7B7D4B09}"/>
              </a:ext>
            </a:extLst>
          </p:cNvPr>
          <p:cNvSpPr/>
          <p:nvPr userDrawn="1"/>
        </p:nvSpPr>
        <p:spPr bwMode="auto">
          <a:xfrm>
            <a:off x="0" y="974"/>
            <a:ext cx="12192000" cy="6857027"/>
          </a:xfrm>
          <a:prstGeom prst="rect">
            <a:avLst/>
          </a:prstGeom>
          <a:gradFill flip="none" rotWithShape="1">
            <a:gsLst>
              <a:gs pos="100000">
                <a:srgbClr val="742772">
                  <a:alpha val="0"/>
                  <a:lumMod val="47000"/>
                </a:srgbClr>
              </a:gs>
              <a:gs pos="7000">
                <a:srgbClr val="742772">
                  <a:lumMod val="26000"/>
                  <a:alpha val="94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2">
            <a:extLst>
              <a:ext uri="{FF2B5EF4-FFF2-40B4-BE49-F238E27FC236}">
                <a16:creationId xmlns:a16="http://schemas.microsoft.com/office/drawing/2014/main" id="{DC0222EA-4550-4EE4-AF58-24DB29E8E67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57822"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3" strike="noStrike" spc="-49" baseline="0">
                <a:solidFill>
                  <a:schemeClr val="bg1"/>
                </a:solidFill>
              </a:defRPr>
            </a:lvl1pPr>
          </a:lstStyle>
          <a:p>
            <a:r>
              <a:rPr lang="en-US"/>
              <a:t>Power Apps presentation title</a:t>
            </a: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0"/>
            </a:lvl3pPr>
            <a:lvl4pPr>
              <a:defRPr sz="1370"/>
            </a:lvl4pPr>
            <a:lvl5pPr>
              <a:defRPr sz="1027"/>
            </a:lvl5pPr>
          </a:lstStyle>
          <a:p>
            <a:pPr lvl="0"/>
            <a:r>
              <a:rPr lang="en-US"/>
              <a:t>Speaker name</a:t>
            </a:r>
          </a:p>
          <a:p>
            <a:pPr lvl="1"/>
            <a:r>
              <a:rPr lang="en-US"/>
              <a:t>Date</a:t>
            </a:r>
          </a:p>
        </p:txBody>
      </p:sp>
    </p:spTree>
    <p:extLst>
      <p:ext uri="{BB962C8B-B14F-4D97-AF65-F5344CB8AC3E}">
        <p14:creationId xmlns:p14="http://schemas.microsoft.com/office/powerpoint/2010/main" val="9089610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303C25-9E1E-440D-A59A-A6EE34A996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487"/>
            <a:ext cx="12192000" cy="6857026"/>
          </a:xfrm>
          <a:prstGeom prst="rect">
            <a:avLst/>
          </a:prstGeom>
        </p:spPr>
      </p:pic>
      <p:sp>
        <p:nvSpPr>
          <p:cNvPr id="10" name="Rectangle 9">
            <a:extLst>
              <a:ext uri="{FF2B5EF4-FFF2-40B4-BE49-F238E27FC236}">
                <a16:creationId xmlns:a16="http://schemas.microsoft.com/office/drawing/2014/main" id="{27F339AB-3387-453C-A13E-54EC1BFC8AB2}"/>
              </a:ext>
            </a:extLst>
          </p:cNvPr>
          <p:cNvSpPr/>
          <p:nvPr userDrawn="1"/>
        </p:nvSpPr>
        <p:spPr bwMode="auto">
          <a:xfrm>
            <a:off x="0" y="974"/>
            <a:ext cx="12192000" cy="6857027"/>
          </a:xfrm>
          <a:prstGeom prst="rect">
            <a:avLst/>
          </a:prstGeom>
          <a:gradFill flip="none" rotWithShape="1">
            <a:gsLst>
              <a:gs pos="70000">
                <a:srgbClr val="8C7862">
                  <a:alpha val="12000"/>
                  <a:lumMod val="49000"/>
                </a:srgbClr>
              </a:gs>
              <a:gs pos="0">
                <a:srgbClr val="3E302A">
                  <a:lumMod val="13000"/>
                  <a:alpha val="72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pic>
        <p:nvPicPr>
          <p:cNvPr id="9" name="Picture 2">
            <a:extLst>
              <a:ext uri="{FF2B5EF4-FFF2-40B4-BE49-F238E27FC236}">
                <a16:creationId xmlns:a16="http://schemas.microsoft.com/office/drawing/2014/main" id="{FBC922A2-DE30-4E56-9DDB-ED2670AAB551}"/>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57823"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246F492A-9319-4382-82E8-CD756FE4BB3E}"/>
              </a:ext>
            </a:extLst>
          </p:cNvPr>
          <p:cNvSpPr>
            <a:spLocks noGrp="1"/>
          </p:cNvSpPr>
          <p:nvPr>
            <p:ph type="title" hasCustomPrompt="1"/>
          </p:nvPr>
        </p:nvSpPr>
        <p:spPr>
          <a:xfrm>
            <a:off x="407392" y="1422401"/>
            <a:ext cx="4746500" cy="3400699"/>
          </a:xfrm>
          <a:noFill/>
        </p:spPr>
        <p:txBody>
          <a:bodyPr lIns="0" tIns="0" rIns="0" bIns="182880" anchor="b" anchorCtr="0"/>
          <a:lstStyle>
            <a:lvl1pPr>
              <a:defRPr sz="4000" strike="noStrike" spc="-49" baseline="0">
                <a:solidFill>
                  <a:schemeClr val="bg1"/>
                </a:solidFill>
              </a:defRPr>
            </a:lvl1pPr>
          </a:lstStyle>
          <a:p>
            <a:r>
              <a:rPr lang="en-US"/>
              <a:t>Power Apps presentation title</a:t>
            </a:r>
          </a:p>
        </p:txBody>
      </p:sp>
      <p:sp>
        <p:nvSpPr>
          <p:cNvPr id="12" name="Text Placeholder 10">
            <a:extLst>
              <a:ext uri="{FF2B5EF4-FFF2-40B4-BE49-F238E27FC236}">
                <a16:creationId xmlns:a16="http://schemas.microsoft.com/office/drawing/2014/main" id="{D7FB1D00-9358-40B5-8BF7-3004C4A3E0E3}"/>
              </a:ext>
            </a:extLst>
          </p:cNvPr>
          <p:cNvSpPr>
            <a:spLocks noGrp="1"/>
          </p:cNvSpPr>
          <p:nvPr>
            <p:ph type="body" sz="quarter" idx="15" hasCustomPrompt="1"/>
          </p:nvPr>
        </p:nvSpPr>
        <p:spPr>
          <a:xfrm>
            <a:off x="464842" y="4847661"/>
            <a:ext cx="4746500" cy="727892"/>
          </a:xfrm>
        </p:spPr>
        <p:txBody>
          <a:bodyPr/>
          <a:lstStyle>
            <a:lvl1pPr>
              <a:defRPr sz="1765">
                <a:solidFill>
                  <a:schemeClr val="bg1"/>
                </a:solidFill>
              </a:defRPr>
            </a:lvl1pPr>
            <a:lvl2pPr>
              <a:defRPr sz="1765">
                <a:solidFill>
                  <a:schemeClr val="bg1"/>
                </a:solidFill>
              </a:defRPr>
            </a:lvl2pPr>
            <a:lvl3pPr>
              <a:defRPr sz="1370"/>
            </a:lvl3pPr>
            <a:lvl4pPr>
              <a:defRPr sz="1370"/>
            </a:lvl4pPr>
            <a:lvl5pPr>
              <a:defRPr sz="1027"/>
            </a:lvl5pPr>
          </a:lstStyle>
          <a:p>
            <a:pPr lvl="0"/>
            <a:r>
              <a:rPr lang="en-US"/>
              <a:t>Speaker name</a:t>
            </a:r>
          </a:p>
          <a:p>
            <a:pPr lvl="1"/>
            <a:r>
              <a:rPr lang="en-US"/>
              <a:t>Date</a:t>
            </a:r>
          </a:p>
        </p:txBody>
      </p:sp>
    </p:spTree>
    <p:extLst>
      <p:ext uri="{BB962C8B-B14F-4D97-AF65-F5344CB8AC3E}">
        <p14:creationId xmlns:p14="http://schemas.microsoft.com/office/powerpoint/2010/main" val="1537874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Title Slide 4">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5D51B72-327F-4B5B-B9A3-07FC863BF83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488"/>
            <a:ext cx="12192001" cy="6857027"/>
          </a:xfrm>
          <a:prstGeom prst="rect">
            <a:avLst/>
          </a:prstGeom>
        </p:spPr>
      </p:pic>
      <p:sp>
        <p:nvSpPr>
          <p:cNvPr id="8" name="Rectangle 7">
            <a:extLst>
              <a:ext uri="{FF2B5EF4-FFF2-40B4-BE49-F238E27FC236}">
                <a16:creationId xmlns:a16="http://schemas.microsoft.com/office/drawing/2014/main" id="{67351FC8-E932-439E-A0C4-005EB35D4D08}"/>
              </a:ext>
            </a:extLst>
          </p:cNvPr>
          <p:cNvSpPr/>
          <p:nvPr userDrawn="1"/>
        </p:nvSpPr>
        <p:spPr bwMode="auto">
          <a:xfrm>
            <a:off x="0" y="1"/>
            <a:ext cx="12192000" cy="6857027"/>
          </a:xfrm>
          <a:prstGeom prst="rect">
            <a:avLst/>
          </a:prstGeom>
          <a:gradFill flip="none" rotWithShape="1">
            <a:gsLst>
              <a:gs pos="100000">
                <a:srgbClr val="8C7862">
                  <a:lumMod val="0"/>
                  <a:alpha val="21000"/>
                </a:srgbClr>
              </a:gs>
              <a:gs pos="0">
                <a:srgbClr val="3E302A">
                  <a:lumMod val="13000"/>
                  <a:alpha val="91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529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5" strike="noStrike" spc="-49" baseline="0">
                <a:solidFill>
                  <a:schemeClr val="bg1"/>
                </a:solidFill>
              </a:defRPr>
            </a:lvl1pPr>
          </a:lstStyle>
          <a:p>
            <a:r>
              <a:rPr lang="en-US"/>
              <a:t>Power Apps presentation title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3" y="3038882"/>
            <a:ext cx="3208011" cy="727892"/>
          </a:xfrm>
        </p:spPr>
        <p:txBody>
          <a:bodyPr/>
          <a:lstStyle>
            <a:lvl1pPr>
              <a:defRPr sz="1765">
                <a:solidFill>
                  <a:schemeClr val="bg1"/>
                </a:solidFill>
              </a:defRPr>
            </a:lvl1pPr>
            <a:lvl2pPr>
              <a:defRPr sz="1765">
                <a:solidFill>
                  <a:schemeClr val="bg1"/>
                </a:solidFill>
              </a:defRPr>
            </a:lvl2pPr>
            <a:lvl3pPr>
              <a:defRPr sz="1370"/>
            </a:lvl3pPr>
            <a:lvl4pPr>
              <a:defRPr sz="1370"/>
            </a:lvl4pPr>
            <a:lvl5pPr>
              <a:defRPr sz="1027"/>
            </a:lvl5pPr>
          </a:lstStyle>
          <a:p>
            <a:pPr lvl="0"/>
            <a:r>
              <a:rPr lang="en-US"/>
              <a:t>Speaker name</a:t>
            </a:r>
          </a:p>
          <a:p>
            <a:pPr lvl="1"/>
            <a:r>
              <a:rPr lang="en-US"/>
              <a:t>Date</a:t>
            </a:r>
          </a:p>
        </p:txBody>
      </p:sp>
      <p:pic>
        <p:nvPicPr>
          <p:cNvPr id="9" name="Picture 2">
            <a:extLst>
              <a:ext uri="{FF2B5EF4-FFF2-40B4-BE49-F238E27FC236}">
                <a16:creationId xmlns:a16="http://schemas.microsoft.com/office/drawing/2014/main" id="{FBC922A2-DE30-4E56-9DDB-ED2670AAB551}"/>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57823"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09782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ection title phot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AC1D72-D47B-4794-893B-FD177DC1C717}"/>
              </a:ext>
            </a:extLst>
          </p:cNvPr>
          <p:cNvSpPr/>
          <p:nvPr userDrawn="1"/>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941692"/>
            <a:ext cx="4885203" cy="3260896"/>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385226898"/>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1168945"/>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5"/>
            <a:ext cx="3837818" cy="3786998"/>
          </a:xfrm>
        </p:spPr>
        <p:txBody>
          <a:bodyPr wrap="square" lIns="0" tIns="0" rIns="0" bIns="0">
            <a:noAutofit/>
          </a:bodyPr>
          <a:lstStyle>
            <a:lvl1pPr marL="0" indent="0" defTabSz="507136">
              <a:spcAft>
                <a:spcPts val="490"/>
              </a:spcAft>
              <a:buNone/>
              <a:defRPr sz="1765" spc="0" baseline="0">
                <a:solidFill>
                  <a:schemeClr val="tx1"/>
                </a:solidFill>
              </a:defRPr>
            </a:lvl1pPr>
            <a:lvl2pPr marL="224011" indent="0">
              <a:buNone/>
              <a:defRPr sz="1765"/>
            </a:lvl2pPr>
            <a:lvl3pPr marL="448021" indent="0">
              <a:buNone/>
              <a:defRPr sz="1765"/>
            </a:lvl3pPr>
            <a:lvl4pPr marL="672032" indent="0">
              <a:buNone/>
              <a:defRPr sz="1765"/>
            </a:lvl4pPr>
            <a:lvl5pPr marL="896042" indent="0">
              <a:buNone/>
              <a:defRPr sz="1765"/>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50229667"/>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7" y="1922804"/>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021" indent="0">
              <a:buNone/>
              <a:defRPr/>
            </a:lvl3pPr>
            <a:lvl4pPr marL="672032" indent="0">
              <a:buNone/>
              <a:defRPr/>
            </a:lvl4pPr>
            <a:lvl5pPr marL="896042"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7" y="3151390"/>
            <a:ext cx="11306469" cy="443839"/>
          </a:xfrm>
        </p:spPr>
        <p:txBody>
          <a:bodyPr lIns="0" tIns="0" rIns="0" bIns="0"/>
          <a:lstStyle>
            <a:lvl1pPr marL="0" indent="0">
              <a:lnSpc>
                <a:spcPts val="1765"/>
              </a:lnSpc>
              <a:spcBef>
                <a:spcPts val="0"/>
              </a:spcBef>
              <a:buNone/>
              <a:defRPr sz="1370" b="0" spc="0">
                <a:solidFill>
                  <a:srgbClr val="742774"/>
                </a:solidFill>
                <a:latin typeface="+mj-lt"/>
              </a:defRPr>
            </a:lvl1pPr>
            <a:lvl2pPr marL="0" indent="0">
              <a:lnSpc>
                <a:spcPts val="1765"/>
              </a:lnSpc>
              <a:spcBef>
                <a:spcPts val="0"/>
              </a:spcBef>
              <a:buNone/>
              <a:defRPr sz="1370" spc="0">
                <a:solidFill>
                  <a:schemeClr val="tx1"/>
                </a:solidFill>
              </a:defRPr>
            </a:lvl2pPr>
            <a:lvl3pPr marL="448021" indent="0">
              <a:buNone/>
              <a:defRPr/>
            </a:lvl3pPr>
            <a:lvl4pPr marL="672032" indent="0">
              <a:buNone/>
              <a:defRPr/>
            </a:lvl4pPr>
            <a:lvl5pPr marL="896042"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7" y="4352947"/>
            <a:ext cx="11306469" cy="331946"/>
          </a:xfrm>
        </p:spPr>
        <p:txBody>
          <a:bodyPr lIns="0" tIns="0" rIns="0" bIns="0"/>
          <a:lstStyle>
            <a:lvl1pPr marL="0" indent="0">
              <a:lnSpc>
                <a:spcPts val="1174"/>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021" indent="0">
              <a:buNone/>
              <a:defRPr/>
            </a:lvl3pPr>
            <a:lvl4pPr marL="672032"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276236836"/>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7" y="1922589"/>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7" y="3151390"/>
            <a:ext cx="3618381" cy="2675220"/>
          </a:xfrm>
        </p:spPr>
        <p:txBody>
          <a:bodyPr lIns="0" tIns="0" rIns="0" bIns="0"/>
          <a:lstStyle>
            <a:lvl1pPr marL="0" indent="0">
              <a:lnSpc>
                <a:spcPts val="1765"/>
              </a:lnSpc>
              <a:spcBef>
                <a:spcPts val="0"/>
              </a:spcBef>
              <a:spcAft>
                <a:spcPts val="588"/>
              </a:spcAft>
              <a:buNone/>
              <a:defRPr sz="1370" b="0" spc="0" baseline="0">
                <a:solidFill>
                  <a:srgbClr val="742774"/>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chemeClr val="tx1"/>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a:p>
            <a:pPr marL="280013" marR="0" lvl="1" indent="-280013" algn="l" defTabSz="914016" rtl="0" eaLnBrk="1" fontAlgn="auto" latinLnBrk="0" hangingPunct="1">
              <a:lnSpc>
                <a:spcPts val="1765"/>
              </a:lnSpc>
              <a:spcBef>
                <a:spcPts val="1174"/>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13" marR="0" lvl="1" indent="-280013" algn="l" defTabSz="914016" rtl="0" eaLnBrk="1" fontAlgn="auto" latinLnBrk="0" hangingPunct="1">
              <a:lnSpc>
                <a:spcPts val="1765"/>
              </a:lnSpc>
              <a:spcBef>
                <a:spcPts val="1174"/>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1" y="3151390"/>
            <a:ext cx="3618381" cy="2675220"/>
          </a:xfrm>
        </p:spPr>
        <p:txBody>
          <a:bodyPr lIns="0" tIns="0" rIns="0" bIns="0"/>
          <a:lstStyle>
            <a:lvl1pPr marL="0" indent="0">
              <a:lnSpc>
                <a:spcPts val="1765"/>
              </a:lnSpc>
              <a:spcBef>
                <a:spcPts val="0"/>
              </a:spcBef>
              <a:spcAft>
                <a:spcPts val="588"/>
              </a:spcAft>
              <a:buNone/>
              <a:defRPr sz="1370" b="0" spc="0" baseline="0">
                <a:solidFill>
                  <a:srgbClr val="742774"/>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chemeClr val="tx1"/>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a:p>
            <a:pPr marL="280013" marR="0" lvl="1" indent="-280013" algn="l" defTabSz="914016" rtl="0" eaLnBrk="1" fontAlgn="auto" latinLnBrk="0" hangingPunct="1">
              <a:lnSpc>
                <a:spcPts val="1765"/>
              </a:lnSpc>
              <a:spcBef>
                <a:spcPts val="1174"/>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13" marR="0" lvl="1" indent="-280013" algn="l" defTabSz="914016" rtl="0" eaLnBrk="1" fontAlgn="auto" latinLnBrk="0" hangingPunct="1">
              <a:lnSpc>
                <a:spcPts val="1765"/>
              </a:lnSpc>
              <a:spcBef>
                <a:spcPts val="1174"/>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2" y="3151390"/>
            <a:ext cx="3618381" cy="2675220"/>
          </a:xfrm>
        </p:spPr>
        <p:txBody>
          <a:bodyPr lIns="0" tIns="0" rIns="0" bIns="0"/>
          <a:lstStyle>
            <a:lvl1pPr marL="0" indent="0">
              <a:lnSpc>
                <a:spcPts val="1765"/>
              </a:lnSpc>
              <a:spcBef>
                <a:spcPts val="0"/>
              </a:spcBef>
              <a:spcAft>
                <a:spcPts val="588"/>
              </a:spcAft>
              <a:buNone/>
              <a:defRPr sz="1370" b="0" spc="0" baseline="0">
                <a:solidFill>
                  <a:srgbClr val="742774"/>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chemeClr val="tx1"/>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a:p>
            <a:pPr marL="280013" marR="0" lvl="1" indent="-280013" algn="l" defTabSz="914016" rtl="0" eaLnBrk="1" fontAlgn="auto" latinLnBrk="0" hangingPunct="1">
              <a:lnSpc>
                <a:spcPts val="1765"/>
              </a:lnSpc>
              <a:spcBef>
                <a:spcPts val="1174"/>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13" marR="0" lvl="1" indent="-280013" algn="l" defTabSz="914016" rtl="0" eaLnBrk="1" fontAlgn="auto" latinLnBrk="0" hangingPunct="1">
              <a:lnSpc>
                <a:spcPts val="1765"/>
              </a:lnSpc>
              <a:spcBef>
                <a:spcPts val="1174"/>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64317274"/>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gn="ctr">
              <a:lnSpc>
                <a:spcPts val="3135"/>
              </a:lnSpc>
              <a:defRPr sz="2745">
                <a:solidFill>
                  <a:schemeClr val="tx1"/>
                </a:solidFill>
              </a:defRPr>
            </a:lvl1pPr>
          </a:lstStyle>
          <a:p>
            <a:r>
              <a:rPr lang="en-US"/>
              <a:t>Text option 2: three columns graphic and text</a:t>
            </a:r>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
        <p:nvSpPr>
          <p:cNvPr id="6" name="Content Placeholder 15">
            <a:extLst>
              <a:ext uri="{FF2B5EF4-FFF2-40B4-BE49-F238E27FC236}">
                <a16:creationId xmlns:a16="http://schemas.microsoft.com/office/drawing/2014/main" id="{EEA06E92-94B8-442F-97BB-66C2B42F12D5}"/>
              </a:ext>
            </a:extLst>
          </p:cNvPr>
          <p:cNvSpPr>
            <a:spLocks noGrp="1"/>
          </p:cNvSpPr>
          <p:nvPr>
            <p:ph sz="quarter" idx="39" hasCustomPrompt="1"/>
          </p:nvPr>
        </p:nvSpPr>
        <p:spPr>
          <a:xfrm>
            <a:off x="8417802" y="2308311"/>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C361B3E2-AD4D-423C-969E-4A6426A268E9}"/>
              </a:ext>
            </a:extLst>
          </p:cNvPr>
          <p:cNvSpPr>
            <a:spLocks noGrp="1"/>
          </p:cNvSpPr>
          <p:nvPr>
            <p:ph sz="quarter" idx="40" hasCustomPrompt="1"/>
          </p:nvPr>
        </p:nvSpPr>
        <p:spPr>
          <a:xfrm>
            <a:off x="4768073" y="2308311"/>
            <a:ext cx="2672565"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7ED8A69A-A44A-4883-902F-1BA36A1B4A51}"/>
              </a:ext>
            </a:extLst>
          </p:cNvPr>
          <p:cNvSpPr>
            <a:spLocks noGrp="1"/>
          </p:cNvSpPr>
          <p:nvPr>
            <p:ph sz="quarter" idx="41" hasCustomPrompt="1"/>
          </p:nvPr>
        </p:nvSpPr>
        <p:spPr>
          <a:xfrm>
            <a:off x="1134351" y="2308310"/>
            <a:ext cx="2669044" cy="1120690"/>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97534958-622C-4965-9FB0-9361B441A1C0}"/>
              </a:ext>
            </a:extLst>
          </p:cNvPr>
          <p:cNvSpPr>
            <a:spLocks noGrp="1"/>
          </p:cNvSpPr>
          <p:nvPr>
            <p:ph type="body" sz="quarter" idx="32" hasCustomPrompt="1"/>
          </p:nvPr>
        </p:nvSpPr>
        <p:spPr>
          <a:xfrm>
            <a:off x="1105155" y="3755499"/>
            <a:ext cx="2712433" cy="1098058"/>
          </a:xfrm>
        </p:spPr>
        <p:txBody>
          <a:bodyPr lIns="0" tIns="0" rIns="0" bIns="0"/>
          <a:lstStyle>
            <a:lvl1pPr marL="0" indent="0">
              <a:lnSpc>
                <a:spcPct val="100000"/>
              </a:lnSpc>
              <a:spcBef>
                <a:spcPts val="0"/>
              </a:spcBef>
              <a:spcAft>
                <a:spcPts val="784"/>
              </a:spcAft>
              <a:buNone/>
              <a:defRPr sz="1765" b="1" i="0">
                <a:solidFill>
                  <a:srgbClr val="742774"/>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449A7043-0027-4B17-8757-EC1847F82846}"/>
              </a:ext>
            </a:extLst>
          </p:cNvPr>
          <p:cNvSpPr>
            <a:spLocks noGrp="1"/>
          </p:cNvSpPr>
          <p:nvPr>
            <p:ph type="body" sz="quarter" idx="42" hasCustomPrompt="1"/>
          </p:nvPr>
        </p:nvSpPr>
        <p:spPr>
          <a:xfrm>
            <a:off x="4749635" y="3755499"/>
            <a:ext cx="2712433" cy="1098058"/>
          </a:xfrm>
        </p:spPr>
        <p:txBody>
          <a:bodyPr lIns="0" tIns="0" rIns="0" bIns="0"/>
          <a:lstStyle>
            <a:lvl1pPr marL="0" indent="0">
              <a:lnSpc>
                <a:spcPct val="100000"/>
              </a:lnSpc>
              <a:spcBef>
                <a:spcPts val="0"/>
              </a:spcBef>
              <a:spcAft>
                <a:spcPts val="784"/>
              </a:spcAft>
              <a:buNone/>
              <a:defRPr sz="1765" b="1" i="0">
                <a:solidFill>
                  <a:srgbClr val="742774"/>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ext Placeholder 4">
            <a:extLst>
              <a:ext uri="{FF2B5EF4-FFF2-40B4-BE49-F238E27FC236}">
                <a16:creationId xmlns:a16="http://schemas.microsoft.com/office/drawing/2014/main" id="{52A26499-51E3-4A98-AD74-1A466BBCAA7F}"/>
              </a:ext>
            </a:extLst>
          </p:cNvPr>
          <p:cNvSpPr>
            <a:spLocks noGrp="1"/>
          </p:cNvSpPr>
          <p:nvPr>
            <p:ph type="body" sz="quarter" idx="43" hasCustomPrompt="1"/>
          </p:nvPr>
        </p:nvSpPr>
        <p:spPr>
          <a:xfrm>
            <a:off x="8408812" y="3755499"/>
            <a:ext cx="2712433" cy="1098058"/>
          </a:xfrm>
        </p:spPr>
        <p:txBody>
          <a:bodyPr lIns="0" tIns="0" rIns="0" bIns="0"/>
          <a:lstStyle>
            <a:lvl1pPr marL="0" indent="0">
              <a:lnSpc>
                <a:spcPct val="100000"/>
              </a:lnSpc>
              <a:spcBef>
                <a:spcPts val="0"/>
              </a:spcBef>
              <a:spcAft>
                <a:spcPts val="784"/>
              </a:spcAft>
              <a:buNone/>
              <a:defRPr sz="1765" b="1" i="0">
                <a:solidFill>
                  <a:srgbClr val="742774"/>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957283145"/>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60" y="1599726"/>
            <a:ext cx="3609417" cy="3099393"/>
          </a:xfrm>
          <a:blipFill>
            <a:blip r:embed="rId2">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gn="ctr">
              <a:lnSpc>
                <a:spcPts val="3135"/>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7" y="4927922"/>
            <a:ext cx="3618381" cy="1201226"/>
          </a:xfrm>
        </p:spPr>
        <p:txBody>
          <a:bodyPr lIns="0" tIns="0" rIns="0" bIns="0"/>
          <a:lstStyle>
            <a:lvl1pPr marL="0" indent="0">
              <a:lnSpc>
                <a:spcPts val="1765"/>
              </a:lnSpc>
              <a:spcBef>
                <a:spcPts val="1176"/>
              </a:spcBef>
              <a:buNone/>
              <a:defRPr lang="en-US" sz="1370" b="0" kern="1200" spc="0" baseline="0" dirty="0">
                <a:solidFill>
                  <a:srgbClr val="742774"/>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2"/>
            <a:ext cx="3618381" cy="1201226"/>
          </a:xfrm>
        </p:spPr>
        <p:txBody>
          <a:bodyPr lIns="0" tIns="0" rIns="0" bIns="0"/>
          <a:lstStyle>
            <a:lvl1pPr marL="0" indent="0">
              <a:lnSpc>
                <a:spcPts val="1765"/>
              </a:lnSpc>
              <a:spcBef>
                <a:spcPts val="1176"/>
              </a:spcBef>
              <a:buNone/>
              <a:defRPr lang="en-US" sz="1370" b="0" kern="1200" spc="0" baseline="0" dirty="0">
                <a:solidFill>
                  <a:srgbClr val="742774"/>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1" y="1599726"/>
            <a:ext cx="3609417" cy="3099393"/>
          </a:xfrm>
          <a:blipFill>
            <a:blip r:embed="rId3">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5" y="1599722"/>
            <a:ext cx="3609417" cy="3099394"/>
          </a:xfrm>
          <a:blipFill>
            <a:blip r:embed="rId4">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3" y="4927922"/>
            <a:ext cx="3618381" cy="1201226"/>
          </a:xfrm>
        </p:spPr>
        <p:txBody>
          <a:bodyPr lIns="0" tIns="0" rIns="0" bIns="0"/>
          <a:lstStyle>
            <a:lvl1pPr marL="0" indent="0">
              <a:lnSpc>
                <a:spcPts val="1765"/>
              </a:lnSpc>
              <a:spcBef>
                <a:spcPts val="1176"/>
              </a:spcBef>
              <a:buNone/>
              <a:defRPr lang="en-US" sz="1370" b="0" kern="1200" spc="0" baseline="0" dirty="0">
                <a:solidFill>
                  <a:srgbClr val="742774"/>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565705604"/>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8"/>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20"/>
            <a:ext cx="1693247" cy="2817053"/>
          </a:xfrm>
        </p:spPr>
        <p:txBody>
          <a:bodyPr lIns="0" tIns="0" rIns="0" bIns="0"/>
          <a:lstStyle>
            <a:lvl1pPr marL="0" indent="0">
              <a:lnSpc>
                <a:spcPts val="1765"/>
              </a:lnSpc>
              <a:spcBef>
                <a:spcPts val="882"/>
              </a:spcBef>
              <a:buNone/>
              <a:defRPr lang="en-US" sz="1370" b="0" kern="1200" spc="0" baseline="0" dirty="0">
                <a:solidFill>
                  <a:srgbClr val="742774"/>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rgbClr val="742774"/>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4" y="3167818"/>
            <a:ext cx="1693247" cy="2803460"/>
          </a:xfr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rgbClr val="742774"/>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7" y="3167818"/>
            <a:ext cx="1693247" cy="2803460"/>
          </a:xfr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rgbClr val="742774"/>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rgbClr val="742774"/>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rgbClr val="742774"/>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8"/>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4" y="2158888"/>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7" y="2158888"/>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8"/>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8"/>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8"/>
            <a:ext cx="256787" cy="258381"/>
          </a:xfr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5" y="2025028"/>
            <a:ext cx="256787" cy="258381"/>
          </a:xfr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3" y="2025028"/>
            <a:ext cx="256787" cy="258381"/>
          </a:xfr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4" y="2025028"/>
            <a:ext cx="256787" cy="258381"/>
          </a:xfr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5" y="2025028"/>
            <a:ext cx="256787" cy="258381"/>
          </a:xfr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8"/>
            <a:ext cx="256787" cy="258381"/>
          </a:xfr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096168530"/>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strike="noStrike">
                <a:solidFill>
                  <a:schemeClr val="tx1"/>
                </a:solidFill>
              </a:defRPr>
            </a:lvl1pPr>
          </a:lstStyle>
          <a:p>
            <a:r>
              <a:rPr lang="en-US"/>
              <a:t>Title Only: Click to add 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63997200"/>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3604776"/>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80"/>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7" y="941692"/>
            <a:ext cx="4885203" cy="3260896"/>
          </a:xfrm>
          <a:noFill/>
        </p:spPr>
        <p:txBody>
          <a:bodyPr vert="horz" wrap="square" lIns="0" tIns="0" rIns="0" bIns="0" rtlCol="0" anchor="t" anchorCtr="0">
            <a:noAutofit/>
          </a:bodyPr>
          <a:lstStyle>
            <a:lvl1pPr>
              <a:defRPr lang="en-US" sz="4703" spc="-49" baseline="0" dirty="0">
                <a:solidFill>
                  <a:schemeClr val="tx1"/>
                </a:solidFill>
              </a:defRPr>
            </a:lvl1pPr>
          </a:lstStyle>
          <a:p>
            <a:pPr marL="0" lvl="0">
              <a:lnSpc>
                <a:spcPts val="5488"/>
              </a:lnSpc>
            </a:pPr>
            <a:r>
              <a:rPr lang="en-US"/>
              <a:t>Section title</a:t>
            </a:r>
          </a:p>
        </p:txBody>
      </p:sp>
    </p:spTree>
    <p:extLst>
      <p:ext uri="{BB962C8B-B14F-4D97-AF65-F5344CB8AC3E}">
        <p14:creationId xmlns:p14="http://schemas.microsoft.com/office/powerpoint/2010/main" val="3924058741"/>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3_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A8A467-97D1-4227-BA94-D57AAEE472A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656" y="0"/>
            <a:ext cx="12186689" cy="6858000"/>
          </a:xfrm>
          <a:prstGeom prst="rect">
            <a:avLst/>
          </a:prstGeom>
        </p:spPr>
      </p:pic>
      <p:pic>
        <p:nvPicPr>
          <p:cNvPr id="5" name="Picture 4">
            <a:extLst>
              <a:ext uri="{FF2B5EF4-FFF2-40B4-BE49-F238E27FC236}">
                <a16:creationId xmlns:a16="http://schemas.microsoft.com/office/drawing/2014/main" id="{4C0A567E-3D24-42EC-B883-67825E7CCF2B}"/>
              </a:ext>
            </a:extLst>
          </p:cNvPr>
          <p:cNvPicPr>
            <a:picLocks noChangeAspect="1" noChangeArrowheads="1"/>
          </p:cNvPicPr>
          <p:nvPr userDrawn="1"/>
        </p:nvPicPr>
        <p:blipFill>
          <a:blip r:embed="rId3" cstate="email">
            <a:clrChange>
              <a:clrFrom>
                <a:srgbClr val="F3F3F3"/>
              </a:clrFrom>
              <a:clrTo>
                <a:srgbClr val="F3F3F3">
                  <a:alpha val="0"/>
                </a:srgbClr>
              </a:clrTo>
            </a:clrChange>
            <a:extLst>
              <a:ext uri="{28A0092B-C50C-407E-A947-70E740481C1C}">
                <a14:useLocalDpi xmlns:a14="http://schemas.microsoft.com/office/drawing/2010/main"/>
              </a:ext>
            </a:extLst>
          </a:blip>
          <a:srcRect/>
          <a:stretch>
            <a:fillRect/>
          </a:stretch>
        </p:blipFill>
        <p:spPr bwMode="auto">
          <a:xfrm>
            <a:off x="5893371" y="1567367"/>
            <a:ext cx="649732" cy="649732"/>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1">
            <a:extLst>
              <a:ext uri="{FF2B5EF4-FFF2-40B4-BE49-F238E27FC236}">
                <a16:creationId xmlns:a16="http://schemas.microsoft.com/office/drawing/2014/main" id="{56C8EAEF-E8E7-4524-830E-A47A78C2B213}"/>
              </a:ext>
            </a:extLst>
          </p:cNvPr>
          <p:cNvSpPr>
            <a:spLocks noGrp="1"/>
          </p:cNvSpPr>
          <p:nvPr>
            <p:ph type="body" sz="quarter" idx="10" hasCustomPrompt="1"/>
          </p:nvPr>
        </p:nvSpPr>
        <p:spPr>
          <a:xfrm>
            <a:off x="681078" y="3497261"/>
            <a:ext cx="11074319" cy="553998"/>
          </a:xfrm>
        </p:spPr>
        <p:txBody>
          <a:bodyPr/>
          <a:lstStyle>
            <a:lvl1pPr algn="ctr">
              <a:defRPr>
                <a:solidFill>
                  <a:schemeClr val="bg1"/>
                </a:solidFill>
              </a:defRPr>
            </a:lvl1pPr>
          </a:lstStyle>
          <a:p>
            <a:pPr marL="65075" lvl="0" defTabSz="932293" fontAlgn="base">
              <a:spcAft>
                <a:spcPct val="0"/>
              </a:spcAft>
            </a:pPr>
            <a:r>
              <a:rPr lang="en-GB">
                <a:solidFill>
                  <a:schemeClr val="bg1"/>
                </a:solidFill>
                <a:latin typeface="Segoe UI Light" panose="020B0502040204020203" pitchFamily="34" charset="0"/>
                <a:cs typeface="Segoe UI Light" panose="020B0502040204020203" pitchFamily="34" charset="0"/>
              </a:rPr>
              <a:t>Section Description</a:t>
            </a:r>
            <a:endParaRPr lang="en-US">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7" name="Title 2">
            <a:extLst>
              <a:ext uri="{FF2B5EF4-FFF2-40B4-BE49-F238E27FC236}">
                <a16:creationId xmlns:a16="http://schemas.microsoft.com/office/drawing/2014/main" id="{1F7B5033-B4D1-455F-A29F-D1683DA88828}"/>
              </a:ext>
            </a:extLst>
          </p:cNvPr>
          <p:cNvSpPr>
            <a:spLocks noGrp="1"/>
          </p:cNvSpPr>
          <p:nvPr>
            <p:ph type="title" hasCustomPrompt="1"/>
          </p:nvPr>
        </p:nvSpPr>
        <p:spPr>
          <a:xfrm>
            <a:off x="579436" y="2369251"/>
            <a:ext cx="11277600" cy="754061"/>
          </a:xfrm>
        </p:spPr>
        <p:txBody>
          <a:bodyPr anchor="ctr"/>
          <a:lstStyle>
            <a:lvl1pPr algn="ctr">
              <a:defRPr>
                <a:solidFill>
                  <a:schemeClr val="bg1"/>
                </a:solidFill>
              </a:defRPr>
            </a:lvl1pPr>
          </a:lstStyle>
          <a:p>
            <a:r>
              <a:rPr lang="en-US">
                <a:solidFill>
                  <a:schemeClr val="bg1"/>
                </a:solidFill>
              </a:rPr>
              <a:t>Section Title</a:t>
            </a:r>
          </a:p>
        </p:txBody>
      </p:sp>
    </p:spTree>
    <p:extLst>
      <p:ext uri="{BB962C8B-B14F-4D97-AF65-F5344CB8AC3E}">
        <p14:creationId xmlns:p14="http://schemas.microsoft.com/office/powerpoint/2010/main" val="153950360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AC1D72-D47B-4794-893B-FD177DC1C717}"/>
              </a:ext>
            </a:extLst>
          </p:cNvPr>
          <p:cNvSpPr/>
          <p:nvPr userDrawn="1"/>
        </p:nvSpPr>
        <p:spPr bwMode="auto">
          <a:xfrm>
            <a:off x="0" y="0"/>
            <a:ext cx="12192000" cy="6858000"/>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941692"/>
            <a:ext cx="4885203" cy="3260896"/>
          </a:xfrm>
          <a:noFill/>
        </p:spPr>
        <p:txBody>
          <a:bodyPr vert="horz" wrap="square" lIns="0" tIns="0" rIns="0" bIns="0" rtlCol="0" anchor="t" anchorCtr="0">
            <a:noAutofit/>
          </a:bodyPr>
          <a:lstStyle>
            <a:lvl1pPr>
              <a:defRPr lang="en-US" sz="4704" spc="-49" baseline="0" dirty="0">
                <a:solidFill>
                  <a:schemeClr val="bg1"/>
                </a:solidFill>
              </a:defRPr>
            </a:lvl1pPr>
          </a:lstStyle>
          <a:p>
            <a:pPr marL="0" lvl="0">
              <a:lnSpc>
                <a:spcPts val="5489"/>
              </a:lnSpc>
            </a:pPr>
            <a:r>
              <a:rPr lang="en-US"/>
              <a:t>Section title</a:t>
            </a:r>
          </a:p>
        </p:txBody>
      </p:sp>
    </p:spTree>
    <p:extLst>
      <p:ext uri="{BB962C8B-B14F-4D97-AF65-F5344CB8AC3E}">
        <p14:creationId xmlns:p14="http://schemas.microsoft.com/office/powerpoint/2010/main" val="3556156054"/>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Section title phot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AC1D72-D47B-4794-893B-FD177DC1C717}"/>
              </a:ext>
            </a:extLst>
          </p:cNvPr>
          <p:cNvSpPr/>
          <p:nvPr userDrawn="1"/>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7" y="941692"/>
            <a:ext cx="4885203" cy="3260896"/>
          </a:xfrm>
          <a:noFill/>
        </p:spPr>
        <p:txBody>
          <a:bodyPr vert="horz" wrap="square" lIns="0" tIns="0" rIns="0" bIns="0" rtlCol="0" anchor="t" anchorCtr="0">
            <a:noAutofit/>
          </a:bodyPr>
          <a:lstStyle>
            <a:lvl1pPr>
              <a:defRPr lang="en-US" sz="4703" spc="-49" baseline="0" dirty="0">
                <a:solidFill>
                  <a:schemeClr val="tx1"/>
                </a:solidFill>
              </a:defRPr>
            </a:lvl1pPr>
          </a:lstStyle>
          <a:p>
            <a:pPr marL="0" lvl="0">
              <a:lnSpc>
                <a:spcPts val="5488"/>
              </a:lnSpc>
            </a:pPr>
            <a:r>
              <a:rPr lang="en-US"/>
              <a:t>Section title</a:t>
            </a:r>
          </a:p>
        </p:txBody>
      </p:sp>
    </p:spTree>
    <p:extLst>
      <p:ext uri="{BB962C8B-B14F-4D97-AF65-F5344CB8AC3E}">
        <p14:creationId xmlns:p14="http://schemas.microsoft.com/office/powerpoint/2010/main" val="2010938999"/>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AC1D72-D47B-4794-893B-FD177DC1C717}"/>
              </a:ext>
            </a:extLst>
          </p:cNvPr>
          <p:cNvSpPr/>
          <p:nvPr userDrawn="1"/>
        </p:nvSpPr>
        <p:spPr bwMode="auto">
          <a:xfrm>
            <a:off x="0" y="0"/>
            <a:ext cx="12192000" cy="6858000"/>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7" y="941692"/>
            <a:ext cx="4885203" cy="3260896"/>
          </a:xfrm>
          <a:noFill/>
        </p:spPr>
        <p:txBody>
          <a:bodyPr vert="horz" wrap="square" lIns="0" tIns="0" rIns="0" bIns="0" rtlCol="0" anchor="t" anchorCtr="0">
            <a:noAutofit/>
          </a:bodyPr>
          <a:lstStyle>
            <a:lvl1pPr>
              <a:defRPr lang="en-US" sz="4703" spc="-49" baseline="0" dirty="0">
                <a:solidFill>
                  <a:schemeClr val="bg1"/>
                </a:solidFill>
              </a:defRPr>
            </a:lvl1pPr>
          </a:lstStyle>
          <a:p>
            <a:pPr marL="0" lvl="0">
              <a:lnSpc>
                <a:spcPts val="5488"/>
              </a:lnSpc>
            </a:pPr>
            <a:r>
              <a:rPr lang="en-US"/>
              <a:t>Section title</a:t>
            </a:r>
          </a:p>
        </p:txBody>
      </p:sp>
    </p:spTree>
    <p:extLst>
      <p:ext uri="{BB962C8B-B14F-4D97-AF65-F5344CB8AC3E}">
        <p14:creationId xmlns:p14="http://schemas.microsoft.com/office/powerpoint/2010/main" val="1380769115"/>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7" y="1922804"/>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11" indent="0">
              <a:buNone/>
              <a:defRPr/>
            </a:lvl2pPr>
            <a:lvl3pPr marL="448021" indent="0">
              <a:buNone/>
              <a:defRPr/>
            </a:lvl3pPr>
            <a:lvl4pPr marL="672032" indent="0">
              <a:buNone/>
              <a:defRPr/>
            </a:lvl4pPr>
            <a:lvl5pPr marL="896042"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9"/>
            <a:ext cx="4758210" cy="2521331"/>
          </a:xfrm>
        </p:spPr>
        <p:txBody>
          <a:bodyPr lIns="0" tIns="0" rIns="0" bIns="0"/>
          <a:lstStyle>
            <a:lvl1pPr marL="280013" indent="-280013">
              <a:lnSpc>
                <a:spcPts val="1765"/>
              </a:lnSpc>
              <a:spcBef>
                <a:spcPts val="0"/>
              </a:spcBef>
              <a:buFont typeface="Arial" panose="020B0604020202020204" pitchFamily="34" charset="0"/>
              <a:buChar char="•"/>
              <a:defRPr sz="1370" b="0" i="0" spc="0">
                <a:solidFill>
                  <a:schemeClr val="tx1"/>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1" y="3421011"/>
            <a:ext cx="5834041" cy="54675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Power Platform </a:t>
            </a:r>
          </a:p>
        </p:txBody>
      </p:sp>
    </p:spTree>
    <p:extLst>
      <p:ext uri="{BB962C8B-B14F-4D97-AF65-F5344CB8AC3E}">
        <p14:creationId xmlns:p14="http://schemas.microsoft.com/office/powerpoint/2010/main" val="3024830591"/>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1" y="3421011"/>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4" y="2000737"/>
            <a:ext cx="1693247" cy="3034229"/>
          </a:xfrm>
        </p:spPr>
        <p:txBody>
          <a:bodyPr lIns="0" tIns="0" rIns="0" bIns="0"/>
          <a:lstStyle>
            <a:lvl1pPr marL="0" indent="0">
              <a:lnSpc>
                <a:spcPts val="1765"/>
              </a:lnSpc>
              <a:spcBef>
                <a:spcPts val="882"/>
              </a:spcBef>
              <a:buNone/>
              <a:defRPr lang="en-US" sz="1370" b="0" kern="1200" spc="0" baseline="0" dirty="0">
                <a:solidFill>
                  <a:srgbClr val="742774"/>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800" y="2000737"/>
            <a:ext cx="1693247" cy="3034229"/>
          </a:xfrm>
        </p:spPr>
        <p:txBody>
          <a:bodyPr lIns="0" tIns="0" rIns="0" bIns="0"/>
          <a:lstStyle>
            <a:lvl1pPr marL="0" indent="0">
              <a:lnSpc>
                <a:spcPts val="1765"/>
              </a:lnSpc>
              <a:spcBef>
                <a:spcPts val="882"/>
              </a:spcBef>
              <a:buNone/>
              <a:defRPr lang="en-US" sz="1370" b="0" kern="1200" spc="0" baseline="0" dirty="0">
                <a:solidFill>
                  <a:srgbClr val="742774"/>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Power Platform </a:t>
            </a:r>
          </a:p>
        </p:txBody>
      </p:sp>
    </p:spTree>
    <p:extLst>
      <p:ext uri="{BB962C8B-B14F-4D97-AF65-F5344CB8AC3E}">
        <p14:creationId xmlns:p14="http://schemas.microsoft.com/office/powerpoint/2010/main" val="26299684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51" y="486947"/>
            <a:ext cx="10869930" cy="6371053"/>
          </a:xfrm>
          <a:prstGeom prst="rect">
            <a:avLst/>
          </a:prstGeom>
        </p:spPr>
      </p:pic>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6"/>
            <a:ext cx="7678751" cy="546753"/>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1764782076"/>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8" y="1950782"/>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4" y="5857162"/>
            <a:ext cx="3618381" cy="301770"/>
          </a:xfrm>
        </p:spPr>
        <p:txBody>
          <a:bodyPr lIns="0" tIns="0" rIns="0" bIns="0"/>
          <a:lstStyle>
            <a:lvl1pPr marL="0" indent="0">
              <a:lnSpc>
                <a:spcPts val="1174"/>
              </a:lnSpc>
              <a:spcBef>
                <a:spcPts val="882"/>
              </a:spcBef>
              <a:buFont typeface="Arial" panose="020B0604020202020204" pitchFamily="34" charset="0"/>
              <a:buNone/>
              <a:defRPr sz="980" b="0" i="0" spc="0">
                <a:solidFill>
                  <a:schemeClr val="tx1"/>
                </a:solidFill>
                <a:latin typeface="+mn-lt"/>
              </a:defRPr>
            </a:lvl1pPr>
            <a:lvl2pPr marL="0" marR="0" indent="0" algn="l" defTabSz="914016" rtl="0" eaLnBrk="1" fontAlgn="auto" latinLnBrk="0" hangingPunct="1">
              <a:lnSpc>
                <a:spcPts val="1174"/>
              </a:lnSpc>
              <a:spcBef>
                <a:spcPts val="441"/>
              </a:spcBef>
              <a:spcAft>
                <a:spcPts val="0"/>
              </a:spcAft>
              <a:buClrTx/>
              <a:buSzPct val="90000"/>
              <a:buFont typeface="Arial" panose="020B0604020202020204" pitchFamily="34" charset="0"/>
              <a:buNone/>
              <a:tabLst/>
              <a:defRPr sz="980">
                <a:solidFill>
                  <a:schemeClr val="tx1"/>
                </a:solidFill>
              </a:defRPr>
            </a:lvl2pPr>
            <a:lvl3pPr marL="448021" indent="0">
              <a:buNone/>
              <a:defRPr/>
            </a:lvl3pPr>
            <a:lvl4pPr marL="672032" indent="0">
              <a:buNone/>
              <a:defRPr/>
            </a:lvl4pPr>
            <a:lvl5pPr marL="896042"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4"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4"/>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4" y="1950782"/>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4" y="1950782"/>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3"/>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3"/>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3"/>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5"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4"/>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1988714513"/>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BBD16CE1-A41F-43DF-99E4-2D54DBC1DFBA}"/>
              </a:ext>
            </a:extLst>
          </p:cNvPr>
          <p:cNvSpPr>
            <a:spLocks noGrp="1"/>
          </p:cNvSpPr>
          <p:nvPr>
            <p:ph type="ftr" sz="quarter" idx="10"/>
          </p:nvPr>
        </p:nvSpPr>
        <p:spPr/>
        <p:txBody>
          <a:bodyPr/>
          <a:lstStyle/>
          <a:p>
            <a:r>
              <a:rPr lang="en-US">
                <a:solidFill>
                  <a:schemeClr val="bg1">
                    <a:lumMod val="65000"/>
                  </a:schemeClr>
                </a:solidFill>
              </a:rPr>
              <a:t>© Microsoft Corporation                                                                                  								                      Power Platform </a:t>
            </a:r>
          </a:p>
        </p:txBody>
      </p:sp>
      <p:sp>
        <p:nvSpPr>
          <p:cNvPr id="4" name="Text Placeholder 4">
            <a:extLst>
              <a:ext uri="{FF2B5EF4-FFF2-40B4-BE49-F238E27FC236}">
                <a16:creationId xmlns:a16="http://schemas.microsoft.com/office/drawing/2014/main" id="{32C2568C-A901-455A-9891-A59F9ACAE7C7}"/>
              </a:ext>
            </a:extLst>
          </p:cNvPr>
          <p:cNvSpPr>
            <a:spLocks noGrp="1"/>
          </p:cNvSpPr>
          <p:nvPr>
            <p:ph type="body" sz="quarter" idx="32" hasCustomPrompt="1"/>
          </p:nvPr>
        </p:nvSpPr>
        <p:spPr>
          <a:xfrm>
            <a:off x="1105155"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 name="Content Placeholder 15">
            <a:extLst>
              <a:ext uri="{FF2B5EF4-FFF2-40B4-BE49-F238E27FC236}">
                <a16:creationId xmlns:a16="http://schemas.microsoft.com/office/drawing/2014/main" id="{AF7664AC-5A49-4869-849F-33D4BE26E705}"/>
              </a:ext>
            </a:extLst>
          </p:cNvPr>
          <p:cNvSpPr>
            <a:spLocks noGrp="1"/>
          </p:cNvSpPr>
          <p:nvPr>
            <p:ph sz="quarter" idx="39" hasCustomPrompt="1"/>
          </p:nvPr>
        </p:nvSpPr>
        <p:spPr>
          <a:xfrm>
            <a:off x="8417802" y="2308311"/>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 name="Content Placeholder 15">
            <a:extLst>
              <a:ext uri="{FF2B5EF4-FFF2-40B4-BE49-F238E27FC236}">
                <a16:creationId xmlns:a16="http://schemas.microsoft.com/office/drawing/2014/main" id="{9A375501-8BAE-4474-B7C5-8FF87CC6C407}"/>
              </a:ext>
            </a:extLst>
          </p:cNvPr>
          <p:cNvSpPr>
            <a:spLocks noGrp="1"/>
          </p:cNvSpPr>
          <p:nvPr>
            <p:ph sz="quarter" idx="40" hasCustomPrompt="1"/>
          </p:nvPr>
        </p:nvSpPr>
        <p:spPr>
          <a:xfrm>
            <a:off x="4768073" y="2308311"/>
            <a:ext cx="2672565"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0F8797E4-AE56-4C4B-B866-C8A495E3FDC3}"/>
              </a:ext>
            </a:extLst>
          </p:cNvPr>
          <p:cNvSpPr>
            <a:spLocks noGrp="1"/>
          </p:cNvSpPr>
          <p:nvPr>
            <p:ph sz="quarter" idx="41" hasCustomPrompt="1"/>
          </p:nvPr>
        </p:nvSpPr>
        <p:spPr>
          <a:xfrm>
            <a:off x="1134351" y="2308310"/>
            <a:ext cx="2669044" cy="1120690"/>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Title Placeholder 1">
            <a:extLst>
              <a:ext uri="{FF2B5EF4-FFF2-40B4-BE49-F238E27FC236}">
                <a16:creationId xmlns:a16="http://schemas.microsoft.com/office/drawing/2014/main" id="{A4F11A96-3D55-4C13-9D4F-67C291E7D7DB}"/>
              </a:ext>
            </a:extLst>
          </p:cNvPr>
          <p:cNvSpPr>
            <a:spLocks noGrp="1"/>
          </p:cNvSpPr>
          <p:nvPr>
            <p:ph type="title" hasCustomPrompt="1"/>
          </p:nvPr>
        </p:nvSpPr>
        <p:spPr>
          <a:xfrm>
            <a:off x="568047" y="683498"/>
            <a:ext cx="11055906" cy="739343"/>
          </a:xfrm>
          <a:prstGeom prst="rect">
            <a:avLst/>
          </a:prstGeom>
        </p:spPr>
        <p:txBody>
          <a:bodyPr vert="horz" wrap="square" lIns="0" tIns="164592" rIns="0" bIns="0" rtlCol="0" anchor="t">
            <a:noAutofit/>
          </a:bodyPr>
          <a:lstStyle>
            <a:lvl1pPr algn="ctr">
              <a:lnSpc>
                <a:spcPct val="100000"/>
              </a:lnSpc>
              <a:defRPr sz="3136"/>
            </a:lvl1pPr>
          </a:lstStyle>
          <a:p>
            <a:r>
              <a:rPr lang="en-US"/>
              <a:t>Graphic layout: two columns graphic and text</a:t>
            </a:r>
          </a:p>
        </p:txBody>
      </p:sp>
      <p:sp>
        <p:nvSpPr>
          <p:cNvPr id="9" name="Text Placeholder 3">
            <a:extLst>
              <a:ext uri="{FF2B5EF4-FFF2-40B4-BE49-F238E27FC236}">
                <a16:creationId xmlns:a16="http://schemas.microsoft.com/office/drawing/2014/main" id="{1ECDB96C-4FD3-48BC-A769-B5B1741F0C2D}"/>
              </a:ext>
            </a:extLst>
          </p:cNvPr>
          <p:cNvSpPr>
            <a:spLocks noGrp="1"/>
          </p:cNvSpPr>
          <p:nvPr>
            <p:ph type="body" sz="quarter" idx="12" hasCustomPrompt="1"/>
          </p:nvPr>
        </p:nvSpPr>
        <p:spPr>
          <a:xfrm>
            <a:off x="580638" y="1355683"/>
            <a:ext cx="11046887" cy="301770"/>
          </a:xfrm>
        </p:spPr>
        <p:txBody>
          <a:bodyPr wrap="square" lIns="0" tIns="0" rIns="0" bIns="0">
            <a:spAutoFit/>
          </a:bodyPr>
          <a:lstStyle>
            <a:lvl1pPr marL="0" indent="0" algn="ctr">
              <a:lnSpc>
                <a:spcPct val="100000"/>
              </a:lnSpc>
              <a:spcBef>
                <a:spcPts val="0"/>
              </a:spcBef>
              <a:spcAft>
                <a:spcPts val="1273"/>
              </a:spcAft>
              <a:buNone/>
              <a:defRPr sz="1961" b="0" i="0">
                <a:solidFill>
                  <a:srgbClr val="000000"/>
                </a:solidFill>
                <a:latin typeface="Segoe UI Light" panose="020B0502040204020203" pitchFamily="34" charset="0"/>
                <a:cs typeface="Segoe UI Light" panose="020B0502040204020203" pitchFamily="34" charset="0"/>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20pt</a:t>
            </a:r>
          </a:p>
        </p:txBody>
      </p:sp>
      <p:sp>
        <p:nvSpPr>
          <p:cNvPr id="10" name="Text Placeholder 4">
            <a:extLst>
              <a:ext uri="{FF2B5EF4-FFF2-40B4-BE49-F238E27FC236}">
                <a16:creationId xmlns:a16="http://schemas.microsoft.com/office/drawing/2014/main" id="{AB6E909F-ED42-46A4-8FD9-BF923A9EBB2A}"/>
              </a:ext>
            </a:extLst>
          </p:cNvPr>
          <p:cNvSpPr>
            <a:spLocks noGrp="1"/>
          </p:cNvSpPr>
          <p:nvPr>
            <p:ph type="body" sz="quarter" idx="42" hasCustomPrompt="1"/>
          </p:nvPr>
        </p:nvSpPr>
        <p:spPr>
          <a:xfrm>
            <a:off x="4749635"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4C3A4301-7514-40BC-9C21-04FE2ACB705E}"/>
              </a:ext>
            </a:extLst>
          </p:cNvPr>
          <p:cNvSpPr>
            <a:spLocks noGrp="1"/>
          </p:cNvSpPr>
          <p:nvPr>
            <p:ph type="body" sz="quarter" idx="43" hasCustomPrompt="1"/>
          </p:nvPr>
        </p:nvSpPr>
        <p:spPr>
          <a:xfrm>
            <a:off x="8408812"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276544873"/>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7" y="3924854"/>
            <a:ext cx="11306469" cy="54675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676950923"/>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_Blank">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2CE2B2-6293-48FF-BC99-7ECBF3BF262B}"/>
              </a:ext>
            </a:extLst>
          </p:cNvPr>
          <p:cNvSpPr/>
          <p:nvPr userDrawn="1"/>
        </p:nvSpPr>
        <p:spPr bwMode="auto">
          <a:xfrm>
            <a:off x="0" y="0"/>
            <a:ext cx="12192000" cy="6858000"/>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6EE0DC86-1CBE-4943-892D-8177713C005D}"/>
              </a:ext>
            </a:extLst>
          </p:cNvPr>
          <p:cNvSpPr>
            <a:spLocks noGrp="1"/>
          </p:cNvSpPr>
          <p:nvPr>
            <p:ph type="title" hasCustomPrompt="1"/>
          </p:nvPr>
        </p:nvSpPr>
        <p:spPr>
          <a:xfrm>
            <a:off x="585216" y="3033223"/>
            <a:ext cx="9144000" cy="498598"/>
          </a:xfrm>
          <a:noFill/>
        </p:spPr>
        <p:txBody>
          <a:bodyPr lIns="0" tIns="0" rIns="0" bIns="0" anchor="b" anchorCtr="0">
            <a:spAutoFit/>
          </a:bodyPr>
          <a:lstStyle>
            <a:lvl1pPr algn="l" defTabSz="932026"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Demo title</a:t>
            </a:r>
          </a:p>
        </p:txBody>
      </p:sp>
      <p:sp>
        <p:nvSpPr>
          <p:cNvPr id="4" name="Text Placeholder 4">
            <a:extLst>
              <a:ext uri="{FF2B5EF4-FFF2-40B4-BE49-F238E27FC236}">
                <a16:creationId xmlns:a16="http://schemas.microsoft.com/office/drawing/2014/main" id="{A825A374-DA53-4635-8BF4-CD77A3DE7AFE}"/>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417369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3_Blank">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2CE2B2-6293-48FF-BC99-7ECBF3BF262B}"/>
              </a:ext>
            </a:extLst>
          </p:cNvPr>
          <p:cNvSpPr/>
          <p:nvPr userDrawn="1"/>
        </p:nvSpPr>
        <p:spPr bwMode="auto">
          <a:xfrm>
            <a:off x="0" y="0"/>
            <a:ext cx="12192000" cy="6858000"/>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8E308C57-5B6E-4E33-BF3F-BAFC1E88A2B2}"/>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026"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45288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p:spPr>
        <p:txBody>
          <a:bodyPr lIns="0" tIns="0" rIns="0" bIns="0"/>
          <a:lstStyle>
            <a:lvl1pPr marL="280067" indent="-280067">
              <a:lnSpc>
                <a:spcPts val="1765"/>
              </a:lnSpc>
              <a:spcBef>
                <a:spcPts val="0"/>
              </a:spcBef>
              <a:buFont typeface="Arial" panose="020B0604020202020204" pitchFamily="34" charset="0"/>
              <a:buChar char="•"/>
              <a:defRPr sz="1371"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Power Platform </a:t>
            </a:r>
          </a:p>
        </p:txBody>
      </p:sp>
    </p:spTree>
    <p:extLst>
      <p:ext uri="{BB962C8B-B14F-4D97-AF65-F5344CB8AC3E}">
        <p14:creationId xmlns:p14="http://schemas.microsoft.com/office/powerpoint/2010/main" val="348763753"/>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73"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noFill/>
        </p:spPr>
        <p:txBody>
          <a:bodyPr lIns="0" tIns="0" rIns="0" bIns="0" anchor="t" anchorCtr="0"/>
          <a:lstStyle>
            <a:lvl1pPr>
              <a:lnSpc>
                <a:spcPct val="100000"/>
              </a:lnSpc>
              <a:spcAft>
                <a:spcPts val="1272"/>
              </a:spcAft>
              <a:defRPr sz="2549" spc="-49" baseline="0">
                <a:solidFill>
                  <a:schemeClr val="tx1"/>
                </a:solidFill>
              </a:defRPr>
            </a:lvl1pPr>
          </a:lstStyle>
          <a:p>
            <a:r>
              <a:rPr lang="en-US"/>
              <a:t>Thank you.</a:t>
            </a:r>
          </a:p>
        </p:txBody>
      </p:sp>
      <p:pic>
        <p:nvPicPr>
          <p:cNvPr id="6" name="Picture 2">
            <a:extLst>
              <a:ext uri="{FF2B5EF4-FFF2-40B4-BE49-F238E27FC236}">
                <a16:creationId xmlns:a16="http://schemas.microsoft.com/office/drawing/2014/main" id="{194C8120-35E5-4A35-8E18-541233CB71E4}"/>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57823" y="153681"/>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9022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6" name="Picture 2">
            <a:extLst>
              <a:ext uri="{FF2B5EF4-FFF2-40B4-BE49-F238E27FC236}">
                <a16:creationId xmlns:a16="http://schemas.microsoft.com/office/drawing/2014/main" id="{D3DDBF11-2425-4652-A0D1-B05722444144}"/>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57823" y="147366"/>
            <a:ext cx="1938045" cy="38021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1E57DD7-96CC-48D7-A912-62B3CF36EB5B}"/>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57822"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733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descr="A close up of a logo&#10;&#10;Description automatically generated">
            <a:extLst>
              <a:ext uri="{FF2B5EF4-FFF2-40B4-BE49-F238E27FC236}">
                <a16:creationId xmlns:a16="http://schemas.microsoft.com/office/drawing/2014/main" id="{946B0343-0C1F-4A28-B429-D67A62CA3C2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9" y="257170"/>
            <a:ext cx="2379859" cy="569191"/>
          </a:xfrm>
          <a:prstGeom prst="rect">
            <a:avLst/>
          </a:prstGeom>
        </p:spPr>
      </p:pic>
    </p:spTree>
    <p:extLst>
      <p:ext uri="{BB962C8B-B14F-4D97-AF65-F5344CB8AC3E}">
        <p14:creationId xmlns:p14="http://schemas.microsoft.com/office/powerpoint/2010/main" val="41351081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tx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2593216"/>
            <a:ext cx="9630389" cy="1793104"/>
          </a:xfrm>
          <a:noFill/>
        </p:spPr>
        <p:txBody>
          <a:bodyPr lIns="0" tIns="0" rIns="0" bIns="182880" anchor="b" anchorCtr="0"/>
          <a:lstStyle>
            <a:lvl1pPr>
              <a:defRPr sz="3921" strike="noStrike" spc="-49" baseline="0">
                <a:solidFill>
                  <a:schemeClr val="bg1"/>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410882"/>
            <a:ext cx="9602819" cy="745370"/>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8" name="Hexagon 7">
            <a:extLst>
              <a:ext uri="{FF2B5EF4-FFF2-40B4-BE49-F238E27FC236}">
                <a16:creationId xmlns:a16="http://schemas.microsoft.com/office/drawing/2014/main" id="{4D406F93-D5AB-4302-94F4-D5B4654F5F35}"/>
              </a:ext>
            </a:extLst>
          </p:cNvPr>
          <p:cNvSpPr/>
          <p:nvPr userDrawn="1"/>
        </p:nvSpPr>
        <p:spPr bwMode="auto">
          <a:xfrm>
            <a:off x="7588790" y="1657639"/>
            <a:ext cx="4603210" cy="5059190"/>
          </a:xfrm>
          <a:custGeom>
            <a:avLst/>
            <a:gdLst>
              <a:gd name="connsiteX0" fmla="*/ 0 w 5985491"/>
              <a:gd name="connsiteY0" fmla="*/ 2579954 h 5159907"/>
              <a:gd name="connsiteX1" fmla="*/ 1289977 w 5985491"/>
              <a:gd name="connsiteY1" fmla="*/ 1 h 5159907"/>
              <a:gd name="connsiteX2" fmla="*/ 4695514 w 5985491"/>
              <a:gd name="connsiteY2" fmla="*/ 1 h 5159907"/>
              <a:gd name="connsiteX3" fmla="*/ 5985491 w 5985491"/>
              <a:gd name="connsiteY3" fmla="*/ 2579954 h 5159907"/>
              <a:gd name="connsiteX4" fmla="*/ 4695514 w 5985491"/>
              <a:gd name="connsiteY4" fmla="*/ 5159906 h 5159907"/>
              <a:gd name="connsiteX5" fmla="*/ 1289977 w 5985491"/>
              <a:gd name="connsiteY5" fmla="*/ 5159906 h 5159907"/>
              <a:gd name="connsiteX6" fmla="*/ 0 w 5985491"/>
              <a:gd name="connsiteY6" fmla="*/ 2579954 h 5159907"/>
              <a:gd name="connsiteX0" fmla="*/ 0 w 4695514"/>
              <a:gd name="connsiteY0" fmla="*/ 2579953 h 5159905"/>
              <a:gd name="connsiteX1" fmla="*/ 1289977 w 4695514"/>
              <a:gd name="connsiteY1" fmla="*/ 0 h 5159905"/>
              <a:gd name="connsiteX2" fmla="*/ 4695514 w 4695514"/>
              <a:gd name="connsiteY2" fmla="*/ 0 h 5159905"/>
              <a:gd name="connsiteX3" fmla="*/ 4695514 w 4695514"/>
              <a:gd name="connsiteY3" fmla="*/ 5159905 h 5159905"/>
              <a:gd name="connsiteX4" fmla="*/ 1289977 w 4695514"/>
              <a:gd name="connsiteY4" fmla="*/ 5159905 h 5159905"/>
              <a:gd name="connsiteX5" fmla="*/ 0 w 4695514"/>
              <a:gd name="connsiteY5" fmla="*/ 2579953 h 5159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5514" h="5159905">
                <a:moveTo>
                  <a:pt x="0" y="2579953"/>
                </a:moveTo>
                <a:lnTo>
                  <a:pt x="1289977" y="0"/>
                </a:lnTo>
                <a:lnTo>
                  <a:pt x="4695514" y="0"/>
                </a:lnTo>
                <a:lnTo>
                  <a:pt x="4695514" y="5159905"/>
                </a:lnTo>
                <a:lnTo>
                  <a:pt x="1289977" y="5159905"/>
                </a:lnTo>
                <a:lnTo>
                  <a:pt x="0" y="2579953"/>
                </a:lnTo>
                <a:close/>
              </a:path>
            </a:pathLst>
          </a:custGeom>
          <a:solidFill>
            <a:schemeClr val="bg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72F7356A-A1D0-486F-8874-61ED63F92C4C}"/>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6932637" y="0"/>
            <a:ext cx="5259364" cy="6858001"/>
          </a:xfrm>
          <a:custGeom>
            <a:avLst/>
            <a:gdLst>
              <a:gd name="connsiteX0" fmla="*/ 1152093 w 5364825"/>
              <a:gd name="connsiteY0" fmla="*/ 0 h 6994526"/>
              <a:gd name="connsiteX1" fmla="*/ 5364825 w 5364825"/>
              <a:gd name="connsiteY1" fmla="*/ 0 h 6994526"/>
              <a:gd name="connsiteX2" fmla="*/ 5364825 w 5364825"/>
              <a:gd name="connsiteY2" fmla="*/ 6994526 h 6994526"/>
              <a:gd name="connsiteX3" fmla="*/ 2345172 w 5364825"/>
              <a:gd name="connsiteY3" fmla="*/ 6994526 h 6994526"/>
              <a:gd name="connsiteX4" fmla="*/ 0 w 5364825"/>
              <a:gd name="connsiteY4" fmla="*/ 2304185 h 6994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4825" h="6994526">
                <a:moveTo>
                  <a:pt x="1152093" y="0"/>
                </a:moveTo>
                <a:lnTo>
                  <a:pt x="5364825" y="0"/>
                </a:lnTo>
                <a:lnTo>
                  <a:pt x="5364825" y="6994526"/>
                </a:lnTo>
                <a:lnTo>
                  <a:pt x="2345172" y="6994526"/>
                </a:lnTo>
                <a:lnTo>
                  <a:pt x="0" y="2304185"/>
                </a:lnTo>
                <a:close/>
              </a:path>
            </a:pathLst>
          </a:custGeom>
          <a:ln w="73025">
            <a:solidFill>
              <a:schemeClr val="accent2">
                <a:lumMod val="75000"/>
              </a:schemeClr>
            </a:solidFill>
          </a:ln>
        </p:spPr>
      </p:pic>
      <p:sp>
        <p:nvSpPr>
          <p:cNvPr id="25" name="Hexagon 24">
            <a:extLst>
              <a:ext uri="{FF2B5EF4-FFF2-40B4-BE49-F238E27FC236}">
                <a16:creationId xmlns:a16="http://schemas.microsoft.com/office/drawing/2014/main" id="{D91DF740-2287-438B-8638-AC9506FC89F3}"/>
              </a:ext>
            </a:extLst>
          </p:cNvPr>
          <p:cNvSpPr/>
          <p:nvPr userDrawn="1"/>
        </p:nvSpPr>
        <p:spPr bwMode="auto">
          <a:xfrm flipH="1">
            <a:off x="193717" y="5469796"/>
            <a:ext cx="1123467" cy="968644"/>
          </a:xfrm>
          <a:prstGeom prst="hexagon">
            <a:avLst/>
          </a:prstGeom>
          <a:solidFill>
            <a:schemeClr val="accent3">
              <a:lumMod val="7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6" name="Hexagon 25">
            <a:extLst>
              <a:ext uri="{FF2B5EF4-FFF2-40B4-BE49-F238E27FC236}">
                <a16:creationId xmlns:a16="http://schemas.microsoft.com/office/drawing/2014/main" id="{A3817EBB-15E7-412A-8B62-D53F0C41C703}"/>
              </a:ext>
            </a:extLst>
          </p:cNvPr>
          <p:cNvSpPr/>
          <p:nvPr userDrawn="1"/>
        </p:nvSpPr>
        <p:spPr bwMode="auto">
          <a:xfrm flipH="1">
            <a:off x="1229969" y="5469796"/>
            <a:ext cx="386928" cy="333606"/>
          </a:xfrm>
          <a:prstGeom prst="hexagon">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8" name="Freeform: Shape 27">
            <a:extLst>
              <a:ext uri="{FF2B5EF4-FFF2-40B4-BE49-F238E27FC236}">
                <a16:creationId xmlns:a16="http://schemas.microsoft.com/office/drawing/2014/main" id="{3589F91B-35EF-4C87-BFA8-136D67F79B03}"/>
              </a:ext>
            </a:extLst>
          </p:cNvPr>
          <p:cNvSpPr/>
          <p:nvPr userDrawn="1"/>
        </p:nvSpPr>
        <p:spPr bwMode="auto">
          <a:xfrm flipH="1">
            <a:off x="0" y="5297063"/>
            <a:ext cx="1234653" cy="1560937"/>
          </a:xfrm>
          <a:custGeom>
            <a:avLst/>
            <a:gdLst>
              <a:gd name="connsiteX0" fmla="*/ 1259410 w 1259410"/>
              <a:gd name="connsiteY0" fmla="*/ 0 h 1592011"/>
              <a:gd name="connsiteX1" fmla="*/ 566256 w 1259410"/>
              <a:gd name="connsiteY1" fmla="*/ 0 h 1592011"/>
              <a:gd name="connsiteX2" fmla="*/ 0 w 1259410"/>
              <a:gd name="connsiteY2" fmla="*/ 1132511 h 1592011"/>
              <a:gd name="connsiteX3" fmla="*/ 229750 w 1259410"/>
              <a:gd name="connsiteY3" fmla="*/ 1592011 h 1592011"/>
              <a:gd name="connsiteX4" fmla="*/ 1259410 w 1259410"/>
              <a:gd name="connsiteY4" fmla="*/ 1592011 h 1592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10" h="1592011">
                <a:moveTo>
                  <a:pt x="1259410" y="0"/>
                </a:moveTo>
                <a:lnTo>
                  <a:pt x="566256" y="0"/>
                </a:lnTo>
                <a:lnTo>
                  <a:pt x="0" y="1132511"/>
                </a:lnTo>
                <a:lnTo>
                  <a:pt x="229750" y="1592011"/>
                </a:lnTo>
                <a:lnTo>
                  <a:pt x="1259410" y="1592011"/>
                </a:lnTo>
                <a:close/>
              </a:path>
            </a:pathLst>
          </a:custGeom>
          <a:noFill/>
          <a:ln>
            <a:solidFill>
              <a:schemeClr val="accent2">
                <a:alpha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 name="Freeform: Shape 21">
            <a:extLst>
              <a:ext uri="{FF2B5EF4-FFF2-40B4-BE49-F238E27FC236}">
                <a16:creationId xmlns:a16="http://schemas.microsoft.com/office/drawing/2014/main" id="{437A968C-570A-4E87-A329-4B1BD7AE2E82}"/>
              </a:ext>
            </a:extLst>
          </p:cNvPr>
          <p:cNvSpPr/>
          <p:nvPr userDrawn="1"/>
        </p:nvSpPr>
        <p:spPr bwMode="auto">
          <a:xfrm flipH="1">
            <a:off x="6823926" y="2"/>
            <a:ext cx="5368074" cy="6857996"/>
          </a:xfrm>
          <a:custGeom>
            <a:avLst/>
            <a:gdLst>
              <a:gd name="connsiteX0" fmla="*/ 4877833 w 5475715"/>
              <a:gd name="connsiteY0" fmla="*/ 0 h 6994521"/>
              <a:gd name="connsiteX1" fmla="*/ 0 w 5475715"/>
              <a:gd name="connsiteY1" fmla="*/ 0 h 6994521"/>
              <a:gd name="connsiteX2" fmla="*/ 0 w 5475715"/>
              <a:gd name="connsiteY2" fmla="*/ 6994521 h 6994521"/>
              <a:gd name="connsiteX3" fmla="*/ 2576335 w 5475715"/>
              <a:gd name="connsiteY3" fmla="*/ 6994521 h 6994521"/>
              <a:gd name="connsiteX4" fmla="*/ 5475715 w 5475715"/>
              <a:gd name="connsiteY4" fmla="*/ 1195763 h 6994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5715" h="6994521">
                <a:moveTo>
                  <a:pt x="4877833" y="0"/>
                </a:moveTo>
                <a:lnTo>
                  <a:pt x="0" y="0"/>
                </a:lnTo>
                <a:lnTo>
                  <a:pt x="0" y="6994521"/>
                </a:lnTo>
                <a:lnTo>
                  <a:pt x="2576335" y="6994521"/>
                </a:lnTo>
                <a:lnTo>
                  <a:pt x="5475715" y="1195763"/>
                </a:lnTo>
                <a:close/>
              </a:path>
            </a:pathLst>
          </a:custGeom>
          <a:noFill/>
          <a:ln>
            <a:solidFill>
              <a:schemeClr val="accent1">
                <a:lumMod val="10000"/>
                <a:alpha val="2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31" descr="A close up of a logo&#10;&#10;Description automatically generated">
            <a:extLst>
              <a:ext uri="{FF2B5EF4-FFF2-40B4-BE49-F238E27FC236}">
                <a16:creationId xmlns:a16="http://schemas.microsoft.com/office/drawing/2014/main" id="{70210425-32C6-4F53-BBBE-A41253FE976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4249" y="257170"/>
            <a:ext cx="2379859" cy="569191"/>
          </a:xfrm>
          <a:prstGeom prst="rect">
            <a:avLst/>
          </a:prstGeom>
        </p:spPr>
      </p:pic>
    </p:spTree>
    <p:extLst>
      <p:ext uri="{BB962C8B-B14F-4D97-AF65-F5344CB8AC3E}">
        <p14:creationId xmlns:p14="http://schemas.microsoft.com/office/powerpoint/2010/main" val="1664138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3_Title Slide 1">
    <p:bg>
      <p:bgPr>
        <a:solidFill>
          <a:schemeClr val="bg2"/>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47D0011F-D9C8-4890-B3F8-F6FA45BD5440}"/>
              </a:ext>
            </a:extLst>
          </p:cNvPr>
          <p:cNvSpPr/>
          <p:nvPr userDrawn="1"/>
        </p:nvSpPr>
        <p:spPr bwMode="auto">
          <a:xfrm>
            <a:off x="6591927" y="1010700"/>
            <a:ext cx="5600074" cy="5847300"/>
          </a:xfrm>
          <a:custGeom>
            <a:avLst/>
            <a:gdLst>
              <a:gd name="connsiteX0" fmla="*/ 3001586 w 5712367"/>
              <a:gd name="connsiteY0" fmla="*/ 0 h 5963705"/>
              <a:gd name="connsiteX1" fmla="*/ 5712367 w 5712367"/>
              <a:gd name="connsiteY1" fmla="*/ 0 h 5963705"/>
              <a:gd name="connsiteX2" fmla="*/ 5712367 w 5712367"/>
              <a:gd name="connsiteY2" fmla="*/ 5963705 h 5963705"/>
              <a:gd name="connsiteX3" fmla="*/ 0 w 5712367"/>
              <a:gd name="connsiteY3" fmla="*/ 5963705 h 5963705"/>
              <a:gd name="connsiteX4" fmla="*/ 11898 w 5712367"/>
              <a:gd name="connsiteY4" fmla="*/ 5938954 h 5963705"/>
              <a:gd name="connsiteX5" fmla="*/ 2727106 w 5712367"/>
              <a:gd name="connsiteY5" fmla="*/ 569692 h 5963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2367" h="5963705">
                <a:moveTo>
                  <a:pt x="3001586" y="0"/>
                </a:moveTo>
                <a:lnTo>
                  <a:pt x="5712367" y="0"/>
                </a:lnTo>
                <a:lnTo>
                  <a:pt x="5712367" y="5963705"/>
                </a:lnTo>
                <a:lnTo>
                  <a:pt x="0" y="5963705"/>
                </a:lnTo>
                <a:lnTo>
                  <a:pt x="11898" y="5938954"/>
                </a:lnTo>
                <a:cubicBezTo>
                  <a:pt x="884975" y="4151620"/>
                  <a:pt x="1850339" y="2357306"/>
                  <a:pt x="2727106" y="569692"/>
                </a:cubicBezTo>
                <a:close/>
              </a:path>
            </a:pathLst>
          </a:cu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9A712B34-662C-419C-B5BA-73C301D3370D}"/>
              </a:ext>
            </a:extLst>
          </p:cNvPr>
          <p:cNvSpPr/>
          <p:nvPr userDrawn="1"/>
        </p:nvSpPr>
        <p:spPr bwMode="auto">
          <a:xfrm>
            <a:off x="0" y="5840521"/>
            <a:ext cx="1857752" cy="1017477"/>
          </a:xfrm>
          <a:custGeom>
            <a:avLst/>
            <a:gdLst>
              <a:gd name="connsiteX0" fmla="*/ 0 w 1895004"/>
              <a:gd name="connsiteY0" fmla="*/ 0 h 1037732"/>
              <a:gd name="connsiteX1" fmla="*/ 1376138 w 1895004"/>
              <a:gd name="connsiteY1" fmla="*/ 0 h 1037732"/>
              <a:gd name="connsiteX2" fmla="*/ 1895004 w 1895004"/>
              <a:gd name="connsiteY2" fmla="*/ 1037732 h 1037732"/>
              <a:gd name="connsiteX3" fmla="*/ 0 w 1895004"/>
              <a:gd name="connsiteY3" fmla="*/ 1037732 h 1037732"/>
            </a:gdLst>
            <a:ahLst/>
            <a:cxnLst>
              <a:cxn ang="0">
                <a:pos x="connsiteX0" y="connsiteY0"/>
              </a:cxn>
              <a:cxn ang="0">
                <a:pos x="connsiteX1" y="connsiteY1"/>
              </a:cxn>
              <a:cxn ang="0">
                <a:pos x="connsiteX2" y="connsiteY2"/>
              </a:cxn>
              <a:cxn ang="0">
                <a:pos x="connsiteX3" y="connsiteY3"/>
              </a:cxn>
            </a:cxnLst>
            <a:rect l="l" t="t" r="r" b="b"/>
            <a:pathLst>
              <a:path w="1895004" h="1037732">
                <a:moveTo>
                  <a:pt x="0" y="0"/>
                </a:moveTo>
                <a:lnTo>
                  <a:pt x="1376138" y="0"/>
                </a:lnTo>
                <a:lnTo>
                  <a:pt x="1895004" y="1037732"/>
                </a:lnTo>
                <a:lnTo>
                  <a:pt x="0" y="1037732"/>
                </a:lnTo>
                <a:close/>
              </a:path>
            </a:pathLst>
          </a:custGeom>
          <a:noFill/>
          <a:ln>
            <a:solidFill>
              <a:schemeClr val="accent1">
                <a:alpha val="5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5DAE8F0B-C060-452B-B519-248F35F7AF34}"/>
              </a:ext>
            </a:extLst>
          </p:cNvPr>
          <p:cNvSpPr/>
          <p:nvPr userDrawn="1"/>
        </p:nvSpPr>
        <p:spPr bwMode="auto">
          <a:xfrm>
            <a:off x="6869391" y="770839"/>
            <a:ext cx="5322607" cy="6087162"/>
          </a:xfrm>
          <a:custGeom>
            <a:avLst/>
            <a:gdLst>
              <a:gd name="connsiteX0" fmla="*/ 3104171 w 5429336"/>
              <a:gd name="connsiteY0" fmla="*/ 0 h 6208342"/>
              <a:gd name="connsiteX1" fmla="*/ 5429336 w 5429336"/>
              <a:gd name="connsiteY1" fmla="*/ 0 h 6208342"/>
              <a:gd name="connsiteX2" fmla="*/ 5429336 w 5429336"/>
              <a:gd name="connsiteY2" fmla="*/ 6208342 h 6208342"/>
              <a:gd name="connsiteX3" fmla="*/ 0 w 5429336"/>
              <a:gd name="connsiteY3" fmla="*/ 6208342 h 6208342"/>
            </a:gdLst>
            <a:ahLst/>
            <a:cxnLst>
              <a:cxn ang="0">
                <a:pos x="connsiteX0" y="connsiteY0"/>
              </a:cxn>
              <a:cxn ang="0">
                <a:pos x="connsiteX1" y="connsiteY1"/>
              </a:cxn>
              <a:cxn ang="0">
                <a:pos x="connsiteX2" y="connsiteY2"/>
              </a:cxn>
              <a:cxn ang="0">
                <a:pos x="connsiteX3" y="connsiteY3"/>
              </a:cxn>
            </a:cxnLst>
            <a:rect l="l" t="t" r="r" b="b"/>
            <a:pathLst>
              <a:path w="5429336" h="6208342">
                <a:moveTo>
                  <a:pt x="3104171" y="0"/>
                </a:moveTo>
                <a:lnTo>
                  <a:pt x="5429336" y="0"/>
                </a:lnTo>
                <a:lnTo>
                  <a:pt x="5429336" y="6208342"/>
                </a:lnTo>
                <a:lnTo>
                  <a:pt x="0" y="6208342"/>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75DA8423-168F-4468-A111-F5D5CFAB61C7}"/>
              </a:ext>
            </a:extLst>
          </p:cNvPr>
          <p:cNvSpPr/>
          <p:nvPr userDrawn="1"/>
        </p:nvSpPr>
        <p:spPr bwMode="auto">
          <a:xfrm>
            <a:off x="8361454" y="2571359"/>
            <a:ext cx="1413986" cy="1219126"/>
          </a:xfrm>
          <a:prstGeom prst="hexagon">
            <a:avLst/>
          </a:prstGeom>
          <a:solidFill>
            <a:srgbClr val="3434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a:extLst>
              <a:ext uri="{FF2B5EF4-FFF2-40B4-BE49-F238E27FC236}">
                <a16:creationId xmlns:a16="http://schemas.microsoft.com/office/drawing/2014/main" id="{44930C04-939A-4BBA-91B2-B3783EB93BFD}"/>
              </a:ext>
            </a:extLst>
          </p:cNvPr>
          <p:cNvGrpSpPr/>
          <p:nvPr userDrawn="1"/>
        </p:nvGrpSpPr>
        <p:grpSpPr>
          <a:xfrm>
            <a:off x="6914781" y="965576"/>
            <a:ext cx="2958022" cy="2220813"/>
            <a:chOff x="6280198" y="439106"/>
            <a:chExt cx="3744276" cy="2810716"/>
          </a:xfrm>
        </p:grpSpPr>
        <p:sp>
          <p:nvSpPr>
            <p:cNvPr id="13" name="Hexagon 12">
              <a:extLst>
                <a:ext uri="{FF2B5EF4-FFF2-40B4-BE49-F238E27FC236}">
                  <a16:creationId xmlns:a16="http://schemas.microsoft.com/office/drawing/2014/main" id="{23FA493B-95EF-482D-BC56-0B67271C08BD}"/>
                </a:ext>
              </a:extLst>
            </p:cNvPr>
            <p:cNvSpPr/>
            <p:nvPr userDrawn="1"/>
          </p:nvSpPr>
          <p:spPr bwMode="auto">
            <a:xfrm>
              <a:off x="6659577" y="657724"/>
              <a:ext cx="1422089" cy="1225939"/>
            </a:xfrm>
            <a:prstGeom prst="hexagon">
              <a:avLst/>
            </a:prstGeom>
            <a:solidFill>
              <a:schemeClr val="bg1">
                <a:lumMod val="9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Hexagon 13">
              <a:extLst>
                <a:ext uri="{FF2B5EF4-FFF2-40B4-BE49-F238E27FC236}">
                  <a16:creationId xmlns:a16="http://schemas.microsoft.com/office/drawing/2014/main" id="{6C36B3FE-23D7-4834-A638-DD5837ECC50B}"/>
                </a:ext>
              </a:extLst>
            </p:cNvPr>
            <p:cNvSpPr/>
            <p:nvPr userDrawn="1"/>
          </p:nvSpPr>
          <p:spPr bwMode="auto">
            <a:xfrm>
              <a:off x="6280198" y="657724"/>
              <a:ext cx="489775" cy="422220"/>
            </a:xfrm>
            <a:prstGeom prst="hexagon">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Hexagon 5">
              <a:extLst>
                <a:ext uri="{FF2B5EF4-FFF2-40B4-BE49-F238E27FC236}">
                  <a16:creationId xmlns:a16="http://schemas.microsoft.com/office/drawing/2014/main" id="{1B9B94DA-F466-47AC-92DD-E349926A53E2}"/>
                </a:ext>
              </a:extLst>
            </p:cNvPr>
            <p:cNvSpPr/>
            <p:nvPr userDrawn="1"/>
          </p:nvSpPr>
          <p:spPr bwMode="auto">
            <a:xfrm>
              <a:off x="6764044" y="439106"/>
              <a:ext cx="3260430" cy="2810716"/>
            </a:xfrm>
            <a:prstGeom prst="hexagon">
              <a:avLst/>
            </a:prstGeom>
            <a:noFill/>
            <a:ln>
              <a:solidFill>
                <a:schemeClr val="accent2">
                  <a:alpha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8" name="Freeform: Shape 27">
            <a:extLst>
              <a:ext uri="{FF2B5EF4-FFF2-40B4-BE49-F238E27FC236}">
                <a16:creationId xmlns:a16="http://schemas.microsoft.com/office/drawing/2014/main" id="{7B410F84-96D9-4135-A2D5-380F90767A85}"/>
              </a:ext>
            </a:extLst>
          </p:cNvPr>
          <p:cNvSpPr/>
          <p:nvPr userDrawn="1"/>
        </p:nvSpPr>
        <p:spPr bwMode="auto">
          <a:xfrm>
            <a:off x="8918859" y="3803105"/>
            <a:ext cx="3273139" cy="3054894"/>
          </a:xfrm>
          <a:custGeom>
            <a:avLst/>
            <a:gdLst>
              <a:gd name="connsiteX0" fmla="*/ 883583 w 3338772"/>
              <a:gd name="connsiteY0" fmla="*/ 0 h 3115709"/>
              <a:gd name="connsiteX1" fmla="*/ 3216239 w 3338772"/>
              <a:gd name="connsiteY1" fmla="*/ 0 h 3115709"/>
              <a:gd name="connsiteX2" fmla="*/ 3338772 w 3338772"/>
              <a:gd name="connsiteY2" fmla="*/ 245066 h 3115709"/>
              <a:gd name="connsiteX3" fmla="*/ 3338772 w 3338772"/>
              <a:gd name="connsiteY3" fmla="*/ 3115709 h 3115709"/>
              <a:gd name="connsiteX4" fmla="*/ 674273 w 3338772"/>
              <a:gd name="connsiteY4" fmla="*/ 3115709 h 3115709"/>
              <a:gd name="connsiteX5" fmla="*/ 0 w 3338772"/>
              <a:gd name="connsiteY5" fmla="*/ 1767165 h 3115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8772" h="3115709">
                <a:moveTo>
                  <a:pt x="883583" y="0"/>
                </a:moveTo>
                <a:lnTo>
                  <a:pt x="3216239" y="0"/>
                </a:lnTo>
                <a:lnTo>
                  <a:pt x="3338772" y="245066"/>
                </a:lnTo>
                <a:lnTo>
                  <a:pt x="3338772" y="3115709"/>
                </a:lnTo>
                <a:lnTo>
                  <a:pt x="674273" y="3115709"/>
                </a:lnTo>
                <a:lnTo>
                  <a:pt x="0" y="1767165"/>
                </a:lnTo>
                <a:close/>
              </a:path>
            </a:pathLst>
          </a:custGeom>
          <a:solidFill>
            <a:schemeClr val="accent3">
              <a:lumMod val="75000"/>
              <a:alpha val="7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2910454"/>
            <a:ext cx="7163186" cy="1793104"/>
          </a:xfrm>
          <a:noFill/>
        </p:spPr>
        <p:txBody>
          <a:bodyPr lIns="0" tIns="0" rIns="0" bIns="182880" anchor="b" anchorCtr="0"/>
          <a:lstStyle>
            <a:lvl1pPr>
              <a:defRPr sz="3921" strike="noStrike" spc="-49" baseline="0">
                <a:solidFill>
                  <a:schemeClr val="tx1"/>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55994" y="4761688"/>
            <a:ext cx="7093473"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34" name="Picture 33" descr="A picture containing drawing&#10;&#10;Description automatically generated">
            <a:extLst>
              <a:ext uri="{FF2B5EF4-FFF2-40B4-BE49-F238E27FC236}">
                <a16:creationId xmlns:a16="http://schemas.microsoft.com/office/drawing/2014/main" id="{66031582-810D-46B0-86FC-2BD57723AF1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170"/>
            <a:ext cx="2379859" cy="569191"/>
          </a:xfrm>
          <a:prstGeom prst="rect">
            <a:avLst/>
          </a:prstGeom>
        </p:spPr>
      </p:pic>
    </p:spTree>
    <p:extLst>
      <p:ext uri="{BB962C8B-B14F-4D97-AF65-F5344CB8AC3E}">
        <p14:creationId xmlns:p14="http://schemas.microsoft.com/office/powerpoint/2010/main" val="3670136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Tree>
    <p:extLst>
      <p:ext uri="{BB962C8B-B14F-4D97-AF65-F5344CB8AC3E}">
        <p14:creationId xmlns:p14="http://schemas.microsoft.com/office/powerpoint/2010/main" val="3153395976"/>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42747745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tx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005F92AB-F632-4166-AC48-DBE6E6E3EF45}"/>
              </a:ext>
            </a:extLst>
          </p:cNvPr>
          <p:cNvSpPr/>
          <p:nvPr userDrawn="1"/>
        </p:nvSpPr>
        <p:spPr bwMode="auto">
          <a:xfrm>
            <a:off x="-1" y="986206"/>
            <a:ext cx="435242" cy="5871794"/>
          </a:xfrm>
          <a:prstGeom prst="rect">
            <a:avLst/>
          </a:prstGeom>
          <a:solidFill>
            <a:srgbClr val="3232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Shape 34">
            <a:extLst>
              <a:ext uri="{FF2B5EF4-FFF2-40B4-BE49-F238E27FC236}">
                <a16:creationId xmlns:a16="http://schemas.microsoft.com/office/drawing/2014/main" id="{A63D0188-4CD5-42B8-8F58-182B5A007864}"/>
              </a:ext>
            </a:extLst>
          </p:cNvPr>
          <p:cNvSpPr/>
          <p:nvPr userDrawn="1"/>
        </p:nvSpPr>
        <p:spPr bwMode="auto">
          <a:xfrm>
            <a:off x="435242" y="986207"/>
            <a:ext cx="9978029" cy="5880680"/>
          </a:xfrm>
          <a:custGeom>
            <a:avLst/>
            <a:gdLst>
              <a:gd name="connsiteX0" fmla="*/ 0 w 10178109"/>
              <a:gd name="connsiteY0" fmla="*/ 0 h 5997749"/>
              <a:gd name="connsiteX1" fmla="*/ 7179235 w 10178109"/>
              <a:gd name="connsiteY1" fmla="*/ 0 h 5997749"/>
              <a:gd name="connsiteX2" fmla="*/ 10178109 w 10178109"/>
              <a:gd name="connsiteY2" fmla="*/ 5997749 h 5997749"/>
              <a:gd name="connsiteX3" fmla="*/ 0 w 10178109"/>
              <a:gd name="connsiteY3" fmla="*/ 5997749 h 5997749"/>
            </a:gdLst>
            <a:ahLst/>
            <a:cxnLst>
              <a:cxn ang="0">
                <a:pos x="connsiteX0" y="connsiteY0"/>
              </a:cxn>
              <a:cxn ang="0">
                <a:pos x="connsiteX1" y="connsiteY1"/>
              </a:cxn>
              <a:cxn ang="0">
                <a:pos x="connsiteX2" y="connsiteY2"/>
              </a:cxn>
              <a:cxn ang="0">
                <a:pos x="connsiteX3" y="connsiteY3"/>
              </a:cxn>
            </a:cxnLst>
            <a:rect l="l" t="t" r="r" b="b"/>
            <a:pathLst>
              <a:path w="10178109" h="5997749">
                <a:moveTo>
                  <a:pt x="0" y="0"/>
                </a:moveTo>
                <a:lnTo>
                  <a:pt x="7179235" y="0"/>
                </a:lnTo>
                <a:lnTo>
                  <a:pt x="10178109" y="5997749"/>
                </a:lnTo>
                <a:lnTo>
                  <a:pt x="0" y="5997749"/>
                </a:lnTo>
                <a:close/>
              </a:path>
            </a:pathLst>
          </a:custGeom>
          <a:solidFill>
            <a:srgbClr val="3232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7518143" cy="1793104"/>
          </a:xfrm>
          <a:noFill/>
        </p:spPr>
        <p:txBody>
          <a:bodyPr lIns="0" tIns="0" rIns="0" bIns="182880" anchor="b" anchorCtr="0"/>
          <a:lstStyle>
            <a:lvl1pPr>
              <a:defRPr sz="3529" strike="noStrike" spc="-49" baseline="0">
                <a:solidFill>
                  <a:schemeClr val="bg1"/>
                </a:solidFill>
              </a:defRPr>
            </a:lvl1pPr>
          </a:lstStyle>
          <a:p>
            <a:r>
              <a:rPr lang="en-US"/>
              <a:t>Section title</a:t>
            </a:r>
          </a:p>
        </p:txBody>
      </p:sp>
      <p:sp>
        <p:nvSpPr>
          <p:cNvPr id="36" name="Freeform: Shape 35">
            <a:extLst>
              <a:ext uri="{FF2B5EF4-FFF2-40B4-BE49-F238E27FC236}">
                <a16:creationId xmlns:a16="http://schemas.microsoft.com/office/drawing/2014/main" id="{DA88A708-C613-4F9D-8BFF-3D1018795FE4}"/>
              </a:ext>
            </a:extLst>
          </p:cNvPr>
          <p:cNvSpPr/>
          <p:nvPr userDrawn="1"/>
        </p:nvSpPr>
        <p:spPr bwMode="auto">
          <a:xfrm>
            <a:off x="-77364" y="826362"/>
            <a:ext cx="10017464" cy="6031639"/>
          </a:xfrm>
          <a:custGeom>
            <a:avLst/>
            <a:gdLst>
              <a:gd name="connsiteX0" fmla="*/ 0 w 10178109"/>
              <a:gd name="connsiteY0" fmla="*/ 0 h 5997749"/>
              <a:gd name="connsiteX1" fmla="*/ 7179235 w 10178109"/>
              <a:gd name="connsiteY1" fmla="*/ 0 h 5997749"/>
              <a:gd name="connsiteX2" fmla="*/ 10178109 w 10178109"/>
              <a:gd name="connsiteY2" fmla="*/ 5997749 h 5997749"/>
              <a:gd name="connsiteX3" fmla="*/ 0 w 10178109"/>
              <a:gd name="connsiteY3" fmla="*/ 5997749 h 5997749"/>
            </a:gdLst>
            <a:ahLst/>
            <a:cxnLst>
              <a:cxn ang="0">
                <a:pos x="connsiteX0" y="connsiteY0"/>
              </a:cxn>
              <a:cxn ang="0">
                <a:pos x="connsiteX1" y="connsiteY1"/>
              </a:cxn>
              <a:cxn ang="0">
                <a:pos x="connsiteX2" y="connsiteY2"/>
              </a:cxn>
              <a:cxn ang="0">
                <a:pos x="connsiteX3" y="connsiteY3"/>
              </a:cxn>
            </a:cxnLst>
            <a:rect l="l" t="t" r="r" b="b"/>
            <a:pathLst>
              <a:path w="10178109" h="5997749">
                <a:moveTo>
                  <a:pt x="0" y="0"/>
                </a:moveTo>
                <a:lnTo>
                  <a:pt x="7179235" y="0"/>
                </a:lnTo>
                <a:lnTo>
                  <a:pt x="10178109" y="5997749"/>
                </a:lnTo>
                <a:lnTo>
                  <a:pt x="0" y="5997749"/>
                </a:lnTo>
                <a:close/>
              </a:path>
            </a:pathLst>
          </a:custGeom>
          <a:no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A close up of a logo&#10;&#10;Description automatically generated">
            <a:extLst>
              <a:ext uri="{FF2B5EF4-FFF2-40B4-BE49-F238E27FC236}">
                <a16:creationId xmlns:a16="http://schemas.microsoft.com/office/drawing/2014/main" id="{D8B8C1BD-C346-4DB4-AC2E-EAA0A28B0B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9" y="257170"/>
            <a:ext cx="2379859" cy="569191"/>
          </a:xfrm>
          <a:prstGeom prst="rect">
            <a:avLst/>
          </a:prstGeom>
        </p:spPr>
      </p:pic>
    </p:spTree>
    <p:extLst>
      <p:ext uri="{BB962C8B-B14F-4D97-AF65-F5344CB8AC3E}">
        <p14:creationId xmlns:p14="http://schemas.microsoft.com/office/powerpoint/2010/main" val="3190706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tx1"/>
                </a:solidFill>
              </a:defRPr>
            </a:lvl1pPr>
          </a:lstStyle>
          <a:p>
            <a:r>
              <a:rPr lang="en-US"/>
              <a:t>Thank you.</a:t>
            </a:r>
          </a:p>
        </p:txBody>
      </p:sp>
      <p:pic>
        <p:nvPicPr>
          <p:cNvPr id="8" name="Picture 7" descr="A picture containing drawing&#10;&#10;Description automatically generated">
            <a:extLst>
              <a:ext uri="{FF2B5EF4-FFF2-40B4-BE49-F238E27FC236}">
                <a16:creationId xmlns:a16="http://schemas.microsoft.com/office/drawing/2014/main" id="{5564B955-35A8-4763-9237-1CD3E8A20F6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170"/>
            <a:ext cx="2379859" cy="569191"/>
          </a:xfrm>
          <a:prstGeom prst="rect">
            <a:avLst/>
          </a:prstGeom>
        </p:spPr>
      </p:pic>
    </p:spTree>
    <p:extLst>
      <p:ext uri="{BB962C8B-B14F-4D97-AF65-F5344CB8AC3E}">
        <p14:creationId xmlns:p14="http://schemas.microsoft.com/office/powerpoint/2010/main" val="37481352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93907" y="228604"/>
            <a:ext cx="11161444" cy="812531"/>
          </a:xfrm>
        </p:spPr>
        <p:txBody>
          <a:bodyPr/>
          <a:lstStyle>
            <a:lvl1pPr>
              <a:defRPr/>
            </a:lvl1pPr>
          </a:lstStyle>
          <a:p>
            <a:r>
              <a:rPr lang="en-US"/>
              <a:t>Click to edit Master title style</a:t>
            </a:r>
          </a:p>
        </p:txBody>
      </p:sp>
    </p:spTree>
    <p:extLst>
      <p:ext uri="{BB962C8B-B14F-4D97-AF65-F5344CB8AC3E}">
        <p14:creationId xmlns:p14="http://schemas.microsoft.com/office/powerpoint/2010/main" val="4047176546"/>
      </p:ext>
    </p:extLst>
  </p:cSld>
  <p:clrMapOvr>
    <a:masterClrMapping/>
  </p:clrMapOvr>
  <p:transition spd="slow">
    <p:push/>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7"/>
            <a:ext cx="1693247" cy="3034229"/>
          </a:xfrm>
        </p:spPr>
        <p:txBody>
          <a:bodyPr lIns="0" tIns="0" rIns="0" bIns="0"/>
          <a:lstStyle>
            <a:lvl1pPr marL="0" indent="0">
              <a:lnSpc>
                <a:spcPts val="1765"/>
              </a:lnSpc>
              <a:spcBef>
                <a:spcPts val="882"/>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7"/>
            <a:ext cx="1693247" cy="3034229"/>
          </a:xfrm>
        </p:spPr>
        <p:txBody>
          <a:bodyPr lIns="0" tIns="0" rIns="0" bIns="0"/>
          <a:lstStyle>
            <a:lvl1pPr marL="0" indent="0">
              <a:lnSpc>
                <a:spcPts val="1765"/>
              </a:lnSpc>
              <a:spcBef>
                <a:spcPts val="882"/>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Power Platform </a:t>
            </a:r>
          </a:p>
        </p:txBody>
      </p:sp>
    </p:spTree>
    <p:extLst>
      <p:ext uri="{BB962C8B-B14F-4D97-AF65-F5344CB8AC3E}">
        <p14:creationId xmlns:p14="http://schemas.microsoft.com/office/powerpoint/2010/main" val="4169895671"/>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Picture 6" descr="A picture containing drawing&#10;&#10;Description automatically generated">
            <a:extLst>
              <a:ext uri="{FF2B5EF4-FFF2-40B4-BE49-F238E27FC236}">
                <a16:creationId xmlns:a16="http://schemas.microsoft.com/office/drawing/2014/main" id="{4850B9EB-2755-4BF6-AF93-2EA88743176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2912" y="446900"/>
            <a:ext cx="1808163" cy="205022"/>
          </a:xfrm>
          <a:prstGeom prst="rect">
            <a:avLst/>
          </a:prstGeom>
        </p:spPr>
      </p:pic>
    </p:spTree>
    <p:extLst>
      <p:ext uri="{BB962C8B-B14F-4D97-AF65-F5344CB8AC3E}">
        <p14:creationId xmlns:p14="http://schemas.microsoft.com/office/powerpoint/2010/main" val="19603884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tx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2593216"/>
            <a:ext cx="9630389" cy="1793104"/>
          </a:xfrm>
          <a:noFill/>
        </p:spPr>
        <p:txBody>
          <a:bodyPr lIns="0" tIns="0" rIns="0" bIns="182880" anchor="b" anchorCtr="0"/>
          <a:lstStyle>
            <a:lvl1pPr>
              <a:defRPr sz="3921" strike="noStrike" spc="-49" baseline="0">
                <a:solidFill>
                  <a:schemeClr val="bg1"/>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410882"/>
            <a:ext cx="9602819" cy="745370"/>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8" name="Hexagon 7">
            <a:extLst>
              <a:ext uri="{FF2B5EF4-FFF2-40B4-BE49-F238E27FC236}">
                <a16:creationId xmlns:a16="http://schemas.microsoft.com/office/drawing/2014/main" id="{4D406F93-D5AB-4302-94F4-D5B4654F5F35}"/>
              </a:ext>
            </a:extLst>
          </p:cNvPr>
          <p:cNvSpPr/>
          <p:nvPr userDrawn="1"/>
        </p:nvSpPr>
        <p:spPr bwMode="auto">
          <a:xfrm>
            <a:off x="7588790" y="1657639"/>
            <a:ext cx="4603210" cy="5059190"/>
          </a:xfrm>
          <a:custGeom>
            <a:avLst/>
            <a:gdLst>
              <a:gd name="connsiteX0" fmla="*/ 0 w 5985491"/>
              <a:gd name="connsiteY0" fmla="*/ 2579954 h 5159907"/>
              <a:gd name="connsiteX1" fmla="*/ 1289977 w 5985491"/>
              <a:gd name="connsiteY1" fmla="*/ 1 h 5159907"/>
              <a:gd name="connsiteX2" fmla="*/ 4695514 w 5985491"/>
              <a:gd name="connsiteY2" fmla="*/ 1 h 5159907"/>
              <a:gd name="connsiteX3" fmla="*/ 5985491 w 5985491"/>
              <a:gd name="connsiteY3" fmla="*/ 2579954 h 5159907"/>
              <a:gd name="connsiteX4" fmla="*/ 4695514 w 5985491"/>
              <a:gd name="connsiteY4" fmla="*/ 5159906 h 5159907"/>
              <a:gd name="connsiteX5" fmla="*/ 1289977 w 5985491"/>
              <a:gd name="connsiteY5" fmla="*/ 5159906 h 5159907"/>
              <a:gd name="connsiteX6" fmla="*/ 0 w 5985491"/>
              <a:gd name="connsiteY6" fmla="*/ 2579954 h 5159907"/>
              <a:gd name="connsiteX0" fmla="*/ 0 w 4695514"/>
              <a:gd name="connsiteY0" fmla="*/ 2579953 h 5159905"/>
              <a:gd name="connsiteX1" fmla="*/ 1289977 w 4695514"/>
              <a:gd name="connsiteY1" fmla="*/ 0 h 5159905"/>
              <a:gd name="connsiteX2" fmla="*/ 4695514 w 4695514"/>
              <a:gd name="connsiteY2" fmla="*/ 0 h 5159905"/>
              <a:gd name="connsiteX3" fmla="*/ 4695514 w 4695514"/>
              <a:gd name="connsiteY3" fmla="*/ 5159905 h 5159905"/>
              <a:gd name="connsiteX4" fmla="*/ 1289977 w 4695514"/>
              <a:gd name="connsiteY4" fmla="*/ 5159905 h 5159905"/>
              <a:gd name="connsiteX5" fmla="*/ 0 w 4695514"/>
              <a:gd name="connsiteY5" fmla="*/ 2579953 h 5159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5514" h="5159905">
                <a:moveTo>
                  <a:pt x="0" y="2579953"/>
                </a:moveTo>
                <a:lnTo>
                  <a:pt x="1289977" y="0"/>
                </a:lnTo>
                <a:lnTo>
                  <a:pt x="4695514" y="0"/>
                </a:lnTo>
                <a:lnTo>
                  <a:pt x="4695514" y="5159905"/>
                </a:lnTo>
                <a:lnTo>
                  <a:pt x="1289977" y="5159905"/>
                </a:lnTo>
                <a:lnTo>
                  <a:pt x="0" y="2579953"/>
                </a:lnTo>
                <a:close/>
              </a:path>
            </a:pathLst>
          </a:custGeom>
          <a:solidFill>
            <a:schemeClr val="bg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72F7356A-A1D0-486F-8874-61ED63F92C4C}"/>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6932637" y="0"/>
            <a:ext cx="5259364" cy="6858001"/>
          </a:xfrm>
          <a:custGeom>
            <a:avLst/>
            <a:gdLst>
              <a:gd name="connsiteX0" fmla="*/ 1152093 w 5364825"/>
              <a:gd name="connsiteY0" fmla="*/ 0 h 6994526"/>
              <a:gd name="connsiteX1" fmla="*/ 5364825 w 5364825"/>
              <a:gd name="connsiteY1" fmla="*/ 0 h 6994526"/>
              <a:gd name="connsiteX2" fmla="*/ 5364825 w 5364825"/>
              <a:gd name="connsiteY2" fmla="*/ 6994526 h 6994526"/>
              <a:gd name="connsiteX3" fmla="*/ 2345172 w 5364825"/>
              <a:gd name="connsiteY3" fmla="*/ 6994526 h 6994526"/>
              <a:gd name="connsiteX4" fmla="*/ 0 w 5364825"/>
              <a:gd name="connsiteY4" fmla="*/ 2304185 h 6994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4825" h="6994526">
                <a:moveTo>
                  <a:pt x="1152093" y="0"/>
                </a:moveTo>
                <a:lnTo>
                  <a:pt x="5364825" y="0"/>
                </a:lnTo>
                <a:lnTo>
                  <a:pt x="5364825" y="6994526"/>
                </a:lnTo>
                <a:lnTo>
                  <a:pt x="2345172" y="6994526"/>
                </a:lnTo>
                <a:lnTo>
                  <a:pt x="0" y="2304185"/>
                </a:lnTo>
                <a:close/>
              </a:path>
            </a:pathLst>
          </a:custGeom>
          <a:ln w="73025">
            <a:solidFill>
              <a:schemeClr val="accent2">
                <a:lumMod val="75000"/>
              </a:schemeClr>
            </a:solidFill>
          </a:ln>
        </p:spPr>
      </p:pic>
      <p:sp>
        <p:nvSpPr>
          <p:cNvPr id="25" name="Hexagon 24">
            <a:extLst>
              <a:ext uri="{FF2B5EF4-FFF2-40B4-BE49-F238E27FC236}">
                <a16:creationId xmlns:a16="http://schemas.microsoft.com/office/drawing/2014/main" id="{D91DF740-2287-438B-8638-AC9506FC89F3}"/>
              </a:ext>
            </a:extLst>
          </p:cNvPr>
          <p:cNvSpPr/>
          <p:nvPr userDrawn="1"/>
        </p:nvSpPr>
        <p:spPr bwMode="auto">
          <a:xfrm flipH="1">
            <a:off x="193717" y="5469796"/>
            <a:ext cx="1123467" cy="968644"/>
          </a:xfrm>
          <a:prstGeom prst="hexagon">
            <a:avLst/>
          </a:prstGeom>
          <a:solidFill>
            <a:schemeClr val="accent3">
              <a:lumMod val="7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6" name="Hexagon 25">
            <a:extLst>
              <a:ext uri="{FF2B5EF4-FFF2-40B4-BE49-F238E27FC236}">
                <a16:creationId xmlns:a16="http://schemas.microsoft.com/office/drawing/2014/main" id="{A3817EBB-15E7-412A-8B62-D53F0C41C703}"/>
              </a:ext>
            </a:extLst>
          </p:cNvPr>
          <p:cNvSpPr/>
          <p:nvPr userDrawn="1"/>
        </p:nvSpPr>
        <p:spPr bwMode="auto">
          <a:xfrm flipH="1">
            <a:off x="1229969" y="5469796"/>
            <a:ext cx="386928" cy="333606"/>
          </a:xfrm>
          <a:prstGeom prst="hexagon">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8" name="Freeform: Shape 27">
            <a:extLst>
              <a:ext uri="{FF2B5EF4-FFF2-40B4-BE49-F238E27FC236}">
                <a16:creationId xmlns:a16="http://schemas.microsoft.com/office/drawing/2014/main" id="{3589F91B-35EF-4C87-BFA8-136D67F79B03}"/>
              </a:ext>
            </a:extLst>
          </p:cNvPr>
          <p:cNvSpPr/>
          <p:nvPr userDrawn="1"/>
        </p:nvSpPr>
        <p:spPr bwMode="auto">
          <a:xfrm flipH="1">
            <a:off x="0" y="5297063"/>
            <a:ext cx="1234653" cy="1560937"/>
          </a:xfrm>
          <a:custGeom>
            <a:avLst/>
            <a:gdLst>
              <a:gd name="connsiteX0" fmla="*/ 1259410 w 1259410"/>
              <a:gd name="connsiteY0" fmla="*/ 0 h 1592011"/>
              <a:gd name="connsiteX1" fmla="*/ 566256 w 1259410"/>
              <a:gd name="connsiteY1" fmla="*/ 0 h 1592011"/>
              <a:gd name="connsiteX2" fmla="*/ 0 w 1259410"/>
              <a:gd name="connsiteY2" fmla="*/ 1132511 h 1592011"/>
              <a:gd name="connsiteX3" fmla="*/ 229750 w 1259410"/>
              <a:gd name="connsiteY3" fmla="*/ 1592011 h 1592011"/>
              <a:gd name="connsiteX4" fmla="*/ 1259410 w 1259410"/>
              <a:gd name="connsiteY4" fmla="*/ 1592011 h 1592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10" h="1592011">
                <a:moveTo>
                  <a:pt x="1259410" y="0"/>
                </a:moveTo>
                <a:lnTo>
                  <a:pt x="566256" y="0"/>
                </a:lnTo>
                <a:lnTo>
                  <a:pt x="0" y="1132511"/>
                </a:lnTo>
                <a:lnTo>
                  <a:pt x="229750" y="1592011"/>
                </a:lnTo>
                <a:lnTo>
                  <a:pt x="1259410" y="1592011"/>
                </a:lnTo>
                <a:close/>
              </a:path>
            </a:pathLst>
          </a:custGeom>
          <a:noFill/>
          <a:ln>
            <a:solidFill>
              <a:schemeClr val="accent2">
                <a:alpha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 name="Freeform: Shape 21">
            <a:extLst>
              <a:ext uri="{FF2B5EF4-FFF2-40B4-BE49-F238E27FC236}">
                <a16:creationId xmlns:a16="http://schemas.microsoft.com/office/drawing/2014/main" id="{437A968C-570A-4E87-A329-4B1BD7AE2E82}"/>
              </a:ext>
            </a:extLst>
          </p:cNvPr>
          <p:cNvSpPr/>
          <p:nvPr userDrawn="1"/>
        </p:nvSpPr>
        <p:spPr bwMode="auto">
          <a:xfrm flipH="1">
            <a:off x="6823926" y="2"/>
            <a:ext cx="5368074" cy="6857996"/>
          </a:xfrm>
          <a:custGeom>
            <a:avLst/>
            <a:gdLst>
              <a:gd name="connsiteX0" fmla="*/ 4877833 w 5475715"/>
              <a:gd name="connsiteY0" fmla="*/ 0 h 6994521"/>
              <a:gd name="connsiteX1" fmla="*/ 0 w 5475715"/>
              <a:gd name="connsiteY1" fmla="*/ 0 h 6994521"/>
              <a:gd name="connsiteX2" fmla="*/ 0 w 5475715"/>
              <a:gd name="connsiteY2" fmla="*/ 6994521 h 6994521"/>
              <a:gd name="connsiteX3" fmla="*/ 2576335 w 5475715"/>
              <a:gd name="connsiteY3" fmla="*/ 6994521 h 6994521"/>
              <a:gd name="connsiteX4" fmla="*/ 5475715 w 5475715"/>
              <a:gd name="connsiteY4" fmla="*/ 1195763 h 6994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5715" h="6994521">
                <a:moveTo>
                  <a:pt x="4877833" y="0"/>
                </a:moveTo>
                <a:lnTo>
                  <a:pt x="0" y="0"/>
                </a:lnTo>
                <a:lnTo>
                  <a:pt x="0" y="6994521"/>
                </a:lnTo>
                <a:lnTo>
                  <a:pt x="2576335" y="6994521"/>
                </a:lnTo>
                <a:lnTo>
                  <a:pt x="5475715" y="1195763"/>
                </a:lnTo>
                <a:close/>
              </a:path>
            </a:pathLst>
          </a:custGeom>
          <a:noFill/>
          <a:ln>
            <a:solidFill>
              <a:schemeClr val="accent1">
                <a:lumMod val="10000"/>
                <a:alpha val="2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descr="A picture containing drawing&#10;&#10;Description automatically generated">
            <a:extLst>
              <a:ext uri="{FF2B5EF4-FFF2-40B4-BE49-F238E27FC236}">
                <a16:creationId xmlns:a16="http://schemas.microsoft.com/office/drawing/2014/main" id="{51A573F8-3489-4C3A-8F23-056CF9B8DEA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42912" y="446900"/>
            <a:ext cx="1808163" cy="205022"/>
          </a:xfrm>
          <a:prstGeom prst="rect">
            <a:avLst/>
          </a:prstGeom>
        </p:spPr>
      </p:pic>
    </p:spTree>
    <p:extLst>
      <p:ext uri="{BB962C8B-B14F-4D97-AF65-F5344CB8AC3E}">
        <p14:creationId xmlns:p14="http://schemas.microsoft.com/office/powerpoint/2010/main" val="6080455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3_Title Slide 1">
    <p:bg>
      <p:bgPr>
        <a:solidFill>
          <a:schemeClr val="bg2"/>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47D0011F-D9C8-4890-B3F8-F6FA45BD5440}"/>
              </a:ext>
            </a:extLst>
          </p:cNvPr>
          <p:cNvSpPr/>
          <p:nvPr userDrawn="1"/>
        </p:nvSpPr>
        <p:spPr bwMode="auto">
          <a:xfrm>
            <a:off x="6591927" y="1010700"/>
            <a:ext cx="5600074" cy="5847300"/>
          </a:xfrm>
          <a:custGeom>
            <a:avLst/>
            <a:gdLst>
              <a:gd name="connsiteX0" fmla="*/ 3001586 w 5712367"/>
              <a:gd name="connsiteY0" fmla="*/ 0 h 5963705"/>
              <a:gd name="connsiteX1" fmla="*/ 5712367 w 5712367"/>
              <a:gd name="connsiteY1" fmla="*/ 0 h 5963705"/>
              <a:gd name="connsiteX2" fmla="*/ 5712367 w 5712367"/>
              <a:gd name="connsiteY2" fmla="*/ 5963705 h 5963705"/>
              <a:gd name="connsiteX3" fmla="*/ 0 w 5712367"/>
              <a:gd name="connsiteY3" fmla="*/ 5963705 h 5963705"/>
              <a:gd name="connsiteX4" fmla="*/ 11898 w 5712367"/>
              <a:gd name="connsiteY4" fmla="*/ 5938954 h 5963705"/>
              <a:gd name="connsiteX5" fmla="*/ 2727106 w 5712367"/>
              <a:gd name="connsiteY5" fmla="*/ 569692 h 5963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2367" h="5963705">
                <a:moveTo>
                  <a:pt x="3001586" y="0"/>
                </a:moveTo>
                <a:lnTo>
                  <a:pt x="5712367" y="0"/>
                </a:lnTo>
                <a:lnTo>
                  <a:pt x="5712367" y="5963705"/>
                </a:lnTo>
                <a:lnTo>
                  <a:pt x="0" y="5963705"/>
                </a:lnTo>
                <a:lnTo>
                  <a:pt x="11898" y="5938954"/>
                </a:lnTo>
                <a:cubicBezTo>
                  <a:pt x="884975" y="4151620"/>
                  <a:pt x="1850339" y="2357306"/>
                  <a:pt x="2727106" y="569692"/>
                </a:cubicBezTo>
                <a:close/>
              </a:path>
            </a:pathLst>
          </a:cu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9A712B34-662C-419C-B5BA-73C301D3370D}"/>
              </a:ext>
            </a:extLst>
          </p:cNvPr>
          <p:cNvSpPr/>
          <p:nvPr userDrawn="1"/>
        </p:nvSpPr>
        <p:spPr bwMode="auto">
          <a:xfrm>
            <a:off x="0" y="5840521"/>
            <a:ext cx="1857752" cy="1017477"/>
          </a:xfrm>
          <a:custGeom>
            <a:avLst/>
            <a:gdLst>
              <a:gd name="connsiteX0" fmla="*/ 0 w 1895004"/>
              <a:gd name="connsiteY0" fmla="*/ 0 h 1037732"/>
              <a:gd name="connsiteX1" fmla="*/ 1376138 w 1895004"/>
              <a:gd name="connsiteY1" fmla="*/ 0 h 1037732"/>
              <a:gd name="connsiteX2" fmla="*/ 1895004 w 1895004"/>
              <a:gd name="connsiteY2" fmla="*/ 1037732 h 1037732"/>
              <a:gd name="connsiteX3" fmla="*/ 0 w 1895004"/>
              <a:gd name="connsiteY3" fmla="*/ 1037732 h 1037732"/>
            </a:gdLst>
            <a:ahLst/>
            <a:cxnLst>
              <a:cxn ang="0">
                <a:pos x="connsiteX0" y="connsiteY0"/>
              </a:cxn>
              <a:cxn ang="0">
                <a:pos x="connsiteX1" y="connsiteY1"/>
              </a:cxn>
              <a:cxn ang="0">
                <a:pos x="connsiteX2" y="connsiteY2"/>
              </a:cxn>
              <a:cxn ang="0">
                <a:pos x="connsiteX3" y="connsiteY3"/>
              </a:cxn>
            </a:cxnLst>
            <a:rect l="l" t="t" r="r" b="b"/>
            <a:pathLst>
              <a:path w="1895004" h="1037732">
                <a:moveTo>
                  <a:pt x="0" y="0"/>
                </a:moveTo>
                <a:lnTo>
                  <a:pt x="1376138" y="0"/>
                </a:lnTo>
                <a:lnTo>
                  <a:pt x="1895004" y="1037732"/>
                </a:lnTo>
                <a:lnTo>
                  <a:pt x="0" y="1037732"/>
                </a:lnTo>
                <a:close/>
              </a:path>
            </a:pathLst>
          </a:custGeom>
          <a:noFill/>
          <a:ln>
            <a:solidFill>
              <a:schemeClr val="accent1">
                <a:alpha val="5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5DAE8F0B-C060-452B-B519-248F35F7AF34}"/>
              </a:ext>
            </a:extLst>
          </p:cNvPr>
          <p:cNvSpPr/>
          <p:nvPr userDrawn="1"/>
        </p:nvSpPr>
        <p:spPr bwMode="auto">
          <a:xfrm>
            <a:off x="6869391" y="770839"/>
            <a:ext cx="5322607" cy="6087162"/>
          </a:xfrm>
          <a:custGeom>
            <a:avLst/>
            <a:gdLst>
              <a:gd name="connsiteX0" fmla="*/ 3104171 w 5429336"/>
              <a:gd name="connsiteY0" fmla="*/ 0 h 6208342"/>
              <a:gd name="connsiteX1" fmla="*/ 5429336 w 5429336"/>
              <a:gd name="connsiteY1" fmla="*/ 0 h 6208342"/>
              <a:gd name="connsiteX2" fmla="*/ 5429336 w 5429336"/>
              <a:gd name="connsiteY2" fmla="*/ 6208342 h 6208342"/>
              <a:gd name="connsiteX3" fmla="*/ 0 w 5429336"/>
              <a:gd name="connsiteY3" fmla="*/ 6208342 h 6208342"/>
            </a:gdLst>
            <a:ahLst/>
            <a:cxnLst>
              <a:cxn ang="0">
                <a:pos x="connsiteX0" y="connsiteY0"/>
              </a:cxn>
              <a:cxn ang="0">
                <a:pos x="connsiteX1" y="connsiteY1"/>
              </a:cxn>
              <a:cxn ang="0">
                <a:pos x="connsiteX2" y="connsiteY2"/>
              </a:cxn>
              <a:cxn ang="0">
                <a:pos x="connsiteX3" y="connsiteY3"/>
              </a:cxn>
            </a:cxnLst>
            <a:rect l="l" t="t" r="r" b="b"/>
            <a:pathLst>
              <a:path w="5429336" h="6208342">
                <a:moveTo>
                  <a:pt x="3104171" y="0"/>
                </a:moveTo>
                <a:lnTo>
                  <a:pt x="5429336" y="0"/>
                </a:lnTo>
                <a:lnTo>
                  <a:pt x="5429336" y="6208342"/>
                </a:lnTo>
                <a:lnTo>
                  <a:pt x="0" y="6208342"/>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75DA8423-168F-4468-A111-F5D5CFAB61C7}"/>
              </a:ext>
            </a:extLst>
          </p:cNvPr>
          <p:cNvSpPr/>
          <p:nvPr userDrawn="1"/>
        </p:nvSpPr>
        <p:spPr bwMode="auto">
          <a:xfrm>
            <a:off x="8361454" y="2571359"/>
            <a:ext cx="1413986" cy="1219126"/>
          </a:xfrm>
          <a:prstGeom prst="hexagon">
            <a:avLst/>
          </a:prstGeom>
          <a:solidFill>
            <a:srgbClr val="3434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a:extLst>
              <a:ext uri="{FF2B5EF4-FFF2-40B4-BE49-F238E27FC236}">
                <a16:creationId xmlns:a16="http://schemas.microsoft.com/office/drawing/2014/main" id="{44930C04-939A-4BBA-91B2-B3783EB93BFD}"/>
              </a:ext>
            </a:extLst>
          </p:cNvPr>
          <p:cNvGrpSpPr/>
          <p:nvPr userDrawn="1"/>
        </p:nvGrpSpPr>
        <p:grpSpPr>
          <a:xfrm>
            <a:off x="6914781" y="965576"/>
            <a:ext cx="2958022" cy="2220813"/>
            <a:chOff x="6280198" y="439106"/>
            <a:chExt cx="3744276" cy="2810716"/>
          </a:xfrm>
        </p:grpSpPr>
        <p:sp>
          <p:nvSpPr>
            <p:cNvPr id="13" name="Hexagon 12">
              <a:extLst>
                <a:ext uri="{FF2B5EF4-FFF2-40B4-BE49-F238E27FC236}">
                  <a16:creationId xmlns:a16="http://schemas.microsoft.com/office/drawing/2014/main" id="{23FA493B-95EF-482D-BC56-0B67271C08BD}"/>
                </a:ext>
              </a:extLst>
            </p:cNvPr>
            <p:cNvSpPr/>
            <p:nvPr userDrawn="1"/>
          </p:nvSpPr>
          <p:spPr bwMode="auto">
            <a:xfrm>
              <a:off x="6659577" y="657724"/>
              <a:ext cx="1422089" cy="1225939"/>
            </a:xfrm>
            <a:prstGeom prst="hexagon">
              <a:avLst/>
            </a:prstGeom>
            <a:solidFill>
              <a:schemeClr val="bg1">
                <a:lumMod val="9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Hexagon 13">
              <a:extLst>
                <a:ext uri="{FF2B5EF4-FFF2-40B4-BE49-F238E27FC236}">
                  <a16:creationId xmlns:a16="http://schemas.microsoft.com/office/drawing/2014/main" id="{6C36B3FE-23D7-4834-A638-DD5837ECC50B}"/>
                </a:ext>
              </a:extLst>
            </p:cNvPr>
            <p:cNvSpPr/>
            <p:nvPr userDrawn="1"/>
          </p:nvSpPr>
          <p:spPr bwMode="auto">
            <a:xfrm>
              <a:off x="6280198" y="657724"/>
              <a:ext cx="489775" cy="422220"/>
            </a:xfrm>
            <a:prstGeom prst="hexagon">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Hexagon 5">
              <a:extLst>
                <a:ext uri="{FF2B5EF4-FFF2-40B4-BE49-F238E27FC236}">
                  <a16:creationId xmlns:a16="http://schemas.microsoft.com/office/drawing/2014/main" id="{1B9B94DA-F466-47AC-92DD-E349926A53E2}"/>
                </a:ext>
              </a:extLst>
            </p:cNvPr>
            <p:cNvSpPr/>
            <p:nvPr userDrawn="1"/>
          </p:nvSpPr>
          <p:spPr bwMode="auto">
            <a:xfrm>
              <a:off x="6764044" y="439106"/>
              <a:ext cx="3260430" cy="2810716"/>
            </a:xfrm>
            <a:prstGeom prst="hexagon">
              <a:avLst/>
            </a:prstGeom>
            <a:noFill/>
            <a:ln>
              <a:solidFill>
                <a:schemeClr val="accent2">
                  <a:alpha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8" name="Freeform: Shape 27">
            <a:extLst>
              <a:ext uri="{FF2B5EF4-FFF2-40B4-BE49-F238E27FC236}">
                <a16:creationId xmlns:a16="http://schemas.microsoft.com/office/drawing/2014/main" id="{7B410F84-96D9-4135-A2D5-380F90767A85}"/>
              </a:ext>
            </a:extLst>
          </p:cNvPr>
          <p:cNvSpPr/>
          <p:nvPr userDrawn="1"/>
        </p:nvSpPr>
        <p:spPr bwMode="auto">
          <a:xfrm>
            <a:off x="8918859" y="3803105"/>
            <a:ext cx="3273139" cy="3054894"/>
          </a:xfrm>
          <a:custGeom>
            <a:avLst/>
            <a:gdLst>
              <a:gd name="connsiteX0" fmla="*/ 883583 w 3338772"/>
              <a:gd name="connsiteY0" fmla="*/ 0 h 3115709"/>
              <a:gd name="connsiteX1" fmla="*/ 3216239 w 3338772"/>
              <a:gd name="connsiteY1" fmla="*/ 0 h 3115709"/>
              <a:gd name="connsiteX2" fmla="*/ 3338772 w 3338772"/>
              <a:gd name="connsiteY2" fmla="*/ 245066 h 3115709"/>
              <a:gd name="connsiteX3" fmla="*/ 3338772 w 3338772"/>
              <a:gd name="connsiteY3" fmla="*/ 3115709 h 3115709"/>
              <a:gd name="connsiteX4" fmla="*/ 674273 w 3338772"/>
              <a:gd name="connsiteY4" fmla="*/ 3115709 h 3115709"/>
              <a:gd name="connsiteX5" fmla="*/ 0 w 3338772"/>
              <a:gd name="connsiteY5" fmla="*/ 1767165 h 3115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8772" h="3115709">
                <a:moveTo>
                  <a:pt x="883583" y="0"/>
                </a:moveTo>
                <a:lnTo>
                  <a:pt x="3216239" y="0"/>
                </a:lnTo>
                <a:lnTo>
                  <a:pt x="3338772" y="245066"/>
                </a:lnTo>
                <a:lnTo>
                  <a:pt x="3338772" y="3115709"/>
                </a:lnTo>
                <a:lnTo>
                  <a:pt x="674273" y="3115709"/>
                </a:lnTo>
                <a:lnTo>
                  <a:pt x="0" y="1767165"/>
                </a:lnTo>
                <a:close/>
              </a:path>
            </a:pathLst>
          </a:custGeom>
          <a:solidFill>
            <a:schemeClr val="accent3">
              <a:lumMod val="75000"/>
              <a:alpha val="7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2910454"/>
            <a:ext cx="7163186" cy="1793104"/>
          </a:xfrm>
          <a:noFill/>
        </p:spPr>
        <p:txBody>
          <a:bodyPr lIns="0" tIns="0" rIns="0" bIns="182880" anchor="b" anchorCtr="0"/>
          <a:lstStyle>
            <a:lvl1pPr>
              <a:defRPr sz="3921" strike="noStrike" spc="-49" baseline="0">
                <a:solidFill>
                  <a:schemeClr val="tx1"/>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55994" y="4761688"/>
            <a:ext cx="7093473"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34" name="Picture 33" descr="A picture containing drawing&#10;&#10;Description automatically generated">
            <a:extLst>
              <a:ext uri="{FF2B5EF4-FFF2-40B4-BE49-F238E27FC236}">
                <a16:creationId xmlns:a16="http://schemas.microsoft.com/office/drawing/2014/main" id="{66031582-810D-46B0-86FC-2BD57723AF1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170"/>
            <a:ext cx="2379859" cy="569191"/>
          </a:xfrm>
          <a:prstGeom prst="rect">
            <a:avLst/>
          </a:prstGeom>
        </p:spPr>
      </p:pic>
    </p:spTree>
    <p:extLst>
      <p:ext uri="{BB962C8B-B14F-4D97-AF65-F5344CB8AC3E}">
        <p14:creationId xmlns:p14="http://schemas.microsoft.com/office/powerpoint/2010/main" val="557437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4_Title Slide 1">
    <p:bg>
      <p:bgPr>
        <a:solidFill>
          <a:schemeClr val="bg2"/>
        </a:soli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9A712B34-662C-419C-B5BA-73C301D3370D}"/>
              </a:ext>
            </a:extLst>
          </p:cNvPr>
          <p:cNvSpPr/>
          <p:nvPr userDrawn="1"/>
        </p:nvSpPr>
        <p:spPr bwMode="auto">
          <a:xfrm>
            <a:off x="0" y="5840521"/>
            <a:ext cx="1857752" cy="1017477"/>
          </a:xfrm>
          <a:custGeom>
            <a:avLst/>
            <a:gdLst>
              <a:gd name="connsiteX0" fmla="*/ 0 w 1895004"/>
              <a:gd name="connsiteY0" fmla="*/ 0 h 1037732"/>
              <a:gd name="connsiteX1" fmla="*/ 1376138 w 1895004"/>
              <a:gd name="connsiteY1" fmla="*/ 0 h 1037732"/>
              <a:gd name="connsiteX2" fmla="*/ 1895004 w 1895004"/>
              <a:gd name="connsiteY2" fmla="*/ 1037732 h 1037732"/>
              <a:gd name="connsiteX3" fmla="*/ 0 w 1895004"/>
              <a:gd name="connsiteY3" fmla="*/ 1037732 h 1037732"/>
            </a:gdLst>
            <a:ahLst/>
            <a:cxnLst>
              <a:cxn ang="0">
                <a:pos x="connsiteX0" y="connsiteY0"/>
              </a:cxn>
              <a:cxn ang="0">
                <a:pos x="connsiteX1" y="connsiteY1"/>
              </a:cxn>
              <a:cxn ang="0">
                <a:pos x="connsiteX2" y="connsiteY2"/>
              </a:cxn>
              <a:cxn ang="0">
                <a:pos x="connsiteX3" y="connsiteY3"/>
              </a:cxn>
            </a:cxnLst>
            <a:rect l="l" t="t" r="r" b="b"/>
            <a:pathLst>
              <a:path w="1895004" h="1037732">
                <a:moveTo>
                  <a:pt x="0" y="0"/>
                </a:moveTo>
                <a:lnTo>
                  <a:pt x="1376138" y="0"/>
                </a:lnTo>
                <a:lnTo>
                  <a:pt x="1895004" y="1037732"/>
                </a:lnTo>
                <a:lnTo>
                  <a:pt x="0" y="1037732"/>
                </a:lnTo>
                <a:close/>
              </a:path>
            </a:pathLst>
          </a:custGeom>
          <a:noFill/>
          <a:ln>
            <a:solidFill>
              <a:schemeClr val="accent1">
                <a:alpha val="5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60129" y="2910454"/>
            <a:ext cx="7163186" cy="1793104"/>
          </a:xfrm>
          <a:noFill/>
        </p:spPr>
        <p:txBody>
          <a:bodyPr lIns="0" tIns="0" rIns="0" bIns="182880" anchor="b" anchorCtr="0"/>
          <a:lstStyle>
            <a:lvl1pPr>
              <a:defRPr sz="3921" strike="noStrike" spc="-49" baseline="0">
                <a:solidFill>
                  <a:schemeClr val="tx1"/>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0129" y="4761688"/>
            <a:ext cx="7093473"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18" name="Picture 17" descr="A picture containing drawing&#10;&#10;Description automatically generated">
            <a:extLst>
              <a:ext uri="{FF2B5EF4-FFF2-40B4-BE49-F238E27FC236}">
                <a16:creationId xmlns:a16="http://schemas.microsoft.com/office/drawing/2014/main" id="{2F413392-2770-4269-95BF-CBC43B25D3E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2912" y="446900"/>
            <a:ext cx="1808163" cy="205022"/>
          </a:xfrm>
          <a:prstGeom prst="rect">
            <a:avLst/>
          </a:prstGeom>
        </p:spPr>
      </p:pic>
    </p:spTree>
    <p:extLst>
      <p:ext uri="{BB962C8B-B14F-4D97-AF65-F5344CB8AC3E}">
        <p14:creationId xmlns:p14="http://schemas.microsoft.com/office/powerpoint/2010/main" val="1851327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5_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60129" y="2910454"/>
            <a:ext cx="7163186" cy="1793104"/>
          </a:xfrm>
          <a:noFill/>
        </p:spPr>
        <p:txBody>
          <a:bodyPr lIns="0" tIns="0" rIns="0" bIns="182880" anchor="b" anchorCtr="0"/>
          <a:lstStyle>
            <a:lvl1pPr>
              <a:defRPr sz="3921" strike="noStrike" spc="-49" baseline="0">
                <a:solidFill>
                  <a:schemeClr val="tx1"/>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0129" y="4761688"/>
            <a:ext cx="7093473"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18" name="Picture 17" descr="A picture containing drawing&#10;&#10;Description automatically generated">
            <a:extLst>
              <a:ext uri="{FF2B5EF4-FFF2-40B4-BE49-F238E27FC236}">
                <a16:creationId xmlns:a16="http://schemas.microsoft.com/office/drawing/2014/main" id="{2F413392-2770-4269-95BF-CBC43B25D3E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2912" y="446900"/>
            <a:ext cx="1808163" cy="205022"/>
          </a:xfrm>
          <a:prstGeom prst="rect">
            <a:avLst/>
          </a:prstGeom>
        </p:spPr>
      </p:pic>
    </p:spTree>
    <p:extLst>
      <p:ext uri="{BB962C8B-B14F-4D97-AF65-F5344CB8AC3E}">
        <p14:creationId xmlns:p14="http://schemas.microsoft.com/office/powerpoint/2010/main" val="876071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3615" y="475648"/>
            <a:ext cx="11306469" cy="492443"/>
          </a:xfrm>
        </p:spPr>
        <p:txBody>
          <a:bodyPr wrap="square" lIns="0" tIns="0" rIns="0" bIns="0">
            <a:spAutoFit/>
          </a:bodyPr>
          <a:lstStyle>
            <a:lvl1pPr>
              <a:lnSpc>
                <a:spcPct val="100000"/>
              </a:lnSpc>
              <a:defRPr sz="3200" strike="noStrike">
                <a:solidFill>
                  <a:schemeClr val="tx1"/>
                </a:solidFill>
              </a:defRPr>
            </a:lvl1pPr>
          </a:lstStyle>
          <a:p>
            <a:r>
              <a:rPr lang="en-US"/>
              <a:t>Title</a:t>
            </a:r>
          </a:p>
        </p:txBody>
      </p:sp>
    </p:spTree>
    <p:extLst>
      <p:ext uri="{BB962C8B-B14F-4D97-AF65-F5344CB8AC3E}">
        <p14:creationId xmlns:p14="http://schemas.microsoft.com/office/powerpoint/2010/main" val="203650943"/>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23358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13594709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tx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005F92AB-F632-4166-AC48-DBE6E6E3EF45}"/>
              </a:ext>
            </a:extLst>
          </p:cNvPr>
          <p:cNvSpPr/>
          <p:nvPr userDrawn="1"/>
        </p:nvSpPr>
        <p:spPr bwMode="auto">
          <a:xfrm>
            <a:off x="-1" y="986206"/>
            <a:ext cx="435242" cy="5871794"/>
          </a:xfrm>
          <a:prstGeom prst="rect">
            <a:avLst/>
          </a:prstGeom>
          <a:solidFill>
            <a:srgbClr val="3232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Shape 34">
            <a:extLst>
              <a:ext uri="{FF2B5EF4-FFF2-40B4-BE49-F238E27FC236}">
                <a16:creationId xmlns:a16="http://schemas.microsoft.com/office/drawing/2014/main" id="{A63D0188-4CD5-42B8-8F58-182B5A007864}"/>
              </a:ext>
            </a:extLst>
          </p:cNvPr>
          <p:cNvSpPr/>
          <p:nvPr userDrawn="1"/>
        </p:nvSpPr>
        <p:spPr bwMode="auto">
          <a:xfrm>
            <a:off x="435242" y="986207"/>
            <a:ext cx="9978029" cy="5880680"/>
          </a:xfrm>
          <a:custGeom>
            <a:avLst/>
            <a:gdLst>
              <a:gd name="connsiteX0" fmla="*/ 0 w 10178109"/>
              <a:gd name="connsiteY0" fmla="*/ 0 h 5997749"/>
              <a:gd name="connsiteX1" fmla="*/ 7179235 w 10178109"/>
              <a:gd name="connsiteY1" fmla="*/ 0 h 5997749"/>
              <a:gd name="connsiteX2" fmla="*/ 10178109 w 10178109"/>
              <a:gd name="connsiteY2" fmla="*/ 5997749 h 5997749"/>
              <a:gd name="connsiteX3" fmla="*/ 0 w 10178109"/>
              <a:gd name="connsiteY3" fmla="*/ 5997749 h 5997749"/>
            </a:gdLst>
            <a:ahLst/>
            <a:cxnLst>
              <a:cxn ang="0">
                <a:pos x="connsiteX0" y="connsiteY0"/>
              </a:cxn>
              <a:cxn ang="0">
                <a:pos x="connsiteX1" y="connsiteY1"/>
              </a:cxn>
              <a:cxn ang="0">
                <a:pos x="connsiteX2" y="connsiteY2"/>
              </a:cxn>
              <a:cxn ang="0">
                <a:pos x="connsiteX3" y="connsiteY3"/>
              </a:cxn>
            </a:cxnLst>
            <a:rect l="l" t="t" r="r" b="b"/>
            <a:pathLst>
              <a:path w="10178109" h="5997749">
                <a:moveTo>
                  <a:pt x="0" y="0"/>
                </a:moveTo>
                <a:lnTo>
                  <a:pt x="7179235" y="0"/>
                </a:lnTo>
                <a:lnTo>
                  <a:pt x="10178109" y="5997749"/>
                </a:lnTo>
                <a:lnTo>
                  <a:pt x="0" y="5997749"/>
                </a:lnTo>
                <a:close/>
              </a:path>
            </a:pathLst>
          </a:custGeom>
          <a:solidFill>
            <a:srgbClr val="3232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7518143" cy="1793104"/>
          </a:xfrm>
          <a:noFill/>
        </p:spPr>
        <p:txBody>
          <a:bodyPr lIns="0" tIns="0" rIns="0" bIns="182880" anchor="b" anchorCtr="0"/>
          <a:lstStyle>
            <a:lvl1pPr>
              <a:defRPr sz="3529" strike="noStrike" spc="-49" baseline="0">
                <a:solidFill>
                  <a:schemeClr val="bg1"/>
                </a:solidFill>
              </a:defRPr>
            </a:lvl1pPr>
          </a:lstStyle>
          <a:p>
            <a:r>
              <a:rPr lang="en-US"/>
              <a:t>Section title</a:t>
            </a:r>
          </a:p>
        </p:txBody>
      </p:sp>
      <p:sp>
        <p:nvSpPr>
          <p:cNvPr id="36" name="Freeform: Shape 35">
            <a:extLst>
              <a:ext uri="{FF2B5EF4-FFF2-40B4-BE49-F238E27FC236}">
                <a16:creationId xmlns:a16="http://schemas.microsoft.com/office/drawing/2014/main" id="{DA88A708-C613-4F9D-8BFF-3D1018795FE4}"/>
              </a:ext>
            </a:extLst>
          </p:cNvPr>
          <p:cNvSpPr/>
          <p:nvPr userDrawn="1"/>
        </p:nvSpPr>
        <p:spPr bwMode="auto">
          <a:xfrm>
            <a:off x="-77364" y="826362"/>
            <a:ext cx="10017464" cy="6031639"/>
          </a:xfrm>
          <a:custGeom>
            <a:avLst/>
            <a:gdLst>
              <a:gd name="connsiteX0" fmla="*/ 0 w 10178109"/>
              <a:gd name="connsiteY0" fmla="*/ 0 h 5997749"/>
              <a:gd name="connsiteX1" fmla="*/ 7179235 w 10178109"/>
              <a:gd name="connsiteY1" fmla="*/ 0 h 5997749"/>
              <a:gd name="connsiteX2" fmla="*/ 10178109 w 10178109"/>
              <a:gd name="connsiteY2" fmla="*/ 5997749 h 5997749"/>
              <a:gd name="connsiteX3" fmla="*/ 0 w 10178109"/>
              <a:gd name="connsiteY3" fmla="*/ 5997749 h 5997749"/>
            </a:gdLst>
            <a:ahLst/>
            <a:cxnLst>
              <a:cxn ang="0">
                <a:pos x="connsiteX0" y="connsiteY0"/>
              </a:cxn>
              <a:cxn ang="0">
                <a:pos x="connsiteX1" y="connsiteY1"/>
              </a:cxn>
              <a:cxn ang="0">
                <a:pos x="connsiteX2" y="connsiteY2"/>
              </a:cxn>
              <a:cxn ang="0">
                <a:pos x="connsiteX3" y="connsiteY3"/>
              </a:cxn>
            </a:cxnLst>
            <a:rect l="l" t="t" r="r" b="b"/>
            <a:pathLst>
              <a:path w="10178109" h="5997749">
                <a:moveTo>
                  <a:pt x="0" y="0"/>
                </a:moveTo>
                <a:lnTo>
                  <a:pt x="7179235" y="0"/>
                </a:lnTo>
                <a:lnTo>
                  <a:pt x="10178109" y="5997749"/>
                </a:lnTo>
                <a:lnTo>
                  <a:pt x="0" y="5997749"/>
                </a:lnTo>
                <a:close/>
              </a:path>
            </a:pathLst>
          </a:custGeom>
          <a:no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A close up of a logo&#10;&#10;Description automatically generated">
            <a:extLst>
              <a:ext uri="{FF2B5EF4-FFF2-40B4-BE49-F238E27FC236}">
                <a16:creationId xmlns:a16="http://schemas.microsoft.com/office/drawing/2014/main" id="{D8B8C1BD-C346-4DB4-AC2E-EAA0A28B0B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9" y="257170"/>
            <a:ext cx="2379859" cy="569191"/>
          </a:xfrm>
          <a:prstGeom prst="rect">
            <a:avLst/>
          </a:prstGeom>
        </p:spPr>
      </p:pic>
    </p:spTree>
    <p:extLst>
      <p:ext uri="{BB962C8B-B14F-4D97-AF65-F5344CB8AC3E}">
        <p14:creationId xmlns:p14="http://schemas.microsoft.com/office/powerpoint/2010/main" val="337741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57200" y="3029995"/>
            <a:ext cx="7468334" cy="1793104"/>
          </a:xfrm>
          <a:noFill/>
        </p:spPr>
        <p:txBody>
          <a:bodyPr lIns="0" tIns="0" rIns="0" bIns="182880" anchor="b" anchorCtr="0"/>
          <a:lstStyle>
            <a:lvl1pPr>
              <a:defRPr sz="3529" strike="noStrike" spc="-49" baseline="0">
                <a:solidFill>
                  <a:schemeClr val="bg1"/>
                </a:solidFill>
              </a:defRPr>
            </a:lvl1pPr>
          </a:lstStyle>
          <a:p>
            <a:r>
              <a:rPr lang="en-US"/>
              <a:t>Section title</a:t>
            </a:r>
          </a:p>
        </p:txBody>
      </p:sp>
      <p:pic>
        <p:nvPicPr>
          <p:cNvPr id="7" name="Picture 6" descr="A picture containing drawing&#10;&#10;Description automatically generated">
            <a:extLst>
              <a:ext uri="{FF2B5EF4-FFF2-40B4-BE49-F238E27FC236}">
                <a16:creationId xmlns:a16="http://schemas.microsoft.com/office/drawing/2014/main" id="{A171CF4D-3C84-415F-92B0-3ED8AB7056A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2912" y="446900"/>
            <a:ext cx="1808163" cy="205022"/>
          </a:xfrm>
          <a:prstGeom prst="rect">
            <a:avLst/>
          </a:prstGeom>
        </p:spPr>
      </p:pic>
    </p:spTree>
    <p:extLst>
      <p:ext uri="{BB962C8B-B14F-4D97-AF65-F5344CB8AC3E}">
        <p14:creationId xmlns:p14="http://schemas.microsoft.com/office/powerpoint/2010/main" val="694356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Speaker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4" strike="noStrike" spc="-49" baseline="0">
                <a:solidFill>
                  <a:schemeClr val="bg1"/>
                </a:solidFill>
              </a:defRPr>
            </a:lvl1pPr>
          </a:lstStyle>
          <a:p>
            <a:r>
              <a:rPr lang="en-US"/>
              <a:t>Power Apps presentation title</a:t>
            </a:r>
          </a:p>
        </p:txBody>
      </p:sp>
      <p:pic>
        <p:nvPicPr>
          <p:cNvPr id="7" name="Picture 2">
            <a:extLst>
              <a:ext uri="{FF2B5EF4-FFF2-40B4-BE49-F238E27FC236}">
                <a16:creationId xmlns:a16="http://schemas.microsoft.com/office/drawing/2014/main" id="{B1FD7537-C1B5-4197-91C6-A520A9D18011}"/>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57821"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9597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172342601"/>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76053" y="3005763"/>
            <a:ext cx="7453439" cy="846474"/>
          </a:xfrm>
          <a:noFill/>
        </p:spPr>
        <p:txBody>
          <a:bodyPr lIns="0" tIns="0" rIns="0" bIns="0" anchor="ctr" anchorCtr="0"/>
          <a:lstStyle>
            <a:lvl1pPr>
              <a:lnSpc>
                <a:spcPct val="100000"/>
              </a:lnSpc>
              <a:spcAft>
                <a:spcPts val="1274"/>
              </a:spcAft>
              <a:defRPr sz="4400" spc="-49" baseline="0">
                <a:solidFill>
                  <a:schemeClr val="tx1"/>
                </a:solidFill>
                <a:latin typeface="+mj-lt"/>
              </a:defRPr>
            </a:lvl1pPr>
          </a:lstStyle>
          <a:p>
            <a:r>
              <a:rPr lang="en-US"/>
              <a:t>Thank you.</a:t>
            </a:r>
          </a:p>
        </p:txBody>
      </p:sp>
      <p:pic>
        <p:nvPicPr>
          <p:cNvPr id="5" name="Picture 4" descr="A picture containing drawing&#10;&#10;Description automatically generated">
            <a:extLst>
              <a:ext uri="{FF2B5EF4-FFF2-40B4-BE49-F238E27FC236}">
                <a16:creationId xmlns:a16="http://schemas.microsoft.com/office/drawing/2014/main" id="{B869ED07-2A0A-4DFE-86E7-3B097DF6B07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2912" y="446900"/>
            <a:ext cx="1808163" cy="205022"/>
          </a:xfrm>
          <a:prstGeom prst="rect">
            <a:avLst/>
          </a:prstGeom>
        </p:spPr>
      </p:pic>
    </p:spTree>
    <p:extLst>
      <p:ext uri="{BB962C8B-B14F-4D97-AF65-F5344CB8AC3E}">
        <p14:creationId xmlns:p14="http://schemas.microsoft.com/office/powerpoint/2010/main" val="18430116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Closing medium teal">
    <p:bg>
      <p:bgPr>
        <a:solidFill>
          <a:schemeClr val="accent1"/>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23111"/>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800">
                <a:solidFill>
                  <a:schemeClr val="tx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76053" y="3005763"/>
            <a:ext cx="7453439" cy="846474"/>
          </a:xfrm>
          <a:noFill/>
        </p:spPr>
        <p:txBody>
          <a:bodyPr lIns="0" tIns="0" rIns="0" bIns="0" anchor="ctr" anchorCtr="0"/>
          <a:lstStyle>
            <a:lvl1pPr>
              <a:lnSpc>
                <a:spcPct val="100000"/>
              </a:lnSpc>
              <a:spcAft>
                <a:spcPts val="1274"/>
              </a:spcAft>
              <a:defRPr sz="4400" spc="-49" baseline="0">
                <a:solidFill>
                  <a:schemeClr val="tx1"/>
                </a:solidFill>
                <a:latin typeface="+mj-lt"/>
              </a:defRPr>
            </a:lvl1pPr>
          </a:lstStyle>
          <a:p>
            <a:r>
              <a:rPr lang="en-US"/>
              <a:t>Thank you.</a:t>
            </a:r>
          </a:p>
        </p:txBody>
      </p:sp>
      <p:pic>
        <p:nvPicPr>
          <p:cNvPr id="5" name="Picture 4" descr="A picture containing drawing&#10;&#10;Description automatically generated">
            <a:extLst>
              <a:ext uri="{FF2B5EF4-FFF2-40B4-BE49-F238E27FC236}">
                <a16:creationId xmlns:a16="http://schemas.microsoft.com/office/drawing/2014/main" id="{B869ED07-2A0A-4DFE-86E7-3B097DF6B07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2912" y="446900"/>
            <a:ext cx="1808163" cy="205022"/>
          </a:xfrm>
          <a:prstGeom prst="rect">
            <a:avLst/>
          </a:prstGeom>
        </p:spPr>
      </p:pic>
    </p:spTree>
    <p:extLst>
      <p:ext uri="{BB962C8B-B14F-4D97-AF65-F5344CB8AC3E}">
        <p14:creationId xmlns:p14="http://schemas.microsoft.com/office/powerpoint/2010/main" val="32227763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465139" y="465139"/>
            <a:ext cx="11269662" cy="905062"/>
          </a:xfrm>
        </p:spPr>
        <p:txBody>
          <a:bodyPr/>
          <a:lstStyle>
            <a:lvl1pPr>
              <a:defRPr sz="3600"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57200" y="1436688"/>
            <a:ext cx="11269662" cy="2123658"/>
          </a:xfrm>
        </p:spPr>
        <p:txBody>
          <a:bodyPr wrap="square">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701356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93907" y="228604"/>
            <a:ext cx="11161444" cy="812531"/>
          </a:xfrm>
        </p:spPr>
        <p:txBody>
          <a:bodyPr/>
          <a:lstStyle>
            <a:lvl1pPr>
              <a:defRPr/>
            </a:lvl1pPr>
          </a:lstStyle>
          <a:p>
            <a:r>
              <a:rPr lang="en-US"/>
              <a:t>Click to edit Master title style</a:t>
            </a:r>
          </a:p>
        </p:txBody>
      </p:sp>
    </p:spTree>
    <p:extLst>
      <p:ext uri="{BB962C8B-B14F-4D97-AF65-F5344CB8AC3E}">
        <p14:creationId xmlns:p14="http://schemas.microsoft.com/office/powerpoint/2010/main" val="1072234135"/>
      </p:ext>
    </p:extLst>
  </p:cSld>
  <p:clrMapOvr>
    <a:masterClrMapping/>
  </p:clrMapOvr>
  <p:transition spd="slow">
    <p:push/>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87071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31564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05029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3"/>
            <a:ext cx="11296416" cy="738664"/>
          </a:xfrm>
        </p:spPr>
        <p:txBody>
          <a:bodyPr/>
          <a:lstStyle>
            <a:lvl1pPr>
              <a:defRPr sz="4800"/>
            </a:lvl1pPr>
          </a:lstStyle>
          <a:p>
            <a:r>
              <a:rPr lang="en-US"/>
              <a:t>Click to edit Master title style</a:t>
            </a:r>
          </a:p>
        </p:txBody>
      </p:sp>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80006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2044596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2289533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5"/>
              </a:lnSpc>
              <a:spcBef>
                <a:spcPts val="882"/>
              </a:spcBef>
              <a:buFont typeface="Arial" panose="020B0604020202020204" pitchFamily="34" charset="0"/>
              <a:buNone/>
              <a:defRPr sz="980" b="0" i="0" spc="0">
                <a:solidFill>
                  <a:schemeClr val="tx1"/>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52461218"/>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13089270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17989050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77786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79365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5696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25573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6975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945291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4094658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327547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096948818"/>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421613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275805896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274892827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49825547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52099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5211800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962783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082500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847921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noAutofit/>
          </a:bodyPr>
          <a:lstStyle>
            <a:lvl1pPr marL="0" indent="0">
              <a:spcAft>
                <a:spcPts val="800"/>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84622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2CE2B2-6293-48FF-BC99-7ECBF3BF262B}"/>
              </a:ext>
            </a:extLst>
          </p:cNvPr>
          <p:cNvSpPr/>
          <p:nvPr userDrawn="1"/>
        </p:nvSpPr>
        <p:spPr bwMode="auto">
          <a:xfrm>
            <a:off x="0" y="0"/>
            <a:ext cx="12192000" cy="6858000"/>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6EE0DC86-1CBE-4943-892D-8177713C005D}"/>
              </a:ext>
            </a:extLst>
          </p:cNvPr>
          <p:cNvSpPr>
            <a:spLocks noGrp="1"/>
          </p:cNvSpPr>
          <p:nvPr>
            <p:ph type="title" hasCustomPrompt="1"/>
          </p:nvPr>
        </p:nvSpPr>
        <p:spPr>
          <a:xfrm>
            <a:off x="585216" y="3033223"/>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Demo title</a:t>
            </a:r>
          </a:p>
        </p:txBody>
      </p:sp>
      <p:sp>
        <p:nvSpPr>
          <p:cNvPr id="4" name="Text Placeholder 4">
            <a:extLst>
              <a:ext uri="{FF2B5EF4-FFF2-40B4-BE49-F238E27FC236}">
                <a16:creationId xmlns:a16="http://schemas.microsoft.com/office/drawing/2014/main" id="{A825A374-DA53-4635-8BF4-CD77A3DE7AFE}"/>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452528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044640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1565249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88263" y="2993456"/>
            <a:ext cx="11018520" cy="553998"/>
          </a:xfrm>
        </p:spPr>
        <p:txBody>
          <a:bodyPr/>
          <a:lstStyle/>
          <a:p>
            <a:r>
              <a:rPr lang="en-US"/>
              <a:t>Click to edit Master title style</a:t>
            </a:r>
          </a:p>
        </p:txBody>
      </p:sp>
    </p:spTree>
    <p:extLst>
      <p:ext uri="{BB962C8B-B14F-4D97-AF65-F5344CB8AC3E}">
        <p14:creationId xmlns:p14="http://schemas.microsoft.com/office/powerpoint/2010/main" val="14535588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49405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lstStyle/>
          <a:p>
            <a:r>
              <a:rPr lang="en-US"/>
              <a:t>Click to edit Master title style</a:t>
            </a:r>
          </a:p>
        </p:txBody>
      </p:sp>
    </p:spTree>
    <p:extLst>
      <p:ext uri="{BB962C8B-B14F-4D97-AF65-F5344CB8AC3E}">
        <p14:creationId xmlns:p14="http://schemas.microsoft.com/office/powerpoint/2010/main" val="5533206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08538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93102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06762" y="1141413"/>
            <a:ext cx="8310563" cy="5740395"/>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478323" y="5053002"/>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459076" y="5801364"/>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693370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478323" y="5053002"/>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459076" y="5801364"/>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06762" y="1141413"/>
            <a:ext cx="8310563" cy="5740395"/>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528427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0"/>
            <a:ext cx="5669280" cy="6858000"/>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00"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3"/>
            <a:ext cx="3657600" cy="2017355"/>
          </a:xfrm>
        </p:spPr>
        <p:txBody>
          <a:bodyPr>
            <a:noAutofit/>
          </a:bodyPr>
          <a:lstStyle>
            <a:lvl1pPr marL="0" indent="0">
              <a:lnSpc>
                <a:spcPct val="110000"/>
              </a:lnSpc>
              <a:spcBef>
                <a:spcPts val="0"/>
              </a:spcBef>
              <a:spcAft>
                <a:spcPts val="1200"/>
              </a:spcAft>
              <a:buNone/>
              <a:defRPr sz="1200">
                <a:gradFill flip="none" rotWithShape="1">
                  <a:gsLst>
                    <a:gs pos="82000">
                      <a:schemeClr val="bg1"/>
                    </a:gs>
                    <a:gs pos="0">
                      <a:schemeClr val="bg1"/>
                    </a:gs>
                  </a:gsLst>
                  <a:lin ang="2700000" scaled="1"/>
                  <a:tileRect/>
                </a:gradFill>
                <a:latin typeface="+mj-lt"/>
              </a:defRPr>
            </a:lvl1pPr>
            <a:lvl2pPr marL="228600" indent="0">
              <a:buNone/>
              <a:defRPr sz="1200">
                <a:gradFill flip="none" rotWithShape="1">
                  <a:gsLst>
                    <a:gs pos="82000">
                      <a:schemeClr val="bg1"/>
                    </a:gs>
                    <a:gs pos="0">
                      <a:schemeClr val="bg1"/>
                    </a:gs>
                  </a:gsLst>
                  <a:lin ang="2700000" scaled="1"/>
                  <a:tileRect/>
                </a:gradFill>
                <a:latin typeface="+mj-lt"/>
              </a:defRPr>
            </a:lvl2pPr>
            <a:lvl3pPr marL="457200" indent="0">
              <a:buNone/>
              <a:defRPr sz="1200">
                <a:gradFill flip="none" rotWithShape="1">
                  <a:gsLst>
                    <a:gs pos="82000">
                      <a:schemeClr val="bg1"/>
                    </a:gs>
                    <a:gs pos="0">
                      <a:schemeClr val="bg1"/>
                    </a:gs>
                  </a:gsLst>
                  <a:lin ang="2700000" scaled="1"/>
                  <a:tileRect/>
                </a:gradFill>
                <a:latin typeface="+mj-lt"/>
              </a:defRPr>
            </a:lvl3pPr>
            <a:lvl4pPr marL="661988" indent="0">
              <a:buNone/>
              <a:defRPr sz="1200">
                <a:gradFill flip="none" rotWithShape="1">
                  <a:gsLst>
                    <a:gs pos="82000">
                      <a:schemeClr val="bg1"/>
                    </a:gs>
                    <a:gs pos="0">
                      <a:schemeClr val="bg1"/>
                    </a:gs>
                  </a:gsLst>
                  <a:lin ang="2700000" scaled="1"/>
                  <a:tileRect/>
                </a:gradFill>
                <a:latin typeface="+mj-lt"/>
              </a:defRPr>
            </a:lvl4pPr>
            <a:lvl5pPr marL="855663"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2742208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2CE2B2-6293-48FF-BC99-7ECBF3BF262B}"/>
              </a:ext>
            </a:extLst>
          </p:cNvPr>
          <p:cNvSpPr/>
          <p:nvPr userDrawn="1"/>
        </p:nvSpPr>
        <p:spPr bwMode="auto">
          <a:xfrm>
            <a:off x="0" y="0"/>
            <a:ext cx="12192000" cy="6858000"/>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8E308C57-5B6E-4E33-BF3F-BAFC1E88A2B2}"/>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68781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0"/>
            <a:ext cx="5669280" cy="6858000"/>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00"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3"/>
            <a:ext cx="3657600" cy="2017355"/>
          </a:xfrm>
        </p:spPr>
        <p:txBody>
          <a:bodyPr>
            <a:noAutofit/>
          </a:bodyPr>
          <a:lstStyle>
            <a:lvl1pPr marL="0" indent="0">
              <a:lnSpc>
                <a:spcPct val="110000"/>
              </a:lnSpc>
              <a:spcBef>
                <a:spcPts val="0"/>
              </a:spcBef>
              <a:spcAft>
                <a:spcPts val="1200"/>
              </a:spcAft>
              <a:buNone/>
              <a:defRPr sz="1200">
                <a:gradFill>
                  <a:gsLst>
                    <a:gs pos="100000">
                      <a:schemeClr val="tx1"/>
                    </a:gs>
                    <a:gs pos="0">
                      <a:schemeClr val="tx1"/>
                    </a:gs>
                  </a:gsLst>
                  <a:lin ang="5400000" scaled="0"/>
                </a:gradFill>
                <a:latin typeface="+mj-lt"/>
              </a:defRPr>
            </a:lvl1pPr>
            <a:lvl2pPr marL="228600" indent="0">
              <a:buNone/>
              <a:defRPr sz="1200">
                <a:gradFill flip="none" rotWithShape="1">
                  <a:gsLst>
                    <a:gs pos="82000">
                      <a:schemeClr val="bg1"/>
                    </a:gs>
                    <a:gs pos="0">
                      <a:schemeClr val="bg1"/>
                    </a:gs>
                  </a:gsLst>
                  <a:lin ang="2700000" scaled="1"/>
                  <a:tileRect/>
                </a:gradFill>
                <a:latin typeface="+mj-lt"/>
              </a:defRPr>
            </a:lvl2pPr>
            <a:lvl3pPr marL="457200" indent="0">
              <a:buNone/>
              <a:defRPr sz="1200">
                <a:gradFill flip="none" rotWithShape="1">
                  <a:gsLst>
                    <a:gs pos="82000">
                      <a:schemeClr val="bg1"/>
                    </a:gs>
                    <a:gs pos="0">
                      <a:schemeClr val="bg1"/>
                    </a:gs>
                  </a:gsLst>
                  <a:lin ang="2700000" scaled="1"/>
                  <a:tileRect/>
                </a:gradFill>
                <a:latin typeface="+mj-lt"/>
              </a:defRPr>
            </a:lvl3pPr>
            <a:lvl4pPr marL="661988" indent="0">
              <a:buNone/>
              <a:defRPr sz="1200">
                <a:gradFill flip="none" rotWithShape="1">
                  <a:gsLst>
                    <a:gs pos="82000">
                      <a:schemeClr val="bg1"/>
                    </a:gs>
                    <a:gs pos="0">
                      <a:schemeClr val="bg1"/>
                    </a:gs>
                  </a:gsLst>
                  <a:lin ang="2700000" scaled="1"/>
                  <a:tileRect/>
                </a:gradFill>
                <a:latin typeface="+mj-lt"/>
              </a:defRPr>
            </a:lvl4pPr>
            <a:lvl5pPr marL="855663"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218632283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3689"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15612"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193841"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316576"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093993"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217541"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744373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197170" y="1436688"/>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44610" y="1715114"/>
            <a:ext cx="7275652" cy="322264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20428554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848302" y="499243"/>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096001" y="730555"/>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88263" y="1829678"/>
            <a:ext cx="4405172" cy="1107996"/>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3018198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197170" y="143668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44610" y="1715114"/>
            <a:ext cx="7275652" cy="409255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19153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0">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84200" y="1436688"/>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096001" y="1558882"/>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86661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2431804"/>
            <a:ext cx="4160520" cy="997196"/>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85216" y="3874498"/>
            <a:ext cx="4160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096001" y="1558882"/>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9535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6" y="1672493"/>
            <a:ext cx="5891782" cy="351301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47" y="1882867"/>
            <a:ext cx="5497361" cy="3092266"/>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0" y="1672493"/>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3445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46553" indent="0">
              <a:buNone/>
              <a:defRPr sz="24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84607" indent="0">
              <a:buNone/>
              <a:defRPr sz="20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14563"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50997"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129384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5507297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tx1"/>
                </a:solidFill>
              </a:defRPr>
            </a:lvl1pPr>
          </a:lstStyle>
          <a:p>
            <a:r>
              <a:rPr lang="en-US"/>
              <a:t>Thank you.</a:t>
            </a:r>
          </a:p>
        </p:txBody>
      </p:sp>
      <p:pic>
        <p:nvPicPr>
          <p:cNvPr id="6" name="Picture 2">
            <a:extLst>
              <a:ext uri="{FF2B5EF4-FFF2-40B4-BE49-F238E27FC236}">
                <a16:creationId xmlns:a16="http://schemas.microsoft.com/office/drawing/2014/main" id="{194C8120-35E5-4A35-8E18-541233CB71E4}"/>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57822" y="153680"/>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0374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705946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3304308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6887382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2"/>
            </a:solidFill>
          </a:ln>
        </p:spPr>
        <p:txBody>
          <a:bodyPr wrap="square" lIns="182880" tIns="182880" rIns="182880" bIns="182880" anchor="t" anchorCtr="0">
            <a:noAutofit/>
          </a:bodyPr>
          <a:lstStyle>
            <a:lvl1pPr marL="0" indent="0">
              <a:buNone/>
              <a:defRPr sz="1100">
                <a:gradFill flip="none" rotWithShape="1">
                  <a:gsLst>
                    <a:gs pos="82000">
                      <a:schemeClr val="accent1"/>
                    </a:gs>
                    <a:gs pos="0">
                      <a:schemeClr val="accent1"/>
                    </a:gs>
                  </a:gsLst>
                  <a:lin ang="2700000" scaled="1"/>
                  <a:tileRect/>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2"/>
            </a:solidFill>
          </a:ln>
        </p:spPr>
        <p:txBody>
          <a:bodyPr vert="horz" wrap="square" lIns="182880" tIns="182880" rIns="182880" bIns="182880" rtlCol="0" anchor="b" anchorCtr="0">
            <a:no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err="1">
              <a:ln>
                <a:noFill/>
              </a:ln>
              <a:gradFill flip="none" rotWithShape="1">
                <a:gsLst>
                  <a:gs pos="82000">
                    <a:srgbClr val="3C3C41"/>
                  </a:gs>
                  <a:gs pos="0">
                    <a:srgbClr val="3C3C41"/>
                  </a:gs>
                </a:gsLst>
                <a:lin ang="2700000" scaled="1"/>
                <a:tileRect/>
              </a:gradFill>
              <a:effectLst/>
              <a:uLnTx/>
              <a:uFillTx/>
              <a:latin typeface="Segoe UI Semibold"/>
              <a:ea typeface="+mn-ea"/>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3C3C41"/>
                    </a:gs>
                    <a:gs pos="0">
                      <a:srgbClr val="3C3C41"/>
                    </a:gs>
                  </a:gsLst>
                  <a:lin ang="2700000" scaled="1"/>
                  <a:tileRect/>
                </a:gradFill>
                <a:effectLst/>
                <a:uLnTx/>
                <a:uFillTx/>
                <a:latin typeface="Segoe UI"/>
                <a:ea typeface="+mn-ea"/>
                <a:cs typeface="Segoe UI" panose="020B0502040204020203" pitchFamily="34" charset="0"/>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3C3C41"/>
                    </a:gs>
                    <a:gs pos="0">
                      <a:srgbClr val="3C3C41"/>
                    </a:gs>
                  </a:gsLst>
                  <a:lin ang="2700000" scaled="1"/>
                  <a:tileRect/>
                </a:gradFill>
                <a:effectLst/>
                <a:uLnTx/>
                <a:uFillTx/>
                <a:latin typeface="Segoe UI"/>
                <a:ea typeface="+mn-ea"/>
                <a:cs typeface="Segoe UI" panose="020B0502040204020203" pitchFamily="34" charset="0"/>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3C3C41"/>
                    </a:gs>
                    <a:gs pos="0">
                      <a:srgbClr val="3C3C41"/>
                    </a:gs>
                  </a:gsLst>
                  <a:lin ang="2700000" scaled="1"/>
                  <a:tileRect/>
                </a:gradFill>
                <a:effectLst/>
                <a:uLnTx/>
                <a:uFillTx/>
                <a:latin typeface="Segoe UI"/>
                <a:ea typeface="+mn-ea"/>
                <a:cs typeface="Segoe UI" panose="020B0502040204020203" pitchFamily="34" charset="0"/>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3C3C41"/>
                    </a:gs>
                    <a:gs pos="0">
                      <a:srgbClr val="3C3C41"/>
                    </a:gs>
                  </a:gsLst>
                  <a:lin ang="2700000" scaled="1"/>
                  <a:tileRect/>
                </a:gradFill>
                <a:effectLst/>
                <a:uLnTx/>
                <a:uFillTx/>
                <a:latin typeface="Segoe UI"/>
                <a:ea typeface="+mn-ea"/>
                <a:cs typeface="Segoe UI" panose="020B0502040204020203" pitchFamily="34" charset="0"/>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flip="none" rotWithShape="1">
                  <a:gsLst>
                    <a:gs pos="82000">
                      <a:schemeClr val="accent1"/>
                    </a:gs>
                    <a:gs pos="0">
                      <a:schemeClr val="accent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519088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4" name="Oval 63">
            <a:extLst>
              <a:ext uri="{FF2B5EF4-FFF2-40B4-BE49-F238E27FC236}">
                <a16:creationId xmlns:a16="http://schemas.microsoft.com/office/drawing/2014/main" id="{393FEAEC-792F-4316-B416-1B7150AC2365}"/>
              </a:ext>
            </a:extLst>
          </p:cNvPr>
          <p:cNvSpPr/>
          <p:nvPr userDrawn="1"/>
        </p:nvSpPr>
        <p:spPr bwMode="auto">
          <a:xfrm>
            <a:off x="539657" y="454050"/>
            <a:ext cx="785356" cy="7853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0" name="Graphic 59">
            <a:extLst>
              <a:ext uri="{FF2B5EF4-FFF2-40B4-BE49-F238E27FC236}">
                <a16:creationId xmlns:a16="http://schemas.microsoft.com/office/drawing/2014/main" id="{83FE58A6-D2C5-41C0-9C32-41A5C4D962B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19449" y="619047"/>
            <a:ext cx="455362" cy="455362"/>
          </a:xfrm>
          <a:prstGeom prst="rect">
            <a:avLst/>
          </a:prstGeom>
        </p:spPr>
      </p:pic>
    </p:spTree>
    <p:extLst>
      <p:ext uri="{BB962C8B-B14F-4D97-AF65-F5344CB8AC3E}">
        <p14:creationId xmlns:p14="http://schemas.microsoft.com/office/powerpoint/2010/main" val="4040791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650331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352954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27143809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5058090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3"/>
            </a:solidFill>
          </a:ln>
        </p:spPr>
        <p:txBody>
          <a:bodyPr wrap="square" lIns="182880" tIns="182880" rIns="182880" bIns="182880" anchor="t" anchorCtr="0">
            <a:noAutofit/>
          </a:bodyPr>
          <a:lstStyle>
            <a:lvl1pPr marL="0" indent="0">
              <a:buNone/>
              <a:defRPr sz="1100">
                <a:gradFill>
                  <a:gsLst>
                    <a:gs pos="82000">
                      <a:schemeClr val="accent3"/>
                    </a:gs>
                    <a:gs pos="0">
                      <a:schemeClr val="accent3"/>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3"/>
            </a:solidFill>
          </a:ln>
        </p:spPr>
        <p:txBody>
          <a:bodyPr vert="horz" wrap="square" lIns="182880" tIns="182880" rIns="182880" bIns="182880" rtlCol="0" anchor="b" anchorCtr="0">
            <a:no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err="1">
              <a:ln>
                <a:noFill/>
              </a:ln>
              <a:gradFill flip="none" rotWithShape="1">
                <a:gsLst>
                  <a:gs pos="82000">
                    <a:srgbClr val="3C3C41"/>
                  </a:gs>
                  <a:gs pos="0">
                    <a:srgbClr val="3C3C41"/>
                  </a:gs>
                </a:gsLst>
                <a:lin ang="2700000" scaled="1"/>
                <a:tileRect/>
              </a:gradFill>
              <a:effectLst/>
              <a:uLnTx/>
              <a:uFillTx/>
              <a:latin typeface="Segoe UI Semibold"/>
              <a:ea typeface="+mn-ea"/>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066FF"/>
                    </a:gs>
                    <a:gs pos="0">
                      <a:srgbClr val="0066FF"/>
                    </a:gs>
                  </a:gsLst>
                  <a:lin ang="2700000" scaled="1"/>
                </a:gradFill>
                <a:effectLst/>
                <a:uLnTx/>
                <a:uFillTx/>
                <a:latin typeface="Segoe UI"/>
                <a:ea typeface="+mn-ea"/>
                <a:cs typeface="Segoe UI" panose="020B0502040204020203" pitchFamily="34" charset="0"/>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066FF"/>
                    </a:gs>
                    <a:gs pos="0">
                      <a:srgbClr val="0066FF"/>
                    </a:gs>
                  </a:gsLst>
                  <a:lin ang="2700000" scaled="1"/>
                </a:gradFill>
                <a:effectLst/>
                <a:uLnTx/>
                <a:uFillTx/>
                <a:latin typeface="Segoe UI"/>
                <a:ea typeface="+mn-ea"/>
                <a:cs typeface="Segoe UI" panose="020B0502040204020203" pitchFamily="34" charset="0"/>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066FF"/>
                    </a:gs>
                    <a:gs pos="0">
                      <a:srgbClr val="0066FF"/>
                    </a:gs>
                  </a:gsLst>
                  <a:lin ang="2700000" scaled="1"/>
                </a:gradFill>
                <a:effectLst/>
                <a:uLnTx/>
                <a:uFillTx/>
                <a:latin typeface="Segoe UI"/>
                <a:ea typeface="+mn-ea"/>
                <a:cs typeface="Segoe UI" panose="020B0502040204020203" pitchFamily="34" charset="0"/>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066FF"/>
                    </a:gs>
                    <a:gs pos="0">
                      <a:srgbClr val="0066FF"/>
                    </a:gs>
                  </a:gsLst>
                  <a:lin ang="2700000" scaled="1"/>
                </a:gradFill>
                <a:effectLst/>
                <a:uLnTx/>
                <a:uFillTx/>
                <a:latin typeface="Segoe UI"/>
                <a:ea typeface="+mn-ea"/>
                <a:cs typeface="Segoe UI" panose="020B0502040204020203" pitchFamily="34" charset="0"/>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3"/>
                    </a:gs>
                    <a:gs pos="0">
                      <a:schemeClr val="accent3"/>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4185762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023072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3" name="Oval 2">
            <a:extLst>
              <a:ext uri="{FF2B5EF4-FFF2-40B4-BE49-F238E27FC236}">
                <a16:creationId xmlns:a16="http://schemas.microsoft.com/office/drawing/2014/main" id="{A65A59F1-2978-45D9-BC82-8A3493696A37}"/>
              </a:ext>
            </a:extLst>
          </p:cNvPr>
          <p:cNvSpPr/>
          <p:nvPr userDrawn="1"/>
        </p:nvSpPr>
        <p:spPr bwMode="auto">
          <a:xfrm>
            <a:off x="539657" y="454050"/>
            <a:ext cx="785356" cy="7853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 name="Graphic 1">
            <a:extLst>
              <a:ext uri="{FF2B5EF4-FFF2-40B4-BE49-F238E27FC236}">
                <a16:creationId xmlns:a16="http://schemas.microsoft.com/office/drawing/2014/main" id="{8C6ADCC5-50CD-4471-BC1B-8A5031DA934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05724" y="610881"/>
            <a:ext cx="453222" cy="453222"/>
          </a:xfrm>
          <a:prstGeom prst="rect">
            <a:avLst/>
          </a:prstGeom>
        </p:spPr>
      </p:pic>
    </p:spTree>
    <p:extLst>
      <p:ext uri="{BB962C8B-B14F-4D97-AF65-F5344CB8AC3E}">
        <p14:creationId xmlns:p14="http://schemas.microsoft.com/office/powerpoint/2010/main" val="34558019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5049281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0114565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26624667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9444059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rgbClr val="6A4B16"/>
            </a:solidFill>
          </a:ln>
        </p:spPr>
        <p:txBody>
          <a:bodyPr wrap="square" lIns="182880" tIns="182880" rIns="182880" bIns="182880" anchor="t" anchorCtr="0">
            <a:noAutofit/>
          </a:bodyPr>
          <a:lstStyle>
            <a:lvl1pPr marL="0" indent="0">
              <a:buNone/>
              <a:defRPr sz="1100">
                <a:gradFill>
                  <a:gsLst>
                    <a:gs pos="82000">
                      <a:srgbClr val="6A4B16"/>
                    </a:gs>
                    <a:gs pos="0">
                      <a:srgbClr val="6A4B16"/>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rgbClr val="6A4B16"/>
            </a:solidFill>
          </a:ln>
        </p:spPr>
        <p:txBody>
          <a:bodyPr vert="horz" wrap="square" lIns="182880" tIns="182880" rIns="182880" bIns="182880" rtlCol="0" anchor="b" anchorCtr="0">
            <a:no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err="1">
              <a:ln>
                <a:noFill/>
              </a:ln>
              <a:gradFill flip="none" rotWithShape="1">
                <a:gsLst>
                  <a:gs pos="82000">
                    <a:srgbClr val="3C3C41"/>
                  </a:gs>
                  <a:gs pos="0">
                    <a:srgbClr val="3C3C41"/>
                  </a:gs>
                </a:gsLst>
                <a:lin ang="2700000" scaled="1"/>
                <a:tileRect/>
              </a:gradFill>
              <a:effectLst/>
              <a:uLnTx/>
              <a:uFillTx/>
              <a:latin typeface="Segoe UI Semibold"/>
              <a:ea typeface="+mn-ea"/>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6A4B16"/>
                    </a:gs>
                    <a:gs pos="0">
                      <a:srgbClr val="6A4B16"/>
                    </a:gs>
                  </a:gsLst>
                  <a:lin ang="2700000" scaled="1"/>
                </a:gradFill>
                <a:effectLst/>
                <a:uLnTx/>
                <a:uFillTx/>
                <a:latin typeface="Segoe UI"/>
                <a:ea typeface="+mn-ea"/>
                <a:cs typeface="Segoe UI" panose="020B0502040204020203" pitchFamily="34" charset="0"/>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6A4B16"/>
                    </a:gs>
                    <a:gs pos="0">
                      <a:srgbClr val="6A4B16"/>
                    </a:gs>
                  </a:gsLst>
                  <a:lin ang="2700000" scaled="1"/>
                </a:gradFill>
                <a:effectLst/>
                <a:uLnTx/>
                <a:uFillTx/>
                <a:latin typeface="Segoe UI"/>
                <a:ea typeface="+mn-ea"/>
                <a:cs typeface="Segoe UI" panose="020B0502040204020203" pitchFamily="34" charset="0"/>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6A4B16"/>
                    </a:gs>
                    <a:gs pos="0">
                      <a:srgbClr val="6A4B16"/>
                    </a:gs>
                  </a:gsLst>
                  <a:lin ang="2700000" scaled="1"/>
                </a:gradFill>
                <a:effectLst/>
                <a:uLnTx/>
                <a:uFillTx/>
                <a:latin typeface="Segoe UI"/>
                <a:ea typeface="+mn-ea"/>
                <a:cs typeface="Segoe UI" panose="020B0502040204020203" pitchFamily="34" charset="0"/>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6A4B16"/>
                    </a:gs>
                    <a:gs pos="0">
                      <a:srgbClr val="6A4B16"/>
                    </a:gs>
                  </a:gsLst>
                  <a:lin ang="2700000" scaled="1"/>
                </a:gradFill>
                <a:effectLst/>
                <a:uLnTx/>
                <a:uFillTx/>
                <a:latin typeface="Segoe UI"/>
                <a:ea typeface="+mn-ea"/>
                <a:cs typeface="Segoe UI" panose="020B0502040204020203" pitchFamily="34" charset="0"/>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rgbClr val="6A4B16"/>
                    </a:gs>
                    <a:gs pos="0">
                      <a:srgbClr val="6A4B16"/>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352976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3" name="Oval 2">
            <a:extLst>
              <a:ext uri="{FF2B5EF4-FFF2-40B4-BE49-F238E27FC236}">
                <a16:creationId xmlns:a16="http://schemas.microsoft.com/office/drawing/2014/main" id="{E165A012-D3EE-47EF-B8B3-CEB2C68B6C93}"/>
              </a:ext>
            </a:extLst>
          </p:cNvPr>
          <p:cNvSpPr/>
          <p:nvPr userDrawn="1"/>
        </p:nvSpPr>
        <p:spPr bwMode="auto">
          <a:xfrm>
            <a:off x="539657" y="454050"/>
            <a:ext cx="785356" cy="7853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 name="Graphic 1">
            <a:extLst>
              <a:ext uri="{FF2B5EF4-FFF2-40B4-BE49-F238E27FC236}">
                <a16:creationId xmlns:a16="http://schemas.microsoft.com/office/drawing/2014/main" id="{EB9B3534-AB58-46E6-A28E-642FE73C968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03735" y="618128"/>
            <a:ext cx="457200" cy="457200"/>
          </a:xfrm>
          <a:prstGeom prst="rect">
            <a:avLst/>
          </a:prstGeom>
        </p:spPr>
      </p:pic>
    </p:spTree>
    <p:extLst>
      <p:ext uri="{BB962C8B-B14F-4D97-AF65-F5344CB8AC3E}">
        <p14:creationId xmlns:p14="http://schemas.microsoft.com/office/powerpoint/2010/main" val="25437174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42629111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7482061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28203738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358729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7173522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5"/>
            </a:solidFill>
          </a:ln>
        </p:spPr>
        <p:txBody>
          <a:bodyPr wrap="square" lIns="182880" tIns="182880" rIns="182880" bIns="182880" anchor="t" anchorCtr="0">
            <a:noAutofit/>
          </a:bodyPr>
          <a:lstStyle>
            <a:lvl1pPr marL="0" indent="0">
              <a:buNone/>
              <a:defRPr sz="1100">
                <a:gradFill>
                  <a:gsLst>
                    <a:gs pos="82000">
                      <a:schemeClr val="accent5"/>
                    </a:gs>
                    <a:gs pos="0">
                      <a:schemeClr val="accent5"/>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5"/>
            </a:solidFill>
          </a:ln>
        </p:spPr>
        <p:txBody>
          <a:bodyPr vert="horz" wrap="square" lIns="182880" tIns="182880" rIns="182880" bIns="182880" rtlCol="0" anchor="b" anchorCtr="0">
            <a:no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err="1">
              <a:ln>
                <a:noFill/>
              </a:ln>
              <a:gradFill flip="none" rotWithShape="1">
                <a:gsLst>
                  <a:gs pos="82000">
                    <a:srgbClr val="3C3C41"/>
                  </a:gs>
                  <a:gs pos="0">
                    <a:srgbClr val="3C3C41"/>
                  </a:gs>
                </a:gsLst>
                <a:lin ang="2700000" scaled="1"/>
                <a:tileRect/>
              </a:gradFill>
              <a:effectLst/>
              <a:uLnTx/>
              <a:uFillTx/>
              <a:latin typeface="Segoe UI Semibold"/>
              <a:ea typeface="+mn-ea"/>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742774"/>
                    </a:gs>
                    <a:gs pos="0">
                      <a:srgbClr val="742774"/>
                    </a:gs>
                  </a:gsLst>
                  <a:lin ang="2700000" scaled="1"/>
                </a:gradFill>
                <a:effectLst/>
                <a:uLnTx/>
                <a:uFillTx/>
                <a:latin typeface="Segoe UI"/>
                <a:ea typeface="+mn-ea"/>
                <a:cs typeface="Segoe UI" panose="020B0502040204020203" pitchFamily="34" charset="0"/>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742774"/>
                    </a:gs>
                    <a:gs pos="0">
                      <a:srgbClr val="742774"/>
                    </a:gs>
                  </a:gsLst>
                  <a:lin ang="2700000" scaled="1"/>
                </a:gradFill>
                <a:effectLst/>
                <a:uLnTx/>
                <a:uFillTx/>
                <a:latin typeface="Segoe UI"/>
                <a:ea typeface="+mn-ea"/>
                <a:cs typeface="Segoe UI" panose="020B0502040204020203" pitchFamily="34" charset="0"/>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742774"/>
                    </a:gs>
                    <a:gs pos="0">
                      <a:srgbClr val="742774"/>
                    </a:gs>
                  </a:gsLst>
                  <a:lin ang="2700000" scaled="1"/>
                </a:gradFill>
                <a:effectLst/>
                <a:uLnTx/>
                <a:uFillTx/>
                <a:latin typeface="Segoe UI"/>
                <a:ea typeface="+mn-ea"/>
                <a:cs typeface="Segoe UI" panose="020B0502040204020203" pitchFamily="34" charset="0"/>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742774"/>
                    </a:gs>
                    <a:gs pos="0">
                      <a:srgbClr val="742774"/>
                    </a:gs>
                  </a:gsLst>
                  <a:lin ang="2700000" scaled="1"/>
                </a:gradFill>
                <a:effectLst/>
                <a:uLnTx/>
                <a:uFillTx/>
                <a:latin typeface="Segoe UI"/>
                <a:ea typeface="+mn-ea"/>
                <a:cs typeface="Segoe UI" panose="020B0502040204020203" pitchFamily="34" charset="0"/>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5"/>
                    </a:gs>
                    <a:gs pos="0">
                      <a:schemeClr val="accent5"/>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63183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3" name="Oval 2">
            <a:extLst>
              <a:ext uri="{FF2B5EF4-FFF2-40B4-BE49-F238E27FC236}">
                <a16:creationId xmlns:a16="http://schemas.microsoft.com/office/drawing/2014/main" id="{D1B0AD52-B514-4301-9559-18BCE561DAAF}"/>
              </a:ext>
            </a:extLst>
          </p:cNvPr>
          <p:cNvSpPr/>
          <p:nvPr userDrawn="1"/>
        </p:nvSpPr>
        <p:spPr bwMode="auto">
          <a:xfrm>
            <a:off x="539657" y="454050"/>
            <a:ext cx="785356" cy="7853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 name="Graphic 1">
            <a:extLst>
              <a:ext uri="{FF2B5EF4-FFF2-40B4-BE49-F238E27FC236}">
                <a16:creationId xmlns:a16="http://schemas.microsoft.com/office/drawing/2014/main" id="{9D8C279A-AB73-49F2-ABC3-4F9EAAC0E75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15767" y="630160"/>
            <a:ext cx="457200" cy="457200"/>
          </a:xfrm>
          <a:prstGeom prst="rect">
            <a:avLst/>
          </a:prstGeom>
        </p:spPr>
      </p:pic>
    </p:spTree>
    <p:extLst>
      <p:ext uri="{BB962C8B-B14F-4D97-AF65-F5344CB8AC3E}">
        <p14:creationId xmlns:p14="http://schemas.microsoft.com/office/powerpoint/2010/main" val="60269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861572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4131928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2897494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684264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6"/>
            </a:solidFill>
          </a:ln>
        </p:spPr>
        <p:txBody>
          <a:bodyPr wrap="square" lIns="182880" tIns="182880" rIns="182880" bIns="182880" anchor="t" anchorCtr="0">
            <a:noAutofit/>
          </a:bodyPr>
          <a:lstStyle>
            <a:lvl1pPr marL="0" indent="0">
              <a:buNone/>
              <a:defRPr sz="1100">
                <a:gradFill>
                  <a:gsLst>
                    <a:gs pos="82000">
                      <a:schemeClr val="accent6"/>
                    </a:gs>
                    <a:gs pos="0">
                      <a:schemeClr val="accent6"/>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6"/>
            </a:solidFill>
          </a:ln>
        </p:spPr>
        <p:txBody>
          <a:bodyPr vert="horz" wrap="square" lIns="182880" tIns="182880" rIns="182880" bIns="182880" rtlCol="0" anchor="b" anchorCtr="0">
            <a:no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err="1">
              <a:ln>
                <a:noFill/>
              </a:ln>
              <a:gradFill flip="none" rotWithShape="1">
                <a:gsLst>
                  <a:gs pos="82000">
                    <a:srgbClr val="3C3C41"/>
                  </a:gs>
                  <a:gs pos="0">
                    <a:srgbClr val="3C3C41"/>
                  </a:gs>
                </a:gsLst>
                <a:lin ang="2700000" scaled="1"/>
                <a:tileRect/>
              </a:gradFill>
              <a:effectLst/>
              <a:uLnTx/>
              <a:uFillTx/>
              <a:latin typeface="Segoe UI Semibold"/>
              <a:ea typeface="+mn-ea"/>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B556A"/>
                    </a:gs>
                    <a:gs pos="0">
                      <a:srgbClr val="0B556A"/>
                    </a:gs>
                  </a:gsLst>
                  <a:lin ang="2700000" scaled="1"/>
                </a:gradFill>
                <a:effectLst/>
                <a:uLnTx/>
                <a:uFillTx/>
                <a:latin typeface="Segoe UI"/>
                <a:ea typeface="+mn-ea"/>
                <a:cs typeface="Segoe UI" panose="020B0502040204020203" pitchFamily="34" charset="0"/>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B556A"/>
                    </a:gs>
                    <a:gs pos="0">
                      <a:srgbClr val="0B556A"/>
                    </a:gs>
                  </a:gsLst>
                  <a:lin ang="2700000" scaled="1"/>
                </a:gradFill>
                <a:effectLst/>
                <a:uLnTx/>
                <a:uFillTx/>
                <a:latin typeface="Segoe UI"/>
                <a:ea typeface="+mn-ea"/>
                <a:cs typeface="Segoe UI" panose="020B0502040204020203" pitchFamily="34" charset="0"/>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B556A"/>
                    </a:gs>
                    <a:gs pos="0">
                      <a:srgbClr val="0B556A"/>
                    </a:gs>
                  </a:gsLst>
                  <a:lin ang="2700000" scaled="1"/>
                </a:gradFill>
                <a:effectLst/>
                <a:uLnTx/>
                <a:uFillTx/>
                <a:latin typeface="Segoe UI"/>
                <a:ea typeface="+mn-ea"/>
                <a:cs typeface="Segoe UI" panose="020B0502040204020203" pitchFamily="34" charset="0"/>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B556A"/>
                    </a:gs>
                    <a:gs pos="0">
                      <a:srgbClr val="0B556A"/>
                    </a:gs>
                  </a:gsLst>
                  <a:lin ang="2700000" scaled="1"/>
                </a:gradFill>
                <a:effectLst/>
                <a:uLnTx/>
                <a:uFillTx/>
                <a:latin typeface="Segoe UI"/>
                <a:ea typeface="+mn-ea"/>
                <a:cs typeface="Segoe UI" panose="020B0502040204020203" pitchFamily="34" charset="0"/>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6"/>
                    </a:gs>
                    <a:gs pos="0">
                      <a:schemeClr val="accent6"/>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013009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gradFill>
                  <a:gsLst>
                    <a:gs pos="50000">
                      <a:schemeClr val="tx1"/>
                    </a:gs>
                    <a:gs pos="100000">
                      <a:schemeClr val="tx1"/>
                    </a:gs>
                  </a:gsLst>
                  <a:lin ang="10800000" scaled="1"/>
                </a:gradFill>
                <a:latin typeface="+mn-lt"/>
              </a:defRPr>
            </a:lvl1pPr>
            <a:lvl2pPr>
              <a:defRPr sz="2800">
                <a:gradFill>
                  <a:gsLst>
                    <a:gs pos="50000">
                      <a:schemeClr val="tx1"/>
                    </a:gs>
                    <a:gs pos="100000">
                      <a:schemeClr val="tx1"/>
                    </a:gs>
                  </a:gsLst>
                  <a:lin ang="10800000" scaled="1"/>
                </a:gradFill>
                <a:latin typeface="+mn-lt"/>
              </a:defRPr>
            </a:lvl2pPr>
            <a:lvl3pPr>
              <a:defRPr sz="2400">
                <a:gradFill>
                  <a:gsLst>
                    <a:gs pos="50000">
                      <a:schemeClr val="tx1"/>
                    </a:gs>
                    <a:gs pos="100000">
                      <a:schemeClr val="tx1"/>
                    </a:gs>
                  </a:gsLst>
                  <a:lin ang="10800000" scaled="1"/>
                </a:gradFill>
                <a:latin typeface="+mn-lt"/>
              </a:defRPr>
            </a:lvl3pPr>
            <a:lvl4pPr>
              <a:defRPr sz="2000">
                <a:gradFill>
                  <a:gsLst>
                    <a:gs pos="50000">
                      <a:schemeClr val="tx1"/>
                    </a:gs>
                    <a:gs pos="100000">
                      <a:schemeClr val="tx1"/>
                    </a:gs>
                  </a:gsLst>
                  <a:lin ang="10800000" scaled="1"/>
                </a:gradFill>
                <a:latin typeface="+mn-lt"/>
              </a:defRPr>
            </a:lvl4pPr>
            <a:lvl5pPr>
              <a:defRPr sz="1800">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98713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50000">
                      <a:srgbClr val="FFFFFF"/>
                    </a:gs>
                    <a:gs pos="100000">
                      <a:srgbClr val="FFFFFF"/>
                    </a:gs>
                  </a:gsLst>
                  <a:lin ang="10800000" scaled="1"/>
                </a:gradFill>
                <a:effectLst/>
                <a:uLnTx/>
                <a:uFillTx/>
                <a:latin typeface="Segoe UI"/>
                <a:ea typeface="+mn-ea"/>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88263" y="2875002"/>
            <a:ext cx="4159101" cy="1107996"/>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852068" y="-10508"/>
            <a:ext cx="5346700" cy="5740393"/>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1769673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45422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50000">
                      <a:srgbClr val="FFFFFF"/>
                    </a:gs>
                    <a:gs pos="100000">
                      <a:srgbClr val="FFFFFF"/>
                    </a:gs>
                  </a:gsLst>
                  <a:lin ang="10800000" scaled="1"/>
                </a:gradFill>
                <a:effectLst/>
                <a:uLnTx/>
                <a:uFillTx/>
                <a:latin typeface="Segoe UI"/>
                <a:ea typeface="+mn-ea"/>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10915343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1_Title Slide 4">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303C25-9E1E-440D-A59A-A6EE34A996A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487"/>
            <a:ext cx="12192000" cy="6857026"/>
          </a:xfrm>
          <a:prstGeom prst="rect">
            <a:avLst/>
          </a:prstGeom>
        </p:spPr>
      </p:pic>
      <p:sp>
        <p:nvSpPr>
          <p:cNvPr id="10" name="Rectangle 9">
            <a:extLst>
              <a:ext uri="{FF2B5EF4-FFF2-40B4-BE49-F238E27FC236}">
                <a16:creationId xmlns:a16="http://schemas.microsoft.com/office/drawing/2014/main" id="{27F339AB-3387-453C-A13E-54EC1BFC8AB2}"/>
              </a:ext>
            </a:extLst>
          </p:cNvPr>
          <p:cNvSpPr/>
          <p:nvPr userDrawn="1"/>
        </p:nvSpPr>
        <p:spPr bwMode="auto">
          <a:xfrm>
            <a:off x="0" y="973"/>
            <a:ext cx="12192000" cy="6857027"/>
          </a:xfrm>
          <a:prstGeom prst="rect">
            <a:avLst/>
          </a:prstGeom>
          <a:gradFill flip="none" rotWithShape="1">
            <a:gsLst>
              <a:gs pos="70000">
                <a:srgbClr val="8C7862">
                  <a:alpha val="12000"/>
                  <a:lumMod val="49000"/>
                </a:srgbClr>
              </a:gs>
              <a:gs pos="0">
                <a:srgbClr val="3E302A">
                  <a:lumMod val="13000"/>
                  <a:alpha val="72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pic>
        <p:nvPicPr>
          <p:cNvPr id="9" name="Picture 2">
            <a:extLst>
              <a:ext uri="{FF2B5EF4-FFF2-40B4-BE49-F238E27FC236}">
                <a16:creationId xmlns:a16="http://schemas.microsoft.com/office/drawing/2014/main" id="{FBC922A2-DE30-4E56-9DDB-ED2670AAB551}"/>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57822"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246F492A-9319-4382-82E8-CD756FE4BB3E}"/>
              </a:ext>
            </a:extLst>
          </p:cNvPr>
          <p:cNvSpPr>
            <a:spLocks noGrp="1"/>
          </p:cNvSpPr>
          <p:nvPr>
            <p:ph type="title" hasCustomPrompt="1"/>
          </p:nvPr>
        </p:nvSpPr>
        <p:spPr>
          <a:xfrm>
            <a:off x="407392" y="1422400"/>
            <a:ext cx="4746500" cy="3400699"/>
          </a:xfrm>
          <a:noFill/>
        </p:spPr>
        <p:txBody>
          <a:bodyPr lIns="0" tIns="0" rIns="0" bIns="182880" anchor="b" anchorCtr="0"/>
          <a:lstStyle>
            <a:lvl1pPr>
              <a:defRPr sz="4000" strike="noStrike" spc="-49" baseline="0">
                <a:solidFill>
                  <a:schemeClr val="bg1"/>
                </a:solidFill>
              </a:defRPr>
            </a:lvl1pPr>
          </a:lstStyle>
          <a:p>
            <a:r>
              <a:rPr lang="en-US"/>
              <a:t>Power Apps presentation title</a:t>
            </a:r>
          </a:p>
        </p:txBody>
      </p:sp>
      <p:sp>
        <p:nvSpPr>
          <p:cNvPr id="12" name="Text Placeholder 10">
            <a:extLst>
              <a:ext uri="{FF2B5EF4-FFF2-40B4-BE49-F238E27FC236}">
                <a16:creationId xmlns:a16="http://schemas.microsoft.com/office/drawing/2014/main" id="{D7FB1D00-9358-40B5-8BF7-3004C4A3E0E3}"/>
              </a:ext>
            </a:extLst>
          </p:cNvPr>
          <p:cNvSpPr>
            <a:spLocks noGrp="1"/>
          </p:cNvSpPr>
          <p:nvPr>
            <p:ph type="body" sz="quarter" idx="15" hasCustomPrompt="1"/>
          </p:nvPr>
        </p:nvSpPr>
        <p:spPr>
          <a:xfrm>
            <a:off x="464842" y="4847661"/>
            <a:ext cx="4746500"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Speaker name</a:t>
            </a:r>
          </a:p>
          <a:p>
            <a:pPr lvl="1"/>
            <a:r>
              <a:rPr lang="en-US"/>
              <a:t>Date</a:t>
            </a:r>
          </a:p>
        </p:txBody>
      </p:sp>
    </p:spTree>
    <p:extLst>
      <p:ext uri="{BB962C8B-B14F-4D97-AF65-F5344CB8AC3E}">
        <p14:creationId xmlns:p14="http://schemas.microsoft.com/office/powerpoint/2010/main" val="41899733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35793473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3 columns icon and text">
    <p:spTree>
      <p:nvGrpSpPr>
        <p:cNvPr id="1" name=""/>
        <p:cNvGrpSpPr/>
        <p:nvPr/>
      </p:nvGrpSpPr>
      <p:grpSpPr>
        <a:xfrm>
          <a:off x="0" y="0"/>
          <a:ext cx="0" cy="0"/>
          <a:chOff x="0" y="0"/>
          <a:chExt cx="0" cy="0"/>
        </a:xfrm>
      </p:grpSpPr>
      <p:sp>
        <p:nvSpPr>
          <p:cNvPr id="48" name="Text Placeholder 4">
            <a:extLst>
              <a:ext uri="{FF2B5EF4-FFF2-40B4-BE49-F238E27FC236}">
                <a16:creationId xmlns:a16="http://schemas.microsoft.com/office/drawing/2014/main" id="{26721EC1-B9A6-FB49-92FB-E01665427A78}"/>
              </a:ext>
            </a:extLst>
          </p:cNvPr>
          <p:cNvSpPr>
            <a:spLocks noGrp="1"/>
          </p:cNvSpPr>
          <p:nvPr>
            <p:ph type="body" sz="quarter" idx="32" hasCustomPrompt="1"/>
          </p:nvPr>
        </p:nvSpPr>
        <p:spPr>
          <a:xfrm>
            <a:off x="1105154"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7" name="Content Placeholder 15">
            <a:extLst>
              <a:ext uri="{FF2B5EF4-FFF2-40B4-BE49-F238E27FC236}">
                <a16:creationId xmlns:a16="http://schemas.microsoft.com/office/drawing/2014/main" id="{067D34A7-D032-1747-AAEA-D2FEE83CC4B9}"/>
              </a:ext>
            </a:extLst>
          </p:cNvPr>
          <p:cNvSpPr>
            <a:spLocks noGrp="1"/>
          </p:cNvSpPr>
          <p:nvPr>
            <p:ph sz="quarter" idx="39" hasCustomPrompt="1"/>
          </p:nvPr>
        </p:nvSpPr>
        <p:spPr>
          <a:xfrm>
            <a:off x="8417802" y="2308310"/>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3" name="Content Placeholder 15">
            <a:extLst>
              <a:ext uri="{FF2B5EF4-FFF2-40B4-BE49-F238E27FC236}">
                <a16:creationId xmlns:a16="http://schemas.microsoft.com/office/drawing/2014/main" id="{1FAB008A-14FE-3D46-8EA6-107B1DBEED6E}"/>
              </a:ext>
            </a:extLst>
          </p:cNvPr>
          <p:cNvSpPr>
            <a:spLocks noGrp="1"/>
          </p:cNvSpPr>
          <p:nvPr>
            <p:ph sz="quarter" idx="40" hasCustomPrompt="1"/>
          </p:nvPr>
        </p:nvSpPr>
        <p:spPr>
          <a:xfrm>
            <a:off x="4768072" y="2308310"/>
            <a:ext cx="2672565"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4" name="Content Placeholder 15">
            <a:extLst>
              <a:ext uri="{FF2B5EF4-FFF2-40B4-BE49-F238E27FC236}">
                <a16:creationId xmlns:a16="http://schemas.microsoft.com/office/drawing/2014/main" id="{1CEE99A7-5EFF-EF4C-9248-B29B80A56A99}"/>
              </a:ext>
            </a:extLst>
          </p:cNvPr>
          <p:cNvSpPr>
            <a:spLocks noGrp="1"/>
          </p:cNvSpPr>
          <p:nvPr>
            <p:ph sz="quarter" idx="41" hasCustomPrompt="1"/>
          </p:nvPr>
        </p:nvSpPr>
        <p:spPr>
          <a:xfrm>
            <a:off x="1134351" y="2308310"/>
            <a:ext cx="2669044" cy="1120690"/>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3" name="Title Placeholder 1">
            <a:extLst>
              <a:ext uri="{FF2B5EF4-FFF2-40B4-BE49-F238E27FC236}">
                <a16:creationId xmlns:a16="http://schemas.microsoft.com/office/drawing/2014/main" id="{8B0D093B-73C8-5646-9768-58171B705266}"/>
              </a:ext>
            </a:extLst>
          </p:cNvPr>
          <p:cNvSpPr>
            <a:spLocks noGrp="1"/>
          </p:cNvSpPr>
          <p:nvPr>
            <p:ph type="title" hasCustomPrompt="1"/>
          </p:nvPr>
        </p:nvSpPr>
        <p:spPr>
          <a:xfrm>
            <a:off x="568047" y="683497"/>
            <a:ext cx="11055906" cy="739343"/>
          </a:xfrm>
          <a:prstGeom prst="rect">
            <a:avLst/>
          </a:prstGeom>
        </p:spPr>
        <p:txBody>
          <a:bodyPr vert="horz" wrap="square" lIns="0" tIns="164592" rIns="0" bIns="0" rtlCol="0" anchor="t">
            <a:noAutofit/>
          </a:bodyPr>
          <a:lstStyle>
            <a:lvl1pPr algn="ctr">
              <a:lnSpc>
                <a:spcPct val="100000"/>
              </a:lnSpc>
              <a:defRPr sz="3137"/>
            </a:lvl1pPr>
          </a:lstStyle>
          <a:p>
            <a:r>
              <a:rPr lang="en-US"/>
              <a:t>Graphic layout: two columns graphic and text</a:t>
            </a:r>
          </a:p>
        </p:txBody>
      </p:sp>
      <p:sp>
        <p:nvSpPr>
          <p:cNvPr id="15" name="Text Placeholder 3">
            <a:extLst>
              <a:ext uri="{FF2B5EF4-FFF2-40B4-BE49-F238E27FC236}">
                <a16:creationId xmlns:a16="http://schemas.microsoft.com/office/drawing/2014/main" id="{C139A562-A0FC-6C40-8B47-54862FE21DB2}"/>
              </a:ext>
            </a:extLst>
          </p:cNvPr>
          <p:cNvSpPr>
            <a:spLocks noGrp="1"/>
          </p:cNvSpPr>
          <p:nvPr>
            <p:ph type="body" sz="quarter" idx="12" hasCustomPrompt="1"/>
          </p:nvPr>
        </p:nvSpPr>
        <p:spPr>
          <a:xfrm>
            <a:off x="580637" y="135568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
        <p:nvSpPr>
          <p:cNvPr id="14" name="Text Placeholder 4">
            <a:extLst>
              <a:ext uri="{FF2B5EF4-FFF2-40B4-BE49-F238E27FC236}">
                <a16:creationId xmlns:a16="http://schemas.microsoft.com/office/drawing/2014/main" id="{04868126-F6AC-A24B-878F-33710EE11BA4}"/>
              </a:ext>
            </a:extLst>
          </p:cNvPr>
          <p:cNvSpPr>
            <a:spLocks noGrp="1"/>
          </p:cNvSpPr>
          <p:nvPr>
            <p:ph type="body" sz="quarter" idx="42" hasCustomPrompt="1"/>
          </p:nvPr>
        </p:nvSpPr>
        <p:spPr>
          <a:xfrm>
            <a:off x="4749634"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6" name="Text Placeholder 4">
            <a:extLst>
              <a:ext uri="{FF2B5EF4-FFF2-40B4-BE49-F238E27FC236}">
                <a16:creationId xmlns:a16="http://schemas.microsoft.com/office/drawing/2014/main" id="{F788324C-7B8F-574C-9139-544A20EB7DB8}"/>
              </a:ext>
            </a:extLst>
          </p:cNvPr>
          <p:cNvSpPr>
            <a:spLocks noGrp="1"/>
          </p:cNvSpPr>
          <p:nvPr>
            <p:ph type="body" sz="quarter" idx="43" hasCustomPrompt="1"/>
          </p:nvPr>
        </p:nvSpPr>
        <p:spPr>
          <a:xfrm>
            <a:off x="8408811"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388428448"/>
      </p:ext>
    </p:extLst>
  </p:cSld>
  <p:clrMapOvr>
    <a:masterClrMapping/>
  </p:clrMapOvr>
  <p:transition>
    <p:fade/>
  </p:transition>
  <p:extLst>
    <p:ext uri="{DCECCB84-F9BA-43D5-87BE-67443E8EF086}">
      <p15:sldGuideLst xmlns:p15="http://schemas.microsoft.com/office/powerpoint/2012/main">
        <p15:guide id="1" pos="4781">
          <p15:clr>
            <a:srgbClr val="FBAE40"/>
          </p15:clr>
        </p15:guide>
        <p15:guide id="3" pos="725">
          <p15:clr>
            <a:srgbClr val="FBAE40"/>
          </p15:clr>
        </p15:guide>
        <p15:guide id="4" pos="3053">
          <p15:clr>
            <a:srgbClr val="FBAE40"/>
          </p15:clr>
        </p15:guide>
        <p15:guide id="5" pos="2453">
          <p15:clr>
            <a:srgbClr val="FBAE40"/>
          </p15:clr>
        </p15:guide>
        <p15:guide id="7" pos="5405">
          <p15:clr>
            <a:srgbClr val="FBAE40"/>
          </p15:clr>
        </p15:guide>
        <p15:guide id="9" pos="7133">
          <p15:clr>
            <a:srgbClr val="FBAE40"/>
          </p15:clr>
        </p15:guide>
        <p15:guide id="11" orient="horz" pos="787">
          <p15:clr>
            <a:srgbClr val="FBAE40"/>
          </p15:clr>
        </p15:guide>
        <p15:guide id="12" orient="horz" pos="2563">
          <p15:clr>
            <a:srgbClr val="FBAE40"/>
          </p15:clr>
        </p15:guide>
        <p15:guide id="13" orient="horz" pos="2419">
          <p15:clr>
            <a:srgbClr val="FBAE40"/>
          </p15:clr>
        </p15:guide>
        <p15:guide id="14" orient="horz" pos="1483">
          <p15:clr>
            <a:srgbClr val="FBAE40"/>
          </p15:clr>
        </p15:guide>
        <p15:guide id="15" orient="horz" pos="2203">
          <p15:clr>
            <a:srgbClr val="FBAE4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Two columns speci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6000" y="0"/>
            <a:ext cx="6096000" cy="6858000"/>
          </a:xfrm>
          <a:blipFill dpi="0" rotWithShape="1">
            <a:blip r:embed="rId2" cstate="email">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a:t>Drop photo here</a:t>
            </a:r>
          </a:p>
        </p:txBody>
      </p:sp>
      <p:sp>
        <p:nvSpPr>
          <p:cNvPr id="7" name="Content Placeholder 15">
            <a:extLst>
              <a:ext uri="{FF2B5EF4-FFF2-40B4-BE49-F238E27FC236}">
                <a16:creationId xmlns:a16="http://schemas.microsoft.com/office/drawing/2014/main" id="{08775E9A-E243-2046-B8DC-0221199E061E}"/>
              </a:ext>
            </a:extLst>
          </p:cNvPr>
          <p:cNvSpPr>
            <a:spLocks noGrp="1"/>
          </p:cNvSpPr>
          <p:nvPr>
            <p:ph sz="quarter" idx="20" hasCustomPrompt="1"/>
          </p:nvPr>
        </p:nvSpPr>
        <p:spPr>
          <a:xfrm>
            <a:off x="568047" y="1737017"/>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6164B16A-A73D-9847-81E2-E7435B449125}"/>
              </a:ext>
            </a:extLst>
          </p:cNvPr>
          <p:cNvSpPr>
            <a:spLocks noGrp="1"/>
          </p:cNvSpPr>
          <p:nvPr>
            <p:ph sz="quarter" idx="21" hasCustomPrompt="1"/>
          </p:nvPr>
        </p:nvSpPr>
        <p:spPr>
          <a:xfrm>
            <a:off x="568047" y="2921255"/>
            <a:ext cx="541812" cy="453011"/>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A8BDB077-8E90-5947-9714-212B96762141}"/>
              </a:ext>
            </a:extLst>
          </p:cNvPr>
          <p:cNvSpPr>
            <a:spLocks noGrp="1"/>
          </p:cNvSpPr>
          <p:nvPr>
            <p:ph sz="quarter" idx="22" hasCustomPrompt="1"/>
          </p:nvPr>
        </p:nvSpPr>
        <p:spPr>
          <a:xfrm>
            <a:off x="568047" y="4096365"/>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0" name="Title Placeholder 1">
            <a:extLst>
              <a:ext uri="{FF2B5EF4-FFF2-40B4-BE49-F238E27FC236}">
                <a16:creationId xmlns:a16="http://schemas.microsoft.com/office/drawing/2014/main" id="{9770FDFA-95F7-A740-B648-82C4E6B49EE8}"/>
              </a:ext>
            </a:extLst>
          </p:cNvPr>
          <p:cNvSpPr>
            <a:spLocks noGrp="1"/>
          </p:cNvSpPr>
          <p:nvPr>
            <p:ph type="title" hasCustomPrompt="1"/>
          </p:nvPr>
        </p:nvSpPr>
        <p:spPr>
          <a:xfrm>
            <a:off x="568048" y="720062"/>
            <a:ext cx="4482124" cy="600791"/>
          </a:xfrm>
          <a:prstGeom prst="rect">
            <a:avLst/>
          </a:prstGeom>
        </p:spPr>
        <p:txBody>
          <a:bodyPr vert="horz" wrap="square" lIns="0" tIns="164592" rIns="0" bIns="0" rtlCol="0" anchor="b">
            <a:noAutofit/>
          </a:bodyPr>
          <a:lstStyle>
            <a:lvl1pPr>
              <a:lnSpc>
                <a:spcPct val="100000"/>
              </a:lnSpc>
              <a:defRPr sz="2745"/>
            </a:lvl1pPr>
          </a:lstStyle>
          <a:p>
            <a:r>
              <a:rPr lang="en-US"/>
              <a:t>Title 2 columns option 28pts</a:t>
            </a:r>
          </a:p>
        </p:txBody>
      </p:sp>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1494042" y="1700066"/>
            <a:ext cx="3556129" cy="770920"/>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765"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r>
              <a:rPr lang="pt-BR"/>
              <a:t> 18pts</a:t>
            </a:r>
          </a:p>
        </p:txBody>
      </p:sp>
    </p:spTree>
    <p:extLst>
      <p:ext uri="{BB962C8B-B14F-4D97-AF65-F5344CB8AC3E}">
        <p14:creationId xmlns:p14="http://schemas.microsoft.com/office/powerpoint/2010/main" val="1197376544"/>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1075">
          <p15:clr>
            <a:srgbClr val="FBAE40"/>
          </p15:clr>
        </p15:guide>
        <p15:guide id="5" orient="horz" pos="787">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four columns graphic and text">
    <p:spTree>
      <p:nvGrpSpPr>
        <p:cNvPr id="1" name=""/>
        <p:cNvGrpSpPr/>
        <p:nvPr/>
      </p:nvGrpSpPr>
      <p:grpSpPr>
        <a:xfrm>
          <a:off x="0" y="0"/>
          <a:ext cx="0" cy="0"/>
          <a:chOff x="0" y="0"/>
          <a:chExt cx="0" cy="0"/>
        </a:xfrm>
      </p:grpSpPr>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24119" y="2237940"/>
            <a:ext cx="1489700"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0" name="Content Placeholder 15">
            <a:extLst>
              <a:ext uri="{FF2B5EF4-FFF2-40B4-BE49-F238E27FC236}">
                <a16:creationId xmlns:a16="http://schemas.microsoft.com/office/drawing/2014/main" id="{57D0327C-017E-3F4C-BEA4-454BB6221570}"/>
              </a:ext>
            </a:extLst>
          </p:cNvPr>
          <p:cNvSpPr>
            <a:spLocks noGrp="1"/>
          </p:cNvSpPr>
          <p:nvPr>
            <p:ph sz="quarter" idx="24" hasCustomPrompt="1"/>
          </p:nvPr>
        </p:nvSpPr>
        <p:spPr>
          <a:xfrm>
            <a:off x="6614692" y="2237940"/>
            <a:ext cx="1489700"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3" name="Content Placeholder 15">
            <a:extLst>
              <a:ext uri="{FF2B5EF4-FFF2-40B4-BE49-F238E27FC236}">
                <a16:creationId xmlns:a16="http://schemas.microsoft.com/office/drawing/2014/main" id="{E270A049-6F10-2A46-A5DC-10547F876703}"/>
              </a:ext>
            </a:extLst>
          </p:cNvPr>
          <p:cNvSpPr>
            <a:spLocks noGrp="1"/>
          </p:cNvSpPr>
          <p:nvPr>
            <p:ph sz="quarter" idx="26" hasCustomPrompt="1"/>
          </p:nvPr>
        </p:nvSpPr>
        <p:spPr>
          <a:xfrm>
            <a:off x="3797357" y="2237940"/>
            <a:ext cx="1489700"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6" name="Content Placeholder 15">
            <a:extLst>
              <a:ext uri="{FF2B5EF4-FFF2-40B4-BE49-F238E27FC236}">
                <a16:creationId xmlns:a16="http://schemas.microsoft.com/office/drawing/2014/main" id="{37F95205-9570-7441-866C-BD237D2B54A9}"/>
              </a:ext>
            </a:extLst>
          </p:cNvPr>
          <p:cNvSpPr>
            <a:spLocks noGrp="1"/>
          </p:cNvSpPr>
          <p:nvPr>
            <p:ph sz="quarter" idx="28" hasCustomPrompt="1"/>
          </p:nvPr>
        </p:nvSpPr>
        <p:spPr>
          <a:xfrm>
            <a:off x="997581" y="2237940"/>
            <a:ext cx="1489700"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3" name="Text Placeholder 4">
            <a:extLst>
              <a:ext uri="{FF2B5EF4-FFF2-40B4-BE49-F238E27FC236}">
                <a16:creationId xmlns:a16="http://schemas.microsoft.com/office/drawing/2014/main" id="{5116C900-B6BF-074A-A177-EDFEEE8170A8}"/>
              </a:ext>
            </a:extLst>
          </p:cNvPr>
          <p:cNvSpPr>
            <a:spLocks noGrp="1"/>
          </p:cNvSpPr>
          <p:nvPr>
            <p:ph type="body" sz="quarter" idx="32" hasCustomPrompt="1"/>
          </p:nvPr>
        </p:nvSpPr>
        <p:spPr>
          <a:xfrm>
            <a:off x="568047" y="4026702"/>
            <a:ext cx="2402993"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7" name="Text Placeholder 4">
            <a:extLst>
              <a:ext uri="{FF2B5EF4-FFF2-40B4-BE49-F238E27FC236}">
                <a16:creationId xmlns:a16="http://schemas.microsoft.com/office/drawing/2014/main" id="{7CDA88BF-F769-2A44-9D2C-8A26E3F2AF85}"/>
              </a:ext>
            </a:extLst>
          </p:cNvPr>
          <p:cNvSpPr>
            <a:spLocks noGrp="1"/>
          </p:cNvSpPr>
          <p:nvPr>
            <p:ph type="body" sz="quarter" idx="33" hasCustomPrompt="1"/>
          </p:nvPr>
        </p:nvSpPr>
        <p:spPr>
          <a:xfrm>
            <a:off x="3435715" y="4026702"/>
            <a:ext cx="2315762"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8" name="Text Placeholder 4">
            <a:extLst>
              <a:ext uri="{FF2B5EF4-FFF2-40B4-BE49-F238E27FC236}">
                <a16:creationId xmlns:a16="http://schemas.microsoft.com/office/drawing/2014/main" id="{FC078E9B-DC73-0247-A86B-901F6FE33883}"/>
              </a:ext>
            </a:extLst>
          </p:cNvPr>
          <p:cNvSpPr>
            <a:spLocks noGrp="1"/>
          </p:cNvSpPr>
          <p:nvPr>
            <p:ph type="body" sz="quarter" idx="34" hasCustomPrompt="1"/>
          </p:nvPr>
        </p:nvSpPr>
        <p:spPr>
          <a:xfrm>
            <a:off x="6246539" y="4026702"/>
            <a:ext cx="2315762"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defRPr/>
            </a:pPr>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9" name="Text Placeholder 4">
            <a:extLst>
              <a:ext uri="{FF2B5EF4-FFF2-40B4-BE49-F238E27FC236}">
                <a16:creationId xmlns:a16="http://schemas.microsoft.com/office/drawing/2014/main" id="{62D2C346-D540-414A-B78D-588809300DF6}"/>
              </a:ext>
            </a:extLst>
          </p:cNvPr>
          <p:cNvSpPr>
            <a:spLocks noGrp="1"/>
          </p:cNvSpPr>
          <p:nvPr>
            <p:ph type="body" sz="quarter" idx="35" hasCustomPrompt="1"/>
          </p:nvPr>
        </p:nvSpPr>
        <p:spPr>
          <a:xfrm>
            <a:off x="9285267" y="4026702"/>
            <a:ext cx="2315762"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itle Placeholder 1">
            <a:extLst>
              <a:ext uri="{FF2B5EF4-FFF2-40B4-BE49-F238E27FC236}">
                <a16:creationId xmlns:a16="http://schemas.microsoft.com/office/drawing/2014/main" id="{0C7201D5-946C-4446-B9EC-C441354A75F3}"/>
              </a:ext>
            </a:extLst>
          </p:cNvPr>
          <p:cNvSpPr>
            <a:spLocks noGrp="1"/>
          </p:cNvSpPr>
          <p:nvPr>
            <p:ph type="title" hasCustomPrompt="1"/>
          </p:nvPr>
        </p:nvSpPr>
        <p:spPr>
          <a:xfrm>
            <a:off x="568047" y="683497"/>
            <a:ext cx="11055906" cy="739343"/>
          </a:xfrm>
          <a:prstGeom prst="rect">
            <a:avLst/>
          </a:prstGeom>
        </p:spPr>
        <p:txBody>
          <a:bodyPr vert="horz" wrap="square" lIns="0" tIns="164592" rIns="0" bIns="0" rtlCol="0" anchor="t">
            <a:noAutofit/>
          </a:bodyPr>
          <a:lstStyle>
            <a:lvl1pPr algn="ctr">
              <a:lnSpc>
                <a:spcPct val="100000"/>
              </a:lnSpc>
              <a:defRPr sz="3137"/>
            </a:lvl1pPr>
          </a:lstStyle>
          <a:p>
            <a:r>
              <a:rPr lang="en-US"/>
              <a:t>Graphic layout: two columns graphic and text</a:t>
            </a:r>
          </a:p>
        </p:txBody>
      </p:sp>
      <p:sp>
        <p:nvSpPr>
          <p:cNvPr id="20" name="Text Placeholder 3">
            <a:extLst>
              <a:ext uri="{FF2B5EF4-FFF2-40B4-BE49-F238E27FC236}">
                <a16:creationId xmlns:a16="http://schemas.microsoft.com/office/drawing/2014/main" id="{F80D92C0-8F34-914C-8EBC-DE5410F9C956}"/>
              </a:ext>
            </a:extLst>
          </p:cNvPr>
          <p:cNvSpPr>
            <a:spLocks noGrp="1"/>
          </p:cNvSpPr>
          <p:nvPr>
            <p:ph type="body" sz="quarter" idx="12" hasCustomPrompt="1"/>
          </p:nvPr>
        </p:nvSpPr>
        <p:spPr>
          <a:xfrm>
            <a:off x="580637" y="135568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Tree>
    <p:extLst>
      <p:ext uri="{BB962C8B-B14F-4D97-AF65-F5344CB8AC3E}">
        <p14:creationId xmlns:p14="http://schemas.microsoft.com/office/powerpoint/2010/main" val="981891649"/>
      </p:ext>
    </p:extLst>
  </p:cSld>
  <p:clrMapOvr>
    <a:masterClrMapping/>
  </p:clrMapOvr>
  <p:transition>
    <p:fade/>
  </p:transition>
  <p:extLst>
    <p:ext uri="{DCECCB84-F9BA-43D5-87BE-67443E8EF086}">
      <p15:sldGuideLst xmlns:p15="http://schemas.microsoft.com/office/powerpoint/2012/main">
        <p15:guide id="1" pos="2213">
          <p15:clr>
            <a:srgbClr val="FBAE40"/>
          </p15:clr>
        </p15:guide>
        <p15:guide id="3" pos="1901">
          <p15:clr>
            <a:srgbClr val="FBAE40"/>
          </p15:clr>
        </p15:guide>
        <p15:guide id="4" pos="5525">
          <p15:clr>
            <a:srgbClr val="FBAE40"/>
          </p15:clr>
        </p15:guide>
        <p15:guide id="5" pos="3701">
          <p15:clr>
            <a:srgbClr val="FBAE40"/>
          </p15:clr>
        </p15:guide>
        <p15:guide id="6" pos="4013">
          <p15:clr>
            <a:srgbClr val="FBAE40"/>
          </p15:clr>
        </p15:guide>
        <p15:guide id="7" orient="horz" pos="787">
          <p15:clr>
            <a:srgbClr val="FBAE40"/>
          </p15:clr>
        </p15:guide>
        <p15:guide id="8" orient="horz" pos="2303">
          <p15:clr>
            <a:srgbClr val="FBAE40"/>
          </p15:clr>
        </p15:guide>
        <p15:guide id="9" orient="horz" pos="1027">
          <p15:clr>
            <a:srgbClr val="FBAE40"/>
          </p15:clr>
        </p15:guide>
        <p15:guide id="10" orient="horz" pos="2587">
          <p15:clr>
            <a:srgbClr val="FBAE40"/>
          </p15:clr>
        </p15:guide>
        <p15:guide id="11" pos="5957">
          <p15:clr>
            <a:srgbClr val="FBAE4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6A85E503-7D74-4D5C-8394-19F78427C8F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2131571095"/>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2"/>
            <a:ext cx="11296416" cy="656655"/>
          </a:xfrm>
        </p:spPr>
        <p:txBody>
          <a:bodyPr/>
          <a:lstStyle>
            <a:lvl1pPr marL="0" indent="0">
              <a:buFont typeface="Wingdings" panose="05000000000000000000" pitchFamily="2" charset="2"/>
              <a:buNone/>
              <a:defRPr sz="4267"/>
            </a:lvl1pPr>
          </a:lstStyle>
          <a:p>
            <a:r>
              <a:rPr lang="en-US"/>
              <a:t>Click to edit Master title style</a:t>
            </a:r>
          </a:p>
        </p:txBody>
      </p:sp>
      <p:sp>
        <p:nvSpPr>
          <p:cNvPr id="3" name="Text Placeholder 2"/>
          <p:cNvSpPr>
            <a:spLocks noGrp="1"/>
          </p:cNvSpPr>
          <p:nvPr>
            <p:ph type="body" sz="quarter" idx="10"/>
          </p:nvPr>
        </p:nvSpPr>
        <p:spPr>
          <a:xfrm>
            <a:off x="584200" y="1435498"/>
            <a:ext cx="11018520" cy="1612749"/>
          </a:xfrm>
        </p:spPr>
        <p:txBody>
          <a:bodyPr/>
          <a:lstStyle>
            <a:lvl1pPr marL="228594" indent="-228594">
              <a:buFont typeface="Wingdings" panose="05000000000000000000" pitchFamily="2" charset="2"/>
              <a:buChar char="§"/>
              <a:defRPr/>
            </a:lvl1pPr>
            <a:lvl2pPr marL="457189" indent="-228594">
              <a:buFont typeface="Wingdings" panose="05000000000000000000" pitchFamily="2" charset="2"/>
              <a:buChar char="§"/>
              <a:defRPr/>
            </a:lvl2pPr>
            <a:lvl3pPr marL="657209" indent="-200020">
              <a:buFont typeface="Wingdings" panose="05000000000000000000" pitchFamily="2" charset="2"/>
              <a:buChar char="§"/>
              <a:defRPr/>
            </a:lvl3pPr>
            <a:lvl4pPr marL="842942" indent="-180970">
              <a:buFont typeface="Wingdings" panose="05000000000000000000" pitchFamily="2" charset="2"/>
              <a:buChar char="§"/>
              <a:defRPr/>
            </a:lvl4pPr>
            <a:lvl5pPr marL="1023913" indent="-16827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23813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318633992"/>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cSld name="1_2Device layout 1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1: one column</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11" name="Text Placeholder 4">
            <a:extLst>
              <a:ext uri="{FF2B5EF4-FFF2-40B4-BE49-F238E27FC236}">
                <a16:creationId xmlns:a16="http://schemas.microsoft.com/office/drawing/2014/main" id="{8BB3DD88-306E-4EE3-9655-67F63D6C0E11}"/>
              </a:ext>
            </a:extLst>
          </p:cNvPr>
          <p:cNvSpPr>
            <a:spLocks noGrp="1"/>
          </p:cNvSpPr>
          <p:nvPr>
            <p:ph type="body" sz="quarter" idx="11" hasCustomPrompt="1"/>
          </p:nvPr>
        </p:nvSpPr>
        <p:spPr>
          <a:xfrm>
            <a:off x="457672" y="1397876"/>
            <a:ext cx="5459652" cy="970394"/>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764828446"/>
      </p:ext>
    </p:extLst>
  </p:cSld>
  <p:clrMapOvr>
    <a:masterClrMapping/>
  </p:clrMapOvr>
  <p:transition>
    <p:fade/>
  </p:transition>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B0217-3846-4C07-94E3-76DF393042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6AE95B-5B24-4F96-AB43-A49386F52A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3BED49-C963-4546-BA61-E6884C644F65}"/>
              </a:ext>
            </a:extLst>
          </p:cNvPr>
          <p:cNvSpPr>
            <a:spLocks noGrp="1"/>
          </p:cNvSpPr>
          <p:nvPr>
            <p:ph type="dt" sz="half" idx="10"/>
          </p:nvPr>
        </p:nvSpPr>
        <p:spPr/>
        <p:txBody>
          <a:bodyPr/>
          <a:lstStyle/>
          <a:p>
            <a:fld id="{3A7C5F90-05A0-43BE-A0A6-ACF851174DDC}" type="datetimeFigureOut">
              <a:rPr lang="en-US" smtClean="0"/>
              <a:t>10/27/2022</a:t>
            </a:fld>
            <a:endParaRPr lang="en-US"/>
          </a:p>
        </p:txBody>
      </p:sp>
      <p:sp>
        <p:nvSpPr>
          <p:cNvPr id="5" name="Footer Placeholder 4">
            <a:extLst>
              <a:ext uri="{FF2B5EF4-FFF2-40B4-BE49-F238E27FC236}">
                <a16:creationId xmlns:a16="http://schemas.microsoft.com/office/drawing/2014/main" id="{7B147F9E-9C27-489A-8D61-4196D08C4F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0A08B8-42A1-44E9-8FD0-11CBB449A53E}"/>
              </a:ext>
            </a:extLst>
          </p:cNvPr>
          <p:cNvSpPr>
            <a:spLocks noGrp="1"/>
          </p:cNvSpPr>
          <p:nvPr>
            <p:ph type="sldNum" sz="quarter" idx="12"/>
          </p:nvPr>
        </p:nvSpPr>
        <p:spPr/>
        <p:txBody>
          <a:bodyPr/>
          <a:lstStyle/>
          <a:p>
            <a:fld id="{D0CD79EE-9688-4742-97BA-2FE44C633382}" type="slidenum">
              <a:rPr lang="en-US" smtClean="0"/>
              <a:t>‹#›</a:t>
            </a:fld>
            <a:endParaRPr lang="en-US"/>
          </a:p>
        </p:txBody>
      </p:sp>
    </p:spTree>
    <p:extLst>
      <p:ext uri="{BB962C8B-B14F-4D97-AF65-F5344CB8AC3E}">
        <p14:creationId xmlns:p14="http://schemas.microsoft.com/office/powerpoint/2010/main" val="1454281388"/>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5699462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Blank White">
    <p:bg bwMode="lt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18604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80"/>
            <a:ext cx="11653523" cy="1900777"/>
          </a:xfrm>
          <a:prstGeom prst="rect">
            <a:avLst/>
          </a:prstGeom>
        </p:spPr>
        <p:txBody>
          <a:bodyPr/>
          <a:lstStyle>
            <a:lvl1pPr marL="284757" indent="-284757">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77" indent="-275422">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34" indent="-28475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05" indent="-22407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76" indent="-22407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91939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four columns graphic and text">
    <p:spTree>
      <p:nvGrpSpPr>
        <p:cNvPr id="1" name=""/>
        <p:cNvGrpSpPr/>
        <p:nvPr/>
      </p:nvGrpSpPr>
      <p:grpSpPr>
        <a:xfrm>
          <a:off x="0" y="0"/>
          <a:ext cx="0" cy="0"/>
          <a:chOff x="0" y="0"/>
          <a:chExt cx="0" cy="0"/>
        </a:xfrm>
      </p:grpSpPr>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24119" y="2237941"/>
            <a:ext cx="1489700" cy="1345023"/>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0" name="Content Placeholder 15">
            <a:extLst>
              <a:ext uri="{FF2B5EF4-FFF2-40B4-BE49-F238E27FC236}">
                <a16:creationId xmlns:a16="http://schemas.microsoft.com/office/drawing/2014/main" id="{57D0327C-017E-3F4C-BEA4-454BB6221570}"/>
              </a:ext>
            </a:extLst>
          </p:cNvPr>
          <p:cNvSpPr>
            <a:spLocks noGrp="1"/>
          </p:cNvSpPr>
          <p:nvPr>
            <p:ph sz="quarter" idx="24" hasCustomPrompt="1"/>
          </p:nvPr>
        </p:nvSpPr>
        <p:spPr>
          <a:xfrm>
            <a:off x="6614693" y="2237941"/>
            <a:ext cx="1489700" cy="1345023"/>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3" name="Content Placeholder 15">
            <a:extLst>
              <a:ext uri="{FF2B5EF4-FFF2-40B4-BE49-F238E27FC236}">
                <a16:creationId xmlns:a16="http://schemas.microsoft.com/office/drawing/2014/main" id="{E270A049-6F10-2A46-A5DC-10547F876703}"/>
              </a:ext>
            </a:extLst>
          </p:cNvPr>
          <p:cNvSpPr>
            <a:spLocks noGrp="1"/>
          </p:cNvSpPr>
          <p:nvPr>
            <p:ph sz="quarter" idx="26" hasCustomPrompt="1"/>
          </p:nvPr>
        </p:nvSpPr>
        <p:spPr>
          <a:xfrm>
            <a:off x="3797358" y="2237941"/>
            <a:ext cx="1489700" cy="1345023"/>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6" name="Content Placeholder 15">
            <a:extLst>
              <a:ext uri="{FF2B5EF4-FFF2-40B4-BE49-F238E27FC236}">
                <a16:creationId xmlns:a16="http://schemas.microsoft.com/office/drawing/2014/main" id="{37F95205-9570-7441-866C-BD237D2B54A9}"/>
              </a:ext>
            </a:extLst>
          </p:cNvPr>
          <p:cNvSpPr>
            <a:spLocks noGrp="1"/>
          </p:cNvSpPr>
          <p:nvPr>
            <p:ph sz="quarter" idx="28" hasCustomPrompt="1"/>
          </p:nvPr>
        </p:nvSpPr>
        <p:spPr>
          <a:xfrm>
            <a:off x="997581" y="2237941"/>
            <a:ext cx="1489700" cy="1345023"/>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3" name="Text Placeholder 4">
            <a:extLst>
              <a:ext uri="{FF2B5EF4-FFF2-40B4-BE49-F238E27FC236}">
                <a16:creationId xmlns:a16="http://schemas.microsoft.com/office/drawing/2014/main" id="{5116C900-B6BF-074A-A177-EDFEEE8170A8}"/>
              </a:ext>
            </a:extLst>
          </p:cNvPr>
          <p:cNvSpPr>
            <a:spLocks noGrp="1"/>
          </p:cNvSpPr>
          <p:nvPr>
            <p:ph type="body" sz="quarter" idx="32" hasCustomPrompt="1"/>
          </p:nvPr>
        </p:nvSpPr>
        <p:spPr>
          <a:xfrm>
            <a:off x="568048" y="4026701"/>
            <a:ext cx="2402993"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43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227" indent="0">
              <a:buNone/>
              <a:defRPr/>
            </a:lvl3pPr>
            <a:lvl4pPr marL="672342" indent="0">
              <a:buNone/>
              <a:defRPr/>
            </a:lvl4pPr>
            <a:lvl5pPr marL="896455"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7" name="Text Placeholder 4">
            <a:extLst>
              <a:ext uri="{FF2B5EF4-FFF2-40B4-BE49-F238E27FC236}">
                <a16:creationId xmlns:a16="http://schemas.microsoft.com/office/drawing/2014/main" id="{7CDA88BF-F769-2A44-9D2C-8A26E3F2AF85}"/>
              </a:ext>
            </a:extLst>
          </p:cNvPr>
          <p:cNvSpPr>
            <a:spLocks noGrp="1"/>
          </p:cNvSpPr>
          <p:nvPr>
            <p:ph type="body" sz="quarter" idx="33" hasCustomPrompt="1"/>
          </p:nvPr>
        </p:nvSpPr>
        <p:spPr>
          <a:xfrm>
            <a:off x="3435715" y="4026701"/>
            <a:ext cx="2315763"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43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227" indent="0">
              <a:buNone/>
              <a:defRPr/>
            </a:lvl3pPr>
            <a:lvl4pPr marL="672342" indent="0">
              <a:buNone/>
              <a:defRPr/>
            </a:lvl4pPr>
            <a:lvl5pPr marL="896455"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8" name="Text Placeholder 4">
            <a:extLst>
              <a:ext uri="{FF2B5EF4-FFF2-40B4-BE49-F238E27FC236}">
                <a16:creationId xmlns:a16="http://schemas.microsoft.com/office/drawing/2014/main" id="{FC078E9B-DC73-0247-A86B-901F6FE33883}"/>
              </a:ext>
            </a:extLst>
          </p:cNvPr>
          <p:cNvSpPr>
            <a:spLocks noGrp="1"/>
          </p:cNvSpPr>
          <p:nvPr>
            <p:ph type="body" sz="quarter" idx="34" hasCustomPrompt="1"/>
          </p:nvPr>
        </p:nvSpPr>
        <p:spPr>
          <a:xfrm>
            <a:off x="6246539" y="4026703"/>
            <a:ext cx="2315763" cy="1339341"/>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43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227" indent="0">
              <a:buNone/>
              <a:defRPr/>
            </a:lvl3pPr>
            <a:lvl4pPr marL="672342" indent="0">
              <a:buNone/>
              <a:defRPr/>
            </a:lvl4pPr>
            <a:lvl5pPr marL="896455" indent="0">
              <a:buNone/>
              <a:defRPr/>
            </a:lvl5pPr>
          </a:lstStyle>
          <a:p>
            <a:pPr marL="0" marR="0" lvl="0" indent="0" algn="l" defTabSz="914437" rtl="0" eaLnBrk="1" fontAlgn="auto" latinLnBrk="0" hangingPunct="1">
              <a:lnSpc>
                <a:spcPct val="100000"/>
              </a:lnSpc>
              <a:spcBef>
                <a:spcPts val="0"/>
              </a:spcBef>
              <a:spcAft>
                <a:spcPts val="784"/>
              </a:spcAft>
              <a:buClrTx/>
              <a:buSzPct val="90000"/>
              <a:buFont typeface="Wingdings" panose="05000000000000000000" pitchFamily="2" charset="2"/>
              <a:buNone/>
              <a:tabLst/>
              <a:defRPr/>
            </a:pPr>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9" name="Text Placeholder 4">
            <a:extLst>
              <a:ext uri="{FF2B5EF4-FFF2-40B4-BE49-F238E27FC236}">
                <a16:creationId xmlns:a16="http://schemas.microsoft.com/office/drawing/2014/main" id="{62D2C346-D540-414A-B78D-588809300DF6}"/>
              </a:ext>
            </a:extLst>
          </p:cNvPr>
          <p:cNvSpPr>
            <a:spLocks noGrp="1"/>
          </p:cNvSpPr>
          <p:nvPr>
            <p:ph type="body" sz="quarter" idx="35" hasCustomPrompt="1"/>
          </p:nvPr>
        </p:nvSpPr>
        <p:spPr>
          <a:xfrm>
            <a:off x="9285267" y="4026701"/>
            <a:ext cx="2315763"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43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227" indent="0">
              <a:buNone/>
              <a:defRPr/>
            </a:lvl3pPr>
            <a:lvl4pPr marL="672342" indent="0">
              <a:buNone/>
              <a:defRPr/>
            </a:lvl4pPr>
            <a:lvl5pPr marL="896455"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itle Placeholder 1">
            <a:extLst>
              <a:ext uri="{FF2B5EF4-FFF2-40B4-BE49-F238E27FC236}">
                <a16:creationId xmlns:a16="http://schemas.microsoft.com/office/drawing/2014/main" id="{0C7201D5-946C-4446-B9EC-C441354A75F3}"/>
              </a:ext>
            </a:extLst>
          </p:cNvPr>
          <p:cNvSpPr>
            <a:spLocks noGrp="1"/>
          </p:cNvSpPr>
          <p:nvPr>
            <p:ph type="title" hasCustomPrompt="1"/>
          </p:nvPr>
        </p:nvSpPr>
        <p:spPr>
          <a:xfrm>
            <a:off x="568047" y="553089"/>
            <a:ext cx="11055907" cy="739343"/>
          </a:xfrm>
          <a:prstGeom prst="rect">
            <a:avLst/>
          </a:prstGeom>
        </p:spPr>
        <p:txBody>
          <a:bodyPr vert="horz" wrap="square" lIns="0" tIns="164592" rIns="0" bIns="0" rtlCol="0" anchor="t">
            <a:noAutofit/>
          </a:bodyPr>
          <a:lstStyle>
            <a:lvl1pPr algn="ctr">
              <a:lnSpc>
                <a:spcPct val="100000"/>
              </a:lnSpc>
              <a:defRPr sz="3137"/>
            </a:lvl1pPr>
          </a:lstStyle>
          <a:p>
            <a:r>
              <a:rPr lang="en-US"/>
              <a:t>Graphic layout: two columns graphic and text</a:t>
            </a:r>
          </a:p>
        </p:txBody>
      </p:sp>
      <p:sp>
        <p:nvSpPr>
          <p:cNvPr id="20" name="Text Placeholder 3">
            <a:extLst>
              <a:ext uri="{FF2B5EF4-FFF2-40B4-BE49-F238E27FC236}">
                <a16:creationId xmlns:a16="http://schemas.microsoft.com/office/drawing/2014/main" id="{F80D92C0-8F34-914C-8EBC-DE5410F9C956}"/>
              </a:ext>
            </a:extLst>
          </p:cNvPr>
          <p:cNvSpPr>
            <a:spLocks noGrp="1"/>
          </p:cNvSpPr>
          <p:nvPr>
            <p:ph type="body" sz="quarter" idx="12" hasCustomPrompt="1"/>
          </p:nvPr>
        </p:nvSpPr>
        <p:spPr>
          <a:xfrm>
            <a:off x="580638" y="1225276"/>
            <a:ext cx="11046887" cy="301769"/>
          </a:xfrm>
        </p:spPr>
        <p:txBody>
          <a:bodyPr wrap="square" lIns="0" tIns="0" rIns="0" bIns="0">
            <a:spAutoFit/>
          </a:bodyPr>
          <a:lstStyle>
            <a:lvl1pPr marL="0" indent="0" algn="ctr">
              <a:lnSpc>
                <a:spcPct val="100000"/>
              </a:lnSpc>
              <a:spcBef>
                <a:spcPts val="0"/>
              </a:spcBef>
              <a:spcAft>
                <a:spcPts val="1275"/>
              </a:spcAft>
              <a:buNone/>
              <a:defRPr sz="1961" b="0" i="0">
                <a:solidFill>
                  <a:srgbClr val="000000"/>
                </a:solidFill>
                <a:latin typeface="Segoe UI Light" panose="020B0502040204020203" pitchFamily="34" charset="0"/>
                <a:cs typeface="Segoe UI Light" panose="020B0502040204020203" pitchFamily="34" charset="0"/>
              </a:defRPr>
            </a:lvl1pPr>
            <a:lvl2pPr marL="224114" indent="0">
              <a:lnSpc>
                <a:spcPct val="90000"/>
              </a:lnSpc>
              <a:spcBef>
                <a:spcPts val="0"/>
              </a:spcBef>
              <a:spcAft>
                <a:spcPts val="1275"/>
              </a:spcAft>
              <a:buNone/>
              <a:defRPr sz="1961">
                <a:solidFill>
                  <a:schemeClr val="tx2"/>
                </a:solidFill>
              </a:defRPr>
            </a:lvl2pPr>
            <a:lvl3pPr marL="448227" indent="0">
              <a:spcBef>
                <a:spcPts val="0"/>
              </a:spcBef>
              <a:spcAft>
                <a:spcPts val="1275"/>
              </a:spcAft>
              <a:buNone/>
              <a:defRPr sz="1961"/>
            </a:lvl3pPr>
            <a:lvl4pPr marL="672342" indent="0">
              <a:spcBef>
                <a:spcPts val="0"/>
              </a:spcBef>
              <a:spcAft>
                <a:spcPts val="1275"/>
              </a:spcAft>
              <a:buNone/>
              <a:defRPr sz="1961"/>
            </a:lvl4pPr>
            <a:lvl5pPr marL="896455" indent="0">
              <a:buNone/>
              <a:defRPr/>
            </a:lvl5pPr>
          </a:lstStyle>
          <a:p>
            <a:pPr lvl="0"/>
            <a:r>
              <a:rPr lang="en-US"/>
              <a:t>Subtitle Segoe UI 20pt</a:t>
            </a:r>
          </a:p>
        </p:txBody>
      </p:sp>
    </p:spTree>
    <p:extLst>
      <p:ext uri="{BB962C8B-B14F-4D97-AF65-F5344CB8AC3E}">
        <p14:creationId xmlns:p14="http://schemas.microsoft.com/office/powerpoint/2010/main" val="104296956"/>
      </p:ext>
    </p:extLst>
  </p:cSld>
  <p:clrMapOvr>
    <a:masterClrMapping/>
  </p:clrMapOvr>
  <p:transition>
    <p:fade/>
  </p:transition>
  <p:extLst>
    <p:ext uri="{DCECCB84-F9BA-43D5-87BE-67443E8EF086}">
      <p15:sldGuideLst xmlns:p15="http://schemas.microsoft.com/office/powerpoint/2012/main">
        <p15:guide id="1" pos="2213">
          <p15:clr>
            <a:srgbClr val="FBAE40"/>
          </p15:clr>
        </p15:guide>
        <p15:guide id="3" pos="1901">
          <p15:clr>
            <a:srgbClr val="FBAE40"/>
          </p15:clr>
        </p15:guide>
        <p15:guide id="4" pos="5525">
          <p15:clr>
            <a:srgbClr val="FBAE40"/>
          </p15:clr>
        </p15:guide>
        <p15:guide id="5" pos="3701">
          <p15:clr>
            <a:srgbClr val="FBAE40"/>
          </p15:clr>
        </p15:guide>
        <p15:guide id="6" pos="4013">
          <p15:clr>
            <a:srgbClr val="FBAE40"/>
          </p15:clr>
        </p15:guide>
        <p15:guide id="7" orient="horz" pos="787">
          <p15:clr>
            <a:srgbClr val="FBAE40"/>
          </p15:clr>
        </p15:guide>
        <p15:guide id="8" orient="horz" pos="2303">
          <p15:clr>
            <a:srgbClr val="FBAE40"/>
          </p15:clr>
        </p15:guide>
        <p15:guide id="9" orient="horz" pos="1027">
          <p15:clr>
            <a:srgbClr val="FBAE40"/>
          </p15:clr>
        </p15:guide>
        <p15:guide id="10" orient="horz" pos="2587">
          <p15:clr>
            <a:srgbClr val="FBAE40"/>
          </p15:clr>
        </p15:guide>
        <p15:guide id="11" pos="5957">
          <p15:clr>
            <a:srgbClr val="FBAE4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Cover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68049" y="2532448"/>
            <a:ext cx="5429663" cy="1793104"/>
          </a:xfrm>
          <a:noFill/>
        </p:spPr>
        <p:txBody>
          <a:bodyPr lIns="0" tIns="0" rIns="0" bIns="182880" anchor="b" anchorCtr="0"/>
          <a:lstStyle>
            <a:lvl1pPr>
              <a:lnSpc>
                <a:spcPct val="100000"/>
              </a:lnSpc>
              <a:defRPr sz="5295" strike="noStrike" spc="-147" baseline="0">
                <a:solidFill>
                  <a:srgbClr val="000000"/>
                </a:solidFill>
              </a:defRPr>
            </a:lvl1pPr>
          </a:lstStyle>
          <a:p>
            <a:r>
              <a:rPr lang="en-US"/>
              <a:t>Title</a:t>
            </a:r>
            <a:br>
              <a:rPr lang="en-US"/>
            </a:br>
            <a:r>
              <a:rPr lang="en-US"/>
              <a:t>title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68049" y="589920"/>
            <a:ext cx="1321129" cy="280339"/>
          </a:xfrm>
          <a:prstGeom prst="rect">
            <a:avLst/>
          </a:prstGeom>
        </p:spPr>
      </p:pic>
      <p:sp>
        <p:nvSpPr>
          <p:cNvPr id="6" name="Text Placeholder 7">
            <a:extLst>
              <a:ext uri="{FF2B5EF4-FFF2-40B4-BE49-F238E27FC236}">
                <a16:creationId xmlns:a16="http://schemas.microsoft.com/office/drawing/2014/main" id="{982FF9F6-46E1-7345-B5D3-95D1F4C39CE0}"/>
              </a:ext>
            </a:extLst>
          </p:cNvPr>
          <p:cNvSpPr>
            <a:spLocks noGrp="1"/>
          </p:cNvSpPr>
          <p:nvPr>
            <p:ph type="body" sz="quarter" idx="4294967295"/>
          </p:nvPr>
        </p:nvSpPr>
        <p:spPr>
          <a:xfrm>
            <a:off x="584961" y="4512334"/>
            <a:ext cx="5412751" cy="422423"/>
          </a:xfrm>
        </p:spPr>
        <p:txBody>
          <a:bodyPr/>
          <a:lstStyle>
            <a:lvl1pPr>
              <a:lnSpc>
                <a:spcPct val="100000"/>
              </a:lnSpc>
              <a:defRPr b="0" i="0">
                <a:solidFill>
                  <a:schemeClr val="tx1"/>
                </a:solidFill>
                <a:latin typeface="Segoe UI Light" panose="020B0502040204020203" pitchFamily="34" charset="0"/>
                <a:cs typeface="Segoe UI Light" panose="020B0502040204020203" pitchFamily="34" charset="0"/>
              </a:defRPr>
            </a:lvl1pPr>
          </a:lstStyle>
          <a:p>
            <a:r>
              <a:rPr lang="en-US" sz="2745"/>
              <a:t>Author name</a:t>
            </a:r>
          </a:p>
        </p:txBody>
      </p:sp>
    </p:spTree>
    <p:extLst>
      <p:ext uri="{BB962C8B-B14F-4D97-AF65-F5344CB8AC3E}">
        <p14:creationId xmlns:p14="http://schemas.microsoft.com/office/powerpoint/2010/main" val="17436455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563">
          <p15:clr>
            <a:srgbClr val="FBAE40"/>
          </p15:clr>
        </p15:guide>
        <p15:guide id="2" orient="horz" pos="1723">
          <p15:clr>
            <a:srgbClr val="FBAE40"/>
          </p15:clr>
        </p15:guide>
        <p15:guide id="3" orient="horz" pos="3091">
          <p15:clr>
            <a:srgbClr val="FBAE40"/>
          </p15:clr>
        </p15:guide>
        <p15:guide id="4" orient="horz" pos="2899">
          <p15:clr>
            <a:srgbClr val="FBAE4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1_Cover photo">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4A7EF32-8AEA-3540-82B2-C2228979F89E}"/>
              </a:ext>
            </a:extLst>
          </p:cNvPr>
          <p:cNvSpPr>
            <a:spLocks noGrp="1"/>
          </p:cNvSpPr>
          <p:nvPr>
            <p:ph type="title" hasCustomPrompt="1"/>
          </p:nvPr>
        </p:nvSpPr>
        <p:spPr>
          <a:xfrm>
            <a:off x="581632" y="2532448"/>
            <a:ext cx="5429663" cy="1793104"/>
          </a:xfrm>
          <a:noFill/>
        </p:spPr>
        <p:txBody>
          <a:bodyPr lIns="0" tIns="0" rIns="0" bIns="182880" anchor="b" anchorCtr="0"/>
          <a:lstStyle>
            <a:lvl1pPr>
              <a:lnSpc>
                <a:spcPct val="100000"/>
              </a:lnSpc>
              <a:defRPr sz="5295" strike="noStrike" spc="-147" baseline="0">
                <a:solidFill>
                  <a:schemeClr val="bg1"/>
                </a:solidFill>
              </a:defRPr>
            </a:lvl1pPr>
          </a:lstStyle>
          <a:p>
            <a:r>
              <a:rPr lang="en-US"/>
              <a:t>Title</a:t>
            </a:r>
            <a:br>
              <a:rPr lang="en-US"/>
            </a:br>
            <a:r>
              <a:rPr lang="en-US"/>
              <a:t>title</a:t>
            </a:r>
          </a:p>
        </p:txBody>
      </p:sp>
      <p:sp>
        <p:nvSpPr>
          <p:cNvPr id="11" name="Text Placeholder 7">
            <a:extLst>
              <a:ext uri="{FF2B5EF4-FFF2-40B4-BE49-F238E27FC236}">
                <a16:creationId xmlns:a16="http://schemas.microsoft.com/office/drawing/2014/main" id="{89956E78-696E-4C41-A7BC-F62CCBD9A99B}"/>
              </a:ext>
            </a:extLst>
          </p:cNvPr>
          <p:cNvSpPr>
            <a:spLocks noGrp="1"/>
          </p:cNvSpPr>
          <p:nvPr>
            <p:ph type="body" sz="quarter" idx="4294967295"/>
          </p:nvPr>
        </p:nvSpPr>
        <p:spPr>
          <a:xfrm>
            <a:off x="598545" y="4512334"/>
            <a:ext cx="5412751" cy="422423"/>
          </a:xfrm>
        </p:spPr>
        <p:txBody>
          <a:bodyPr/>
          <a:lstStyle>
            <a:lvl1pPr>
              <a:lnSpc>
                <a:spcPct val="100000"/>
              </a:lnSpc>
              <a:defRPr b="0" i="0">
                <a:solidFill>
                  <a:schemeClr val="bg1"/>
                </a:solidFill>
                <a:latin typeface="Segoe UI Light" panose="020B0502040204020203" pitchFamily="34" charset="0"/>
                <a:cs typeface="Segoe UI Light" panose="020B0502040204020203" pitchFamily="34" charset="0"/>
              </a:defRPr>
            </a:lvl1pPr>
          </a:lstStyle>
          <a:p>
            <a:r>
              <a:rPr lang="en-US" sz="2745"/>
              <a:t>Author name</a:t>
            </a:r>
          </a:p>
        </p:txBody>
      </p:sp>
      <p:pic>
        <p:nvPicPr>
          <p:cNvPr id="3" name="Picture 2">
            <a:extLst>
              <a:ext uri="{FF2B5EF4-FFF2-40B4-BE49-F238E27FC236}">
                <a16:creationId xmlns:a16="http://schemas.microsoft.com/office/drawing/2014/main" id="{0B6680B1-00F6-45B2-AAD6-5363FF9BC5F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1008"/>
            <a:ext cx="12192000" cy="6855984"/>
          </a:xfrm>
          <a:prstGeom prst="rect">
            <a:avLst/>
          </a:prstGeom>
        </p:spPr>
      </p:pic>
    </p:spTree>
    <p:extLst>
      <p:ext uri="{BB962C8B-B14F-4D97-AF65-F5344CB8AC3E}">
        <p14:creationId xmlns:p14="http://schemas.microsoft.com/office/powerpoint/2010/main" val="31598855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Thank you blue">
    <p:bg>
      <p:bgPr>
        <a:solidFill>
          <a:schemeClr val="tx1">
            <a:lumMod val="75000"/>
            <a:lumOff val="25000"/>
          </a:schemeClr>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EE29FB3-0680-4A1D-945F-8B8E225901A0}"/>
              </a:ext>
            </a:extLst>
          </p:cNvPr>
          <p:cNvGraphicFramePr>
            <a:graphicFrameLocks noChangeAspect="1"/>
          </p:cNvGraphicFramePr>
          <p:nvPr userDrawn="1">
            <p:custDataLst>
              <p:tags r:id="rId1"/>
            </p:custDataLst>
            <p:extLst>
              <p:ext uri="{D42A27DB-BD31-4B8C-83A1-F6EECF244321}">
                <p14:modId xmlns:p14="http://schemas.microsoft.com/office/powerpoint/2010/main" val="1021826916"/>
              </p:ext>
            </p:extLst>
          </p:nvPr>
        </p:nvGraphicFramePr>
        <p:xfrm>
          <a:off x="1556" y="1558"/>
          <a:ext cx="1557" cy="1557"/>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3" name="Object 2" hidden="1">
                        <a:extLst>
                          <a:ext uri="{FF2B5EF4-FFF2-40B4-BE49-F238E27FC236}">
                            <a16:creationId xmlns:a16="http://schemas.microsoft.com/office/drawing/2014/main" id="{EEE29FB3-0680-4A1D-945F-8B8E225901A0}"/>
                          </a:ext>
                        </a:extLst>
                      </p:cNvPr>
                      <p:cNvPicPr/>
                      <p:nvPr/>
                    </p:nvPicPr>
                    <p:blipFill>
                      <a:blip r:embed="rId5"/>
                      <a:stretch>
                        <a:fillRect/>
                      </a:stretch>
                    </p:blipFill>
                    <p:spPr>
                      <a:xfrm>
                        <a:off x="1556" y="1558"/>
                        <a:ext cx="1557" cy="155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FF50E89-F710-463B-8A38-3C0DFADA8A46}"/>
              </a:ext>
            </a:extLst>
          </p:cNvPr>
          <p:cNvSpPr/>
          <p:nvPr userDrawn="1">
            <p:custDataLst>
              <p:tags r:id="rId2"/>
            </p:custDataLst>
          </p:nvPr>
        </p:nvSpPr>
        <p:spPr bwMode="auto">
          <a:xfrm>
            <a:off x="0" y="1"/>
            <a:ext cx="155629" cy="1556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defTabSz="914173" fontAlgn="base">
              <a:lnSpc>
                <a:spcPct val="90000"/>
              </a:lnSpc>
              <a:spcBef>
                <a:spcPct val="0"/>
              </a:spcBef>
              <a:spcAft>
                <a:spcPct val="0"/>
              </a:spcAft>
            </a:pPr>
            <a:endParaRPr lang="en-US" sz="3137" b="0" i="0" baseline="0" dirty="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6" name="Title 1">
            <a:extLst>
              <a:ext uri="{FF2B5EF4-FFF2-40B4-BE49-F238E27FC236}">
                <a16:creationId xmlns:a16="http://schemas.microsoft.com/office/drawing/2014/main" id="{62F8B69E-34D5-9041-B011-3B3E232C8747}"/>
              </a:ext>
            </a:extLst>
          </p:cNvPr>
          <p:cNvSpPr>
            <a:spLocks noGrp="1"/>
          </p:cNvSpPr>
          <p:nvPr>
            <p:ph type="title" hasCustomPrompt="1"/>
          </p:nvPr>
        </p:nvSpPr>
        <p:spPr>
          <a:xfrm>
            <a:off x="568049" y="1829713"/>
            <a:ext cx="4482124" cy="1473396"/>
          </a:xfrm>
          <a:noFill/>
        </p:spPr>
        <p:txBody>
          <a:bodyPr lIns="0" tIns="0" rIns="0" bIns="0" anchor="ctr" anchorCtr="0"/>
          <a:lstStyle>
            <a:lvl1pPr>
              <a:lnSpc>
                <a:spcPct val="100000"/>
              </a:lnSpc>
              <a:spcAft>
                <a:spcPts val="1275"/>
              </a:spcAft>
              <a:defRPr sz="3137" spc="-147" baseline="0">
                <a:solidFill>
                  <a:schemeClr val="bg1"/>
                </a:solidFill>
              </a:defRPr>
            </a:lvl1pPr>
          </a:lstStyle>
          <a:p>
            <a:r>
              <a:rPr lang="en-US"/>
              <a:t>Thank you</a:t>
            </a:r>
          </a:p>
        </p:txBody>
      </p:sp>
      <p:pic>
        <p:nvPicPr>
          <p:cNvPr id="7" name="Picture 6">
            <a:extLst>
              <a:ext uri="{FF2B5EF4-FFF2-40B4-BE49-F238E27FC236}">
                <a16:creationId xmlns:a16="http://schemas.microsoft.com/office/drawing/2014/main" id="{C96D219C-ECD2-DC41-95D0-FC842A35FB7E}"/>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568049" y="589920"/>
            <a:ext cx="1314756" cy="280339"/>
          </a:xfrm>
          <a:prstGeom prst="rect">
            <a:avLst/>
          </a:prstGeom>
        </p:spPr>
      </p:pic>
    </p:spTree>
    <p:extLst>
      <p:ext uri="{BB962C8B-B14F-4D97-AF65-F5344CB8AC3E}">
        <p14:creationId xmlns:p14="http://schemas.microsoft.com/office/powerpoint/2010/main" val="3359785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4510223"/>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8048" y="589921"/>
            <a:ext cx="11055907" cy="488865"/>
          </a:xfrm>
        </p:spPr>
        <p:txBody>
          <a:bodyPr wrap="square" lIns="0" tIns="0" rIns="0" bIns="0">
            <a:spAutoFit/>
          </a:bodyPr>
          <a:lstStyle>
            <a:lvl1pPr>
              <a:lnSpc>
                <a:spcPct val="90000"/>
              </a:lnSpc>
              <a:defRPr sz="3529" strike="noStrike">
                <a:solidFill>
                  <a:schemeClr val="tx1"/>
                </a:solidFill>
              </a:defRPr>
            </a:lvl1pPr>
          </a:lstStyle>
          <a:p>
            <a:r>
              <a:rPr lang="en-US" dirty="0"/>
              <a:t>Title</a:t>
            </a:r>
          </a:p>
        </p:txBody>
      </p:sp>
    </p:spTree>
    <p:extLst>
      <p:ext uri="{BB962C8B-B14F-4D97-AF65-F5344CB8AC3E}">
        <p14:creationId xmlns:p14="http://schemas.microsoft.com/office/powerpoint/2010/main" val="3656754904"/>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0948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7" y="2387126"/>
            <a:ext cx="2083751" cy="2083749"/>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7"/>
            <a:ext cx="2532888" cy="664797"/>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6"/>
            <a:ext cx="2083751" cy="2083749"/>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7"/>
            <a:ext cx="2532888" cy="664797"/>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4" y="2387126"/>
            <a:ext cx="2083751" cy="2083749"/>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7"/>
            <a:ext cx="2532888" cy="664797"/>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70" y="2387126"/>
            <a:ext cx="2083751" cy="2083749"/>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7"/>
            <a:ext cx="2532888" cy="664797"/>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81603022"/>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E7851E-5809-4667-8CBF-95E4D277F4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974"/>
            <a:ext cx="12192000" cy="6857026"/>
          </a:xfrm>
          <a:prstGeom prst="rect">
            <a:avLst/>
          </a:prstGeom>
        </p:spPr>
      </p:pic>
      <p:sp>
        <p:nvSpPr>
          <p:cNvPr id="9" name="Rectangle 8">
            <a:extLst>
              <a:ext uri="{FF2B5EF4-FFF2-40B4-BE49-F238E27FC236}">
                <a16:creationId xmlns:a16="http://schemas.microsoft.com/office/drawing/2014/main" id="{A982BA67-D096-4542-A8FF-CD6C7B7D4B09}"/>
              </a:ext>
            </a:extLst>
          </p:cNvPr>
          <p:cNvSpPr/>
          <p:nvPr userDrawn="1"/>
        </p:nvSpPr>
        <p:spPr bwMode="auto">
          <a:xfrm>
            <a:off x="0" y="973"/>
            <a:ext cx="12192000" cy="6857027"/>
          </a:xfrm>
          <a:prstGeom prst="rect">
            <a:avLst/>
          </a:prstGeom>
          <a:gradFill flip="none" rotWithShape="1">
            <a:gsLst>
              <a:gs pos="100000">
                <a:srgbClr val="742772">
                  <a:alpha val="0"/>
                  <a:lumMod val="47000"/>
                </a:srgbClr>
              </a:gs>
              <a:gs pos="7000">
                <a:srgbClr val="742772">
                  <a:lumMod val="26000"/>
                  <a:alpha val="94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2">
            <a:extLst>
              <a:ext uri="{FF2B5EF4-FFF2-40B4-BE49-F238E27FC236}">
                <a16:creationId xmlns:a16="http://schemas.microsoft.com/office/drawing/2014/main" id="{DC0222EA-4550-4EE4-AF58-24DB29E8E67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57821"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4" strike="noStrike" spc="-49" baseline="0">
                <a:solidFill>
                  <a:schemeClr val="bg1"/>
                </a:solidFill>
              </a:defRPr>
            </a:lvl1pPr>
          </a:lstStyle>
          <a:p>
            <a:r>
              <a:rPr lang="en-US"/>
              <a:t>Power Apps presentation title</a:t>
            </a: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Speaker name</a:t>
            </a:r>
          </a:p>
          <a:p>
            <a:pPr lvl="1"/>
            <a:r>
              <a:rPr lang="en-US"/>
              <a:t>Date</a:t>
            </a:r>
          </a:p>
        </p:txBody>
      </p:sp>
    </p:spTree>
    <p:extLst>
      <p:ext uri="{BB962C8B-B14F-4D97-AF65-F5344CB8AC3E}">
        <p14:creationId xmlns:p14="http://schemas.microsoft.com/office/powerpoint/2010/main" val="4110320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5458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1" cy="110812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52143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4" y="1"/>
            <a:ext cx="6865937" cy="686593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987170"/>
            <a:ext cx="4167887" cy="54636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3" y="3962401"/>
            <a:ext cx="4164583"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35589" y="9657"/>
            <a:ext cx="6856412" cy="5136868"/>
          </a:xfrm>
          <a:prstGeom prst="rect">
            <a:avLst/>
          </a:prstGeom>
        </p:spPr>
      </p:pic>
    </p:spTree>
    <p:extLst>
      <p:ext uri="{BB962C8B-B14F-4D97-AF65-F5344CB8AC3E}">
        <p14:creationId xmlns:p14="http://schemas.microsoft.com/office/powerpoint/2010/main" val="384401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3 columns icon and text">
    <p:spTree>
      <p:nvGrpSpPr>
        <p:cNvPr id="1" name=""/>
        <p:cNvGrpSpPr/>
        <p:nvPr/>
      </p:nvGrpSpPr>
      <p:grpSpPr>
        <a:xfrm>
          <a:off x="0" y="0"/>
          <a:ext cx="0" cy="0"/>
          <a:chOff x="0" y="0"/>
          <a:chExt cx="0" cy="0"/>
        </a:xfrm>
      </p:grpSpPr>
      <p:sp>
        <p:nvSpPr>
          <p:cNvPr id="48" name="Text Placeholder 4">
            <a:extLst>
              <a:ext uri="{FF2B5EF4-FFF2-40B4-BE49-F238E27FC236}">
                <a16:creationId xmlns:a16="http://schemas.microsoft.com/office/drawing/2014/main" id="{26721EC1-B9A6-FB49-92FB-E01665427A78}"/>
              </a:ext>
            </a:extLst>
          </p:cNvPr>
          <p:cNvSpPr>
            <a:spLocks noGrp="1"/>
          </p:cNvSpPr>
          <p:nvPr>
            <p:ph type="body" sz="quarter" idx="32" hasCustomPrompt="1"/>
          </p:nvPr>
        </p:nvSpPr>
        <p:spPr>
          <a:xfrm>
            <a:off x="1105156" y="3755499"/>
            <a:ext cx="2712433" cy="1098059"/>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44"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82" indent="0">
              <a:buNone/>
              <a:defRPr/>
            </a:lvl3pPr>
            <a:lvl4pPr marL="672274" indent="0">
              <a:buNone/>
              <a:defRPr/>
            </a:lvl4pPr>
            <a:lvl5pPr marL="89636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7" name="Content Placeholder 15">
            <a:extLst>
              <a:ext uri="{FF2B5EF4-FFF2-40B4-BE49-F238E27FC236}">
                <a16:creationId xmlns:a16="http://schemas.microsoft.com/office/drawing/2014/main" id="{067D34A7-D032-1747-AAEA-D2FEE83CC4B9}"/>
              </a:ext>
            </a:extLst>
          </p:cNvPr>
          <p:cNvSpPr>
            <a:spLocks noGrp="1"/>
          </p:cNvSpPr>
          <p:nvPr>
            <p:ph sz="quarter" idx="39" hasCustomPrompt="1"/>
          </p:nvPr>
        </p:nvSpPr>
        <p:spPr>
          <a:xfrm>
            <a:off x="8417803" y="2308311"/>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3" name="Content Placeholder 15">
            <a:extLst>
              <a:ext uri="{FF2B5EF4-FFF2-40B4-BE49-F238E27FC236}">
                <a16:creationId xmlns:a16="http://schemas.microsoft.com/office/drawing/2014/main" id="{1FAB008A-14FE-3D46-8EA6-107B1DBEED6E}"/>
              </a:ext>
            </a:extLst>
          </p:cNvPr>
          <p:cNvSpPr>
            <a:spLocks noGrp="1"/>
          </p:cNvSpPr>
          <p:nvPr>
            <p:ph sz="quarter" idx="40" hasCustomPrompt="1"/>
          </p:nvPr>
        </p:nvSpPr>
        <p:spPr>
          <a:xfrm>
            <a:off x="4768072" y="2308311"/>
            <a:ext cx="2672565"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4" name="Content Placeholder 15">
            <a:extLst>
              <a:ext uri="{FF2B5EF4-FFF2-40B4-BE49-F238E27FC236}">
                <a16:creationId xmlns:a16="http://schemas.microsoft.com/office/drawing/2014/main" id="{1CEE99A7-5EFF-EF4C-9248-B29B80A56A99}"/>
              </a:ext>
            </a:extLst>
          </p:cNvPr>
          <p:cNvSpPr>
            <a:spLocks noGrp="1"/>
          </p:cNvSpPr>
          <p:nvPr>
            <p:ph sz="quarter" idx="41" hasCustomPrompt="1"/>
          </p:nvPr>
        </p:nvSpPr>
        <p:spPr>
          <a:xfrm>
            <a:off x="1134351" y="2308309"/>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3" name="Title Placeholder 1">
            <a:extLst>
              <a:ext uri="{FF2B5EF4-FFF2-40B4-BE49-F238E27FC236}">
                <a16:creationId xmlns:a16="http://schemas.microsoft.com/office/drawing/2014/main" id="{8B0D093B-73C8-5646-9768-58171B705266}"/>
              </a:ext>
            </a:extLst>
          </p:cNvPr>
          <p:cNvSpPr>
            <a:spLocks noGrp="1"/>
          </p:cNvSpPr>
          <p:nvPr>
            <p:ph type="title" hasCustomPrompt="1"/>
          </p:nvPr>
        </p:nvSpPr>
        <p:spPr>
          <a:xfrm>
            <a:off x="568047" y="683498"/>
            <a:ext cx="11055907" cy="739343"/>
          </a:xfrm>
          <a:prstGeom prst="rect">
            <a:avLst/>
          </a:prstGeom>
        </p:spPr>
        <p:txBody>
          <a:bodyPr vert="horz" wrap="square" lIns="0" tIns="164592" rIns="0" bIns="0" rtlCol="0" anchor="t">
            <a:noAutofit/>
          </a:bodyPr>
          <a:lstStyle>
            <a:lvl1pPr algn="ctr">
              <a:lnSpc>
                <a:spcPct val="100000"/>
              </a:lnSpc>
              <a:defRPr sz="3137"/>
            </a:lvl1pPr>
          </a:lstStyle>
          <a:p>
            <a:r>
              <a:rPr lang="en-US" dirty="0"/>
              <a:t>Graphic layout: two columns graphic and text</a:t>
            </a:r>
          </a:p>
        </p:txBody>
      </p:sp>
      <p:sp>
        <p:nvSpPr>
          <p:cNvPr id="15" name="Text Placeholder 3">
            <a:extLst>
              <a:ext uri="{FF2B5EF4-FFF2-40B4-BE49-F238E27FC236}">
                <a16:creationId xmlns:a16="http://schemas.microsoft.com/office/drawing/2014/main" id="{C139A562-A0FC-6C40-8B47-54862FE21DB2}"/>
              </a:ext>
            </a:extLst>
          </p:cNvPr>
          <p:cNvSpPr>
            <a:spLocks noGrp="1"/>
          </p:cNvSpPr>
          <p:nvPr>
            <p:ph type="body" sz="quarter" idx="12" hasCustomPrompt="1"/>
          </p:nvPr>
        </p:nvSpPr>
        <p:spPr>
          <a:xfrm>
            <a:off x="580638" y="1355683"/>
            <a:ext cx="11046887" cy="301771"/>
          </a:xfrm>
        </p:spPr>
        <p:txBody>
          <a:bodyPr wrap="square" lIns="0" tIns="0" rIns="0" bIns="0">
            <a:spAutoFit/>
          </a:bodyPr>
          <a:lstStyle>
            <a:lvl1pPr marL="0" indent="0" algn="ctr">
              <a:lnSpc>
                <a:spcPct val="100000"/>
              </a:lnSpc>
              <a:spcBef>
                <a:spcPts val="0"/>
              </a:spcBef>
              <a:spcAft>
                <a:spcPts val="1275"/>
              </a:spcAft>
              <a:buNone/>
              <a:defRPr sz="1961" b="0" i="0">
                <a:solidFill>
                  <a:srgbClr val="000000"/>
                </a:solidFill>
                <a:latin typeface="Segoe UI Light" panose="020B0502040204020203" pitchFamily="34" charset="0"/>
                <a:cs typeface="Segoe UI Light" panose="020B0502040204020203" pitchFamily="34" charset="0"/>
              </a:defRPr>
            </a:lvl1pPr>
            <a:lvl2pPr marL="224092" indent="0">
              <a:lnSpc>
                <a:spcPct val="90000"/>
              </a:lnSpc>
              <a:spcBef>
                <a:spcPts val="0"/>
              </a:spcBef>
              <a:spcAft>
                <a:spcPts val="1275"/>
              </a:spcAft>
              <a:buNone/>
              <a:defRPr sz="1961">
                <a:solidFill>
                  <a:schemeClr val="tx2"/>
                </a:solidFill>
              </a:defRPr>
            </a:lvl2pPr>
            <a:lvl3pPr marL="448182" indent="0">
              <a:spcBef>
                <a:spcPts val="0"/>
              </a:spcBef>
              <a:spcAft>
                <a:spcPts val="1275"/>
              </a:spcAft>
              <a:buNone/>
              <a:defRPr sz="1961"/>
            </a:lvl3pPr>
            <a:lvl4pPr marL="672274" indent="0">
              <a:spcBef>
                <a:spcPts val="0"/>
              </a:spcBef>
              <a:spcAft>
                <a:spcPts val="1275"/>
              </a:spcAft>
              <a:buNone/>
              <a:defRPr sz="1961"/>
            </a:lvl4pPr>
            <a:lvl5pPr marL="896364" indent="0">
              <a:buNone/>
              <a:defRPr/>
            </a:lvl5pPr>
          </a:lstStyle>
          <a:p>
            <a:pPr lvl="0"/>
            <a:r>
              <a:rPr lang="en-US"/>
              <a:t>Subtitle Segoe UI 20pt</a:t>
            </a:r>
          </a:p>
        </p:txBody>
      </p:sp>
      <p:sp>
        <p:nvSpPr>
          <p:cNvPr id="14" name="Text Placeholder 4">
            <a:extLst>
              <a:ext uri="{FF2B5EF4-FFF2-40B4-BE49-F238E27FC236}">
                <a16:creationId xmlns:a16="http://schemas.microsoft.com/office/drawing/2014/main" id="{04868126-F6AC-A24B-878F-33710EE11BA4}"/>
              </a:ext>
            </a:extLst>
          </p:cNvPr>
          <p:cNvSpPr>
            <a:spLocks noGrp="1"/>
          </p:cNvSpPr>
          <p:nvPr>
            <p:ph type="body" sz="quarter" idx="42" hasCustomPrompt="1"/>
          </p:nvPr>
        </p:nvSpPr>
        <p:spPr>
          <a:xfrm>
            <a:off x="4749636" y="3755499"/>
            <a:ext cx="2712433" cy="1098059"/>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44"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82" indent="0">
              <a:buNone/>
              <a:defRPr/>
            </a:lvl3pPr>
            <a:lvl4pPr marL="672274" indent="0">
              <a:buNone/>
              <a:defRPr/>
            </a:lvl4pPr>
            <a:lvl5pPr marL="89636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6" name="Text Placeholder 4">
            <a:extLst>
              <a:ext uri="{FF2B5EF4-FFF2-40B4-BE49-F238E27FC236}">
                <a16:creationId xmlns:a16="http://schemas.microsoft.com/office/drawing/2014/main" id="{F788324C-7B8F-574C-9139-544A20EB7DB8}"/>
              </a:ext>
            </a:extLst>
          </p:cNvPr>
          <p:cNvSpPr>
            <a:spLocks noGrp="1"/>
          </p:cNvSpPr>
          <p:nvPr>
            <p:ph type="body" sz="quarter" idx="43" hasCustomPrompt="1"/>
          </p:nvPr>
        </p:nvSpPr>
        <p:spPr>
          <a:xfrm>
            <a:off x="8408813" y="3755499"/>
            <a:ext cx="2712433" cy="1098059"/>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44"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82" indent="0">
              <a:buNone/>
              <a:defRPr/>
            </a:lvl3pPr>
            <a:lvl4pPr marL="672274" indent="0">
              <a:buNone/>
              <a:defRPr/>
            </a:lvl4pPr>
            <a:lvl5pPr marL="89636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4237761674"/>
      </p:ext>
    </p:extLst>
  </p:cSld>
  <p:clrMapOvr>
    <a:masterClrMapping/>
  </p:clrMapOvr>
  <p:transition>
    <p:fade/>
  </p:transition>
  <p:extLst>
    <p:ext uri="{DCECCB84-F9BA-43D5-87BE-67443E8EF086}">
      <p15:sldGuideLst xmlns:p15="http://schemas.microsoft.com/office/powerpoint/2012/main">
        <p15:guide id="1" pos="4781">
          <p15:clr>
            <a:srgbClr val="FBAE40"/>
          </p15:clr>
        </p15:guide>
        <p15:guide id="3" pos="725">
          <p15:clr>
            <a:srgbClr val="FBAE40"/>
          </p15:clr>
        </p15:guide>
        <p15:guide id="4" pos="3053">
          <p15:clr>
            <a:srgbClr val="FBAE40"/>
          </p15:clr>
        </p15:guide>
        <p15:guide id="5" pos="2453">
          <p15:clr>
            <a:srgbClr val="FBAE40"/>
          </p15:clr>
        </p15:guide>
        <p15:guide id="7" pos="5405">
          <p15:clr>
            <a:srgbClr val="FBAE40"/>
          </p15:clr>
        </p15:guide>
        <p15:guide id="9" pos="7133">
          <p15:clr>
            <a:srgbClr val="FBAE40"/>
          </p15:clr>
        </p15:guide>
        <p15:guide id="11" orient="horz" pos="787">
          <p15:clr>
            <a:srgbClr val="FBAE40"/>
          </p15:clr>
        </p15:guide>
        <p15:guide id="12" orient="horz" pos="2563">
          <p15:clr>
            <a:srgbClr val="FBAE40"/>
          </p15:clr>
        </p15:guide>
        <p15:guide id="13" orient="horz" pos="2419">
          <p15:clr>
            <a:srgbClr val="FBAE40"/>
          </p15:clr>
        </p15:guide>
        <p15:guide id="14" orient="horz" pos="1483">
          <p15:clr>
            <a:srgbClr val="FBAE40"/>
          </p15:clr>
        </p15:guide>
        <p15:guide id="15" orient="horz" pos="2203">
          <p15:clr>
            <a:srgbClr val="FBAE4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526077981"/>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9078" y="228601"/>
            <a:ext cx="11296417" cy="812531"/>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89078" y="1444752"/>
            <a:ext cx="11296417" cy="1318438"/>
          </a:xfrm>
        </p:spPr>
        <p:txBody>
          <a:bodyPr/>
          <a:lstStyle>
            <a:lvl1pPr>
              <a:lnSpc>
                <a:spcPct val="100000"/>
              </a:lnSpc>
              <a:spcBef>
                <a:spcPts val="1600"/>
              </a:spcBef>
              <a:buClrTx/>
              <a:defRPr/>
            </a:lvl1pPr>
            <a:lvl2pPr marL="1528195" indent="-524920" defTabSz="1667892">
              <a:lnSpc>
                <a:spcPct val="100000"/>
              </a:lnSpc>
              <a:spcBef>
                <a:spcPts val="400"/>
              </a:spcBef>
              <a:buClrTx/>
              <a:defRPr/>
            </a:lvl2pPr>
            <a:lvl3pPr marL="2216095" indent="-459306">
              <a:lnSpc>
                <a:spcPct val="100000"/>
              </a:lnSpc>
              <a:buClrTx/>
              <a:defRPr/>
            </a:lvl3pPr>
            <a:lvl4pPr marL="2825680" indent="-459306">
              <a:lnSpc>
                <a:spcPct val="100000"/>
              </a:lnSpc>
              <a:buClrTx/>
              <a:defRPr/>
            </a:lvl4pPr>
            <a:lvl5pPr marL="3433148" indent="-446606">
              <a:lnSpc>
                <a:spcPct val="100000"/>
              </a:lnSpc>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446871"/>
      </p:ext>
    </p:extLst>
  </p:cSld>
  <p:clrMapOvr>
    <a:masterClrMapping/>
  </p:clrMapOvr>
  <p:transition spd="slow">
    <p:push/>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2"/>
            <a:ext cx="11296416" cy="590931"/>
          </a:xfrm>
        </p:spPr>
        <p:txBody>
          <a:bodyPr/>
          <a:lstStyle>
            <a:lvl1pPr marL="0" indent="0">
              <a:buFont typeface="Wingdings" panose="05000000000000000000" pitchFamily="2" charset="2"/>
              <a:buNone/>
              <a:defRPr sz="2747"/>
            </a:lvl1pPr>
          </a:lstStyle>
          <a:p>
            <a:r>
              <a:rPr lang="en-US" dirty="0"/>
              <a:t>Click to edit Master title style</a:t>
            </a:r>
          </a:p>
        </p:txBody>
      </p:sp>
      <p:sp>
        <p:nvSpPr>
          <p:cNvPr id="3" name="Text Placeholder 2"/>
          <p:cNvSpPr>
            <a:spLocks noGrp="1"/>
          </p:cNvSpPr>
          <p:nvPr>
            <p:ph type="body" sz="quarter" idx="10"/>
          </p:nvPr>
        </p:nvSpPr>
        <p:spPr>
          <a:xfrm>
            <a:off x="584200" y="1435498"/>
            <a:ext cx="11018520" cy="1140440"/>
          </a:xfrm>
        </p:spPr>
        <p:txBody>
          <a:bodyPr/>
          <a:lstStyle>
            <a:lvl1pPr marL="228594" indent="-228594">
              <a:buFont typeface="Wingdings" panose="05000000000000000000" pitchFamily="2" charset="2"/>
              <a:buChar char="§"/>
              <a:defRPr/>
            </a:lvl1pPr>
            <a:lvl2pPr marL="457189" indent="-228594">
              <a:buFont typeface="Wingdings" panose="05000000000000000000" pitchFamily="2" charset="2"/>
              <a:buChar char="§"/>
              <a:defRPr/>
            </a:lvl2pPr>
            <a:lvl3pPr marL="657209" indent="-200020">
              <a:buFont typeface="Wingdings" panose="05000000000000000000" pitchFamily="2" charset="2"/>
              <a:buChar char="§"/>
              <a:defRPr/>
            </a:lvl3pPr>
            <a:lvl4pPr marL="842942" indent="-180970">
              <a:buFont typeface="Wingdings" panose="05000000000000000000" pitchFamily="2" charset="2"/>
              <a:buChar char="§"/>
              <a:defRPr/>
            </a:lvl4pPr>
            <a:lvl5pPr marL="1023913" indent="-16827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79292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00A2962-E3D6-41A1-B505-37379A49A241}"/>
              </a:ext>
            </a:extLst>
          </p:cNvPr>
          <p:cNvSpPr>
            <a:spLocks noGrp="1"/>
          </p:cNvSpPr>
          <p:nvPr>
            <p:ph type="ftr" sz="quarter" idx="10"/>
          </p:nvPr>
        </p:nvSpPr>
        <p:spPr/>
        <p:txBody>
          <a:bodyPr/>
          <a:lstStyle>
            <a:lvl1pPr>
              <a:defRPr>
                <a:gradFill>
                  <a:gsLst>
                    <a:gs pos="0">
                      <a:schemeClr val="bg1">
                        <a:lumMod val="50000"/>
                      </a:schemeClr>
                    </a:gs>
                    <a:gs pos="100000">
                      <a:schemeClr val="bg1">
                        <a:lumMod val="50000"/>
                      </a:schemeClr>
                    </a:gs>
                  </a:gsLst>
                  <a:lin ang="5400000" scaled="1"/>
                </a:gradFill>
              </a:defRPr>
            </a:lvl1pPr>
          </a:lstStyle>
          <a:p>
            <a:r>
              <a:rPr lang="en-US" dirty="0"/>
              <a:t>© Microsoft Corporation                                                                                  								</a:t>
            </a:r>
          </a:p>
        </p:txBody>
      </p:sp>
    </p:spTree>
    <p:extLst>
      <p:ext uri="{BB962C8B-B14F-4D97-AF65-F5344CB8AC3E}">
        <p14:creationId xmlns:p14="http://schemas.microsoft.com/office/powerpoint/2010/main" val="3236065098"/>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1"/>
            <a:ext cx="5211763" cy="1140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140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766304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140440"/>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061519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26685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25062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74943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dirty="0"/>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7" y="1672494"/>
            <a:ext cx="5891783" cy="3513015"/>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49" y="1882867"/>
            <a:ext cx="5497361" cy="3092267"/>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1" y="1672493"/>
            <a:ext cx="4714875" cy="96949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2" indent="0">
              <a:buFont typeface="Wingdings" panose="05000000000000000000" pitchFamily="2" charset="2"/>
              <a:buNone/>
              <a:defRPr sz="1600" b="0">
                <a:latin typeface="+mn-lt"/>
              </a:defRPr>
            </a:lvl2pPr>
            <a:lvl3pPr marL="450839" indent="0">
              <a:buFont typeface="Wingdings" panose="05000000000000000000" pitchFamily="2" charset="2"/>
              <a:buNone/>
              <a:tabLst/>
              <a:defRPr sz="1200" b="0">
                <a:latin typeface="+mn-lt"/>
              </a:defRPr>
            </a:lvl3pPr>
            <a:lvl4pPr marL="652446" indent="0">
              <a:buFont typeface="Wingdings" panose="05000000000000000000" pitchFamily="2" charset="2"/>
              <a:buNone/>
              <a:defRPr sz="1100" b="0">
                <a:latin typeface="+mn-lt"/>
              </a:defRPr>
            </a:lvl4pPr>
            <a:lvl5pPr marL="854053" indent="0">
              <a:buFont typeface="Wingdings" panose="05000000000000000000" pitchFamily="2" charset="2"/>
              <a:buNone/>
              <a:tabLst/>
              <a:defRPr sz="1100" b="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141928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1"/>
            <a:ext cx="5211763" cy="16345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345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389440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34551"/>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827058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3272872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24920067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252105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3408146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22356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337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303C25-9E1E-440D-A59A-A6EE34A996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487"/>
            <a:ext cx="12192000" cy="6857026"/>
          </a:xfrm>
          <a:prstGeom prst="rect">
            <a:avLst/>
          </a:prstGeom>
        </p:spPr>
      </p:pic>
      <p:sp>
        <p:nvSpPr>
          <p:cNvPr id="10" name="Rectangle 9">
            <a:extLst>
              <a:ext uri="{FF2B5EF4-FFF2-40B4-BE49-F238E27FC236}">
                <a16:creationId xmlns:a16="http://schemas.microsoft.com/office/drawing/2014/main" id="{27F339AB-3387-453C-A13E-54EC1BFC8AB2}"/>
              </a:ext>
            </a:extLst>
          </p:cNvPr>
          <p:cNvSpPr/>
          <p:nvPr userDrawn="1"/>
        </p:nvSpPr>
        <p:spPr bwMode="auto">
          <a:xfrm>
            <a:off x="0" y="973"/>
            <a:ext cx="12192000" cy="6857027"/>
          </a:xfrm>
          <a:prstGeom prst="rect">
            <a:avLst/>
          </a:prstGeom>
          <a:gradFill flip="none" rotWithShape="1">
            <a:gsLst>
              <a:gs pos="70000">
                <a:srgbClr val="8C7862">
                  <a:alpha val="12000"/>
                  <a:lumMod val="49000"/>
                </a:srgbClr>
              </a:gs>
              <a:gs pos="0">
                <a:srgbClr val="3E302A">
                  <a:lumMod val="13000"/>
                  <a:alpha val="72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pic>
        <p:nvPicPr>
          <p:cNvPr id="9" name="Picture 2">
            <a:extLst>
              <a:ext uri="{FF2B5EF4-FFF2-40B4-BE49-F238E27FC236}">
                <a16:creationId xmlns:a16="http://schemas.microsoft.com/office/drawing/2014/main" id="{FBC922A2-DE30-4E56-9DDB-ED2670AAB551}"/>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57822"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246F492A-9319-4382-82E8-CD756FE4BB3E}"/>
              </a:ext>
            </a:extLst>
          </p:cNvPr>
          <p:cNvSpPr>
            <a:spLocks noGrp="1"/>
          </p:cNvSpPr>
          <p:nvPr>
            <p:ph type="title" hasCustomPrompt="1"/>
          </p:nvPr>
        </p:nvSpPr>
        <p:spPr>
          <a:xfrm>
            <a:off x="407392" y="1422400"/>
            <a:ext cx="4746500" cy="3400699"/>
          </a:xfrm>
          <a:noFill/>
        </p:spPr>
        <p:txBody>
          <a:bodyPr lIns="0" tIns="0" rIns="0" bIns="182880" anchor="b" anchorCtr="0"/>
          <a:lstStyle>
            <a:lvl1pPr>
              <a:defRPr sz="4000" strike="noStrike" spc="-49" baseline="0">
                <a:solidFill>
                  <a:schemeClr val="bg1"/>
                </a:solidFill>
              </a:defRPr>
            </a:lvl1pPr>
          </a:lstStyle>
          <a:p>
            <a:r>
              <a:rPr lang="en-US"/>
              <a:t>Power Apps presentation title</a:t>
            </a:r>
          </a:p>
        </p:txBody>
      </p:sp>
      <p:sp>
        <p:nvSpPr>
          <p:cNvPr id="12" name="Text Placeholder 10">
            <a:extLst>
              <a:ext uri="{FF2B5EF4-FFF2-40B4-BE49-F238E27FC236}">
                <a16:creationId xmlns:a16="http://schemas.microsoft.com/office/drawing/2014/main" id="{D7FB1D00-9358-40B5-8BF7-3004C4A3E0E3}"/>
              </a:ext>
            </a:extLst>
          </p:cNvPr>
          <p:cNvSpPr>
            <a:spLocks noGrp="1"/>
          </p:cNvSpPr>
          <p:nvPr>
            <p:ph type="body" sz="quarter" idx="15" hasCustomPrompt="1"/>
          </p:nvPr>
        </p:nvSpPr>
        <p:spPr>
          <a:xfrm>
            <a:off x="464842" y="4847661"/>
            <a:ext cx="4746500"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Speaker name</a:t>
            </a:r>
          </a:p>
          <a:p>
            <a:pPr lvl="1"/>
            <a:r>
              <a:rPr lang="en-US"/>
              <a:t>Date</a:t>
            </a:r>
          </a:p>
        </p:txBody>
      </p:sp>
    </p:spTree>
    <p:extLst>
      <p:ext uri="{BB962C8B-B14F-4D97-AF65-F5344CB8AC3E}">
        <p14:creationId xmlns:p14="http://schemas.microsoft.com/office/powerpoint/2010/main" val="24310924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7516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62323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32735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239262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622353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5907259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3611948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102660489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209850250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16212312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4">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5D51B72-327F-4B5B-B9A3-07FC863BF83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487"/>
            <a:ext cx="12192001" cy="6857027"/>
          </a:xfrm>
          <a:prstGeom prst="rect">
            <a:avLst/>
          </a:prstGeom>
        </p:spPr>
      </p:pic>
      <p:sp>
        <p:nvSpPr>
          <p:cNvPr id="8" name="Rectangle 7">
            <a:extLst>
              <a:ext uri="{FF2B5EF4-FFF2-40B4-BE49-F238E27FC236}">
                <a16:creationId xmlns:a16="http://schemas.microsoft.com/office/drawing/2014/main" id="{67351FC8-E932-439E-A0C4-005EB35D4D08}"/>
              </a:ext>
            </a:extLst>
          </p:cNvPr>
          <p:cNvSpPr/>
          <p:nvPr userDrawn="1"/>
        </p:nvSpPr>
        <p:spPr bwMode="auto">
          <a:xfrm>
            <a:off x="0" y="0"/>
            <a:ext cx="12192000" cy="6857027"/>
          </a:xfrm>
          <a:prstGeom prst="rect">
            <a:avLst/>
          </a:prstGeom>
          <a:gradFill flip="none" rotWithShape="1">
            <a:gsLst>
              <a:gs pos="100000">
                <a:srgbClr val="8C7862">
                  <a:lumMod val="0"/>
                  <a:alpha val="21000"/>
                </a:srgbClr>
              </a:gs>
              <a:gs pos="0">
                <a:srgbClr val="3E302A">
                  <a:lumMod val="13000"/>
                  <a:alpha val="91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5294">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chemeClr val="bg1"/>
                </a:solidFill>
              </a:defRPr>
            </a:lvl1pPr>
          </a:lstStyle>
          <a:p>
            <a:r>
              <a:rPr lang="en-US"/>
              <a:t>Power Apps presentation title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Speaker name</a:t>
            </a:r>
          </a:p>
          <a:p>
            <a:pPr lvl="1"/>
            <a:r>
              <a:rPr lang="en-US"/>
              <a:t>Date</a:t>
            </a:r>
          </a:p>
        </p:txBody>
      </p:sp>
      <p:pic>
        <p:nvPicPr>
          <p:cNvPr id="9" name="Picture 2">
            <a:extLst>
              <a:ext uri="{FF2B5EF4-FFF2-40B4-BE49-F238E27FC236}">
                <a16:creationId xmlns:a16="http://schemas.microsoft.com/office/drawing/2014/main" id="{FBC922A2-DE30-4E56-9DDB-ED2670AAB551}"/>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57822"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4065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4921133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88647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83952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27279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7722203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noAutofit/>
          </a:bodyPr>
          <a:lstStyle>
            <a:lvl1pPr marL="0" indent="0">
              <a:spcAft>
                <a:spcPts val="800"/>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58267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59888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2245549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88263" y="2993456"/>
            <a:ext cx="11018520" cy="553998"/>
          </a:xfrm>
        </p:spPr>
        <p:txBody>
          <a:bodyPr/>
          <a:lstStyle/>
          <a:p>
            <a:r>
              <a:rPr lang="en-US"/>
              <a:t>Click to edit Master title style</a:t>
            </a:r>
          </a:p>
        </p:txBody>
      </p:sp>
    </p:spTree>
    <p:extLst>
      <p:ext uri="{BB962C8B-B14F-4D97-AF65-F5344CB8AC3E}">
        <p14:creationId xmlns:p14="http://schemas.microsoft.com/office/powerpoint/2010/main" val="7617489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54832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233">
              <a:spcAft>
                <a:spcPts val="490"/>
              </a:spcAft>
              <a:buNone/>
              <a:defRPr sz="1765" spc="0" baseline="0">
                <a:solidFill>
                  <a:schemeClr val="tx1"/>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80137162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lstStyle/>
          <a:p>
            <a:r>
              <a:rPr lang="en-US"/>
              <a:t>Click to edit Master title style</a:t>
            </a:r>
          </a:p>
        </p:txBody>
      </p:sp>
    </p:spTree>
    <p:extLst>
      <p:ext uri="{BB962C8B-B14F-4D97-AF65-F5344CB8AC3E}">
        <p14:creationId xmlns:p14="http://schemas.microsoft.com/office/powerpoint/2010/main" val="1626521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7331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1313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06762" y="1141413"/>
            <a:ext cx="8310563" cy="5740395"/>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478323" y="5053002"/>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459076" y="5801364"/>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4094197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478323" y="5053002"/>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459076" y="5801364"/>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06762" y="1141413"/>
            <a:ext cx="8310563" cy="5740395"/>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31358540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0"/>
            <a:ext cx="5669280" cy="6858000"/>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00"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3"/>
            <a:ext cx="3657600" cy="2017355"/>
          </a:xfrm>
        </p:spPr>
        <p:txBody>
          <a:bodyPr>
            <a:noAutofit/>
          </a:bodyPr>
          <a:lstStyle>
            <a:lvl1pPr marL="0" indent="0">
              <a:lnSpc>
                <a:spcPct val="110000"/>
              </a:lnSpc>
              <a:spcBef>
                <a:spcPts val="0"/>
              </a:spcBef>
              <a:spcAft>
                <a:spcPts val="1200"/>
              </a:spcAft>
              <a:buNone/>
              <a:defRPr sz="1200">
                <a:gradFill flip="none" rotWithShape="1">
                  <a:gsLst>
                    <a:gs pos="82000">
                      <a:schemeClr val="bg1"/>
                    </a:gs>
                    <a:gs pos="0">
                      <a:schemeClr val="bg1"/>
                    </a:gs>
                  </a:gsLst>
                  <a:lin ang="2700000" scaled="1"/>
                  <a:tileRect/>
                </a:gradFill>
                <a:latin typeface="+mj-lt"/>
              </a:defRPr>
            </a:lvl1pPr>
            <a:lvl2pPr marL="228600" indent="0">
              <a:buNone/>
              <a:defRPr sz="1200">
                <a:gradFill flip="none" rotWithShape="1">
                  <a:gsLst>
                    <a:gs pos="82000">
                      <a:schemeClr val="bg1"/>
                    </a:gs>
                    <a:gs pos="0">
                      <a:schemeClr val="bg1"/>
                    </a:gs>
                  </a:gsLst>
                  <a:lin ang="2700000" scaled="1"/>
                  <a:tileRect/>
                </a:gradFill>
                <a:latin typeface="+mj-lt"/>
              </a:defRPr>
            </a:lvl2pPr>
            <a:lvl3pPr marL="457200" indent="0">
              <a:buNone/>
              <a:defRPr sz="1200">
                <a:gradFill flip="none" rotWithShape="1">
                  <a:gsLst>
                    <a:gs pos="82000">
                      <a:schemeClr val="bg1"/>
                    </a:gs>
                    <a:gs pos="0">
                      <a:schemeClr val="bg1"/>
                    </a:gs>
                  </a:gsLst>
                  <a:lin ang="2700000" scaled="1"/>
                  <a:tileRect/>
                </a:gradFill>
                <a:latin typeface="+mj-lt"/>
              </a:defRPr>
            </a:lvl3pPr>
            <a:lvl4pPr marL="661988" indent="0">
              <a:buNone/>
              <a:defRPr sz="1200">
                <a:gradFill flip="none" rotWithShape="1">
                  <a:gsLst>
                    <a:gs pos="82000">
                      <a:schemeClr val="bg1"/>
                    </a:gs>
                    <a:gs pos="0">
                      <a:schemeClr val="bg1"/>
                    </a:gs>
                  </a:gsLst>
                  <a:lin ang="2700000" scaled="1"/>
                  <a:tileRect/>
                </a:gradFill>
                <a:latin typeface="+mj-lt"/>
              </a:defRPr>
            </a:lvl4pPr>
            <a:lvl5pPr marL="855663"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253440037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0"/>
            <a:ext cx="5669280" cy="6858000"/>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00"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3"/>
            <a:ext cx="3657600" cy="2017355"/>
          </a:xfrm>
        </p:spPr>
        <p:txBody>
          <a:bodyPr>
            <a:noAutofit/>
          </a:bodyPr>
          <a:lstStyle>
            <a:lvl1pPr marL="0" indent="0">
              <a:lnSpc>
                <a:spcPct val="110000"/>
              </a:lnSpc>
              <a:spcBef>
                <a:spcPts val="0"/>
              </a:spcBef>
              <a:spcAft>
                <a:spcPts val="1200"/>
              </a:spcAft>
              <a:buNone/>
              <a:defRPr sz="1200">
                <a:gradFill>
                  <a:gsLst>
                    <a:gs pos="100000">
                      <a:schemeClr val="tx1"/>
                    </a:gs>
                    <a:gs pos="0">
                      <a:schemeClr val="tx1"/>
                    </a:gs>
                  </a:gsLst>
                  <a:lin ang="5400000" scaled="0"/>
                </a:gradFill>
                <a:latin typeface="+mj-lt"/>
              </a:defRPr>
            </a:lvl1pPr>
            <a:lvl2pPr marL="228600" indent="0">
              <a:buNone/>
              <a:defRPr sz="1200">
                <a:gradFill flip="none" rotWithShape="1">
                  <a:gsLst>
                    <a:gs pos="82000">
                      <a:schemeClr val="bg1"/>
                    </a:gs>
                    <a:gs pos="0">
                      <a:schemeClr val="bg1"/>
                    </a:gs>
                  </a:gsLst>
                  <a:lin ang="2700000" scaled="1"/>
                  <a:tileRect/>
                </a:gradFill>
                <a:latin typeface="+mj-lt"/>
              </a:defRPr>
            </a:lvl2pPr>
            <a:lvl3pPr marL="457200" indent="0">
              <a:buNone/>
              <a:defRPr sz="1200">
                <a:gradFill flip="none" rotWithShape="1">
                  <a:gsLst>
                    <a:gs pos="82000">
                      <a:schemeClr val="bg1"/>
                    </a:gs>
                    <a:gs pos="0">
                      <a:schemeClr val="bg1"/>
                    </a:gs>
                  </a:gsLst>
                  <a:lin ang="2700000" scaled="1"/>
                  <a:tileRect/>
                </a:gradFill>
                <a:latin typeface="+mj-lt"/>
              </a:defRPr>
            </a:lvl3pPr>
            <a:lvl4pPr marL="661988" indent="0">
              <a:buNone/>
              <a:defRPr sz="1200">
                <a:gradFill flip="none" rotWithShape="1">
                  <a:gsLst>
                    <a:gs pos="82000">
                      <a:schemeClr val="bg1"/>
                    </a:gs>
                    <a:gs pos="0">
                      <a:schemeClr val="bg1"/>
                    </a:gs>
                  </a:gsLst>
                  <a:lin ang="2700000" scaled="1"/>
                  <a:tileRect/>
                </a:gradFill>
                <a:latin typeface="+mj-lt"/>
              </a:defRPr>
            </a:lvl4pPr>
            <a:lvl5pPr marL="855663"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89024520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3689"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15612"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193841"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316576"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093993"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217541"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39339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197170" y="1436688"/>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44610" y="1715114"/>
            <a:ext cx="7275652" cy="322264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24753125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848302" y="499243"/>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096001" y="730555"/>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88263" y="1829678"/>
            <a:ext cx="4405172" cy="1107996"/>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818755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07" indent="0">
              <a:buNone/>
              <a:defRPr/>
            </a:lvl3pPr>
            <a:lvl4pPr marL="672161" indent="0">
              <a:buNone/>
              <a:defRPr/>
            </a:lvl4pPr>
            <a:lvl5pPr marL="89621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9"/>
            <a:ext cx="11306469" cy="443839"/>
          </a:xfrm>
        </p:spPr>
        <p:txBody>
          <a:bodyPr lIns="0" tIns="0" rIns="0" bIns="0"/>
          <a:lstStyle>
            <a:lvl1pPr marL="0" indent="0">
              <a:lnSpc>
                <a:spcPts val="1765"/>
              </a:lnSpc>
              <a:spcBef>
                <a:spcPts val="0"/>
              </a:spcBef>
              <a:buNone/>
              <a:defRPr sz="1371" b="0" spc="0">
                <a:solidFill>
                  <a:srgbClr val="742774"/>
                </a:solidFill>
                <a:latin typeface="+mj-lt"/>
              </a:defRPr>
            </a:lvl1pPr>
            <a:lvl2pPr marL="0" indent="0">
              <a:lnSpc>
                <a:spcPts val="1765"/>
              </a:lnSpc>
              <a:spcBef>
                <a:spcPts val="0"/>
              </a:spcBef>
              <a:buNone/>
              <a:defRPr sz="1371" spc="0">
                <a:solidFill>
                  <a:schemeClr val="tx1"/>
                </a:solidFill>
              </a:defRPr>
            </a:lvl2pPr>
            <a:lvl3pPr marL="448107" indent="0">
              <a:buNone/>
              <a:defRPr/>
            </a:lvl3pPr>
            <a:lvl4pPr marL="672161" indent="0">
              <a:buNone/>
              <a:defRPr/>
            </a:lvl4pPr>
            <a:lvl5pPr marL="89621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07" indent="0">
              <a:buNone/>
              <a:defRPr/>
            </a:lvl3pPr>
            <a:lvl4pPr marL="672161"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157992075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197170" y="143668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44610" y="1715114"/>
            <a:ext cx="7275652" cy="409255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12532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0">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84200" y="1436688"/>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096001" y="1558882"/>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030252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2431804"/>
            <a:ext cx="4160520" cy="997196"/>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85216" y="3874498"/>
            <a:ext cx="4160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096001" y="1558882"/>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359054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6" y="1672493"/>
            <a:ext cx="5891782" cy="351301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47" y="1882867"/>
            <a:ext cx="5497361" cy="3092266"/>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0" y="1672493"/>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705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46553" indent="0">
              <a:buNone/>
              <a:defRPr sz="24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84607" indent="0">
              <a:buNone/>
              <a:defRPr sz="20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14563"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50997"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823528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694362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144977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28149927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82027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2"/>
            </a:solidFill>
          </a:ln>
        </p:spPr>
        <p:txBody>
          <a:bodyPr wrap="square" lIns="182880" tIns="182880" rIns="182880" bIns="182880" anchor="t" anchorCtr="0">
            <a:noAutofit/>
          </a:bodyPr>
          <a:lstStyle>
            <a:lvl1pPr marL="0" indent="0">
              <a:buNone/>
              <a:defRPr sz="1100">
                <a:gradFill flip="none" rotWithShape="1">
                  <a:gsLst>
                    <a:gs pos="82000">
                      <a:schemeClr val="accent1"/>
                    </a:gs>
                    <a:gs pos="0">
                      <a:schemeClr val="accent1"/>
                    </a:gs>
                  </a:gsLst>
                  <a:lin ang="2700000" scaled="1"/>
                  <a:tileRect/>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2"/>
            </a:solidFill>
          </a:ln>
        </p:spPr>
        <p:txBody>
          <a:bodyPr vert="horz" wrap="square" lIns="182880" tIns="182880" rIns="182880" bIns="182880" rtlCol="0" anchor="b" anchorCtr="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1100"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flip="none" rotWithShape="1">
                  <a:gsLst>
                    <a:gs pos="82000">
                      <a:schemeClr val="accent1"/>
                    </a:gs>
                    <a:gs pos="0">
                      <a:schemeClr val="accent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5518483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9"/>
            <a:ext cx="3618381" cy="2675220"/>
          </a:xfrm>
        </p:spPr>
        <p:txBody>
          <a:bodyPr lIns="0" tIns="0" rIns="0" bIns="0"/>
          <a:lstStyle>
            <a:lvl1pPr marL="0" indent="0">
              <a:lnSpc>
                <a:spcPts val="1765"/>
              </a:lnSpc>
              <a:spcBef>
                <a:spcPts val="0"/>
              </a:spcBef>
              <a:spcAft>
                <a:spcPts val="588"/>
              </a:spcAft>
              <a:buNone/>
              <a:defRPr sz="1371" b="0" spc="0" baseline="0">
                <a:solidFill>
                  <a:srgbClr val="742774"/>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9"/>
            <a:ext cx="3618381" cy="2675220"/>
          </a:xfrm>
        </p:spPr>
        <p:txBody>
          <a:bodyPr lIns="0" tIns="0" rIns="0" bIns="0"/>
          <a:lstStyle>
            <a:lvl1pPr marL="0" indent="0">
              <a:lnSpc>
                <a:spcPts val="1765"/>
              </a:lnSpc>
              <a:spcBef>
                <a:spcPts val="0"/>
              </a:spcBef>
              <a:spcAft>
                <a:spcPts val="588"/>
              </a:spcAft>
              <a:buNone/>
              <a:defRPr sz="1371" b="0" spc="0" baseline="0">
                <a:solidFill>
                  <a:srgbClr val="742774"/>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9"/>
            <a:ext cx="3618381" cy="2675220"/>
          </a:xfrm>
        </p:spPr>
        <p:txBody>
          <a:bodyPr lIns="0" tIns="0" rIns="0" bIns="0"/>
          <a:lstStyle>
            <a:lvl1pPr marL="0" indent="0">
              <a:lnSpc>
                <a:spcPts val="1765"/>
              </a:lnSpc>
              <a:spcBef>
                <a:spcPts val="0"/>
              </a:spcBef>
              <a:spcAft>
                <a:spcPts val="588"/>
              </a:spcAft>
              <a:buNone/>
              <a:defRPr sz="1371" b="0" spc="0" baseline="0">
                <a:solidFill>
                  <a:srgbClr val="742774"/>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49521197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4" name="Oval 63">
            <a:extLst>
              <a:ext uri="{FF2B5EF4-FFF2-40B4-BE49-F238E27FC236}">
                <a16:creationId xmlns:a16="http://schemas.microsoft.com/office/drawing/2014/main" id="{393FEAEC-792F-4316-B416-1B7150AC2365}"/>
              </a:ext>
            </a:extLst>
          </p:cNvPr>
          <p:cNvSpPr/>
          <p:nvPr userDrawn="1"/>
        </p:nvSpPr>
        <p:spPr bwMode="auto">
          <a:xfrm>
            <a:off x="539657" y="454050"/>
            <a:ext cx="785356" cy="7853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60" name="Graphic 59">
            <a:extLst>
              <a:ext uri="{FF2B5EF4-FFF2-40B4-BE49-F238E27FC236}">
                <a16:creationId xmlns:a16="http://schemas.microsoft.com/office/drawing/2014/main" id="{83FE58A6-D2C5-41C0-9C32-41A5C4D962B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19449" y="619047"/>
            <a:ext cx="455362" cy="455362"/>
          </a:xfrm>
          <a:prstGeom prst="rect">
            <a:avLst/>
          </a:prstGeom>
        </p:spPr>
      </p:pic>
    </p:spTree>
    <p:extLst>
      <p:ext uri="{BB962C8B-B14F-4D97-AF65-F5344CB8AC3E}">
        <p14:creationId xmlns:p14="http://schemas.microsoft.com/office/powerpoint/2010/main" val="3314115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38867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654047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17643777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313875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3"/>
            </a:solidFill>
          </a:ln>
        </p:spPr>
        <p:txBody>
          <a:bodyPr wrap="square" lIns="182880" tIns="182880" rIns="182880" bIns="182880" anchor="t" anchorCtr="0">
            <a:noAutofit/>
          </a:bodyPr>
          <a:lstStyle>
            <a:lvl1pPr marL="0" indent="0">
              <a:buNone/>
              <a:defRPr sz="1100">
                <a:gradFill>
                  <a:gsLst>
                    <a:gs pos="82000">
                      <a:schemeClr val="accent3"/>
                    </a:gs>
                    <a:gs pos="0">
                      <a:schemeClr val="accent3"/>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3"/>
            </a:solidFill>
          </a:ln>
        </p:spPr>
        <p:txBody>
          <a:bodyPr vert="horz" wrap="square" lIns="182880" tIns="182880" rIns="182880" bIns="182880" rtlCol="0" anchor="b" anchorCtr="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1100"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3"/>
                    </a:gs>
                    <a:gs pos="0">
                      <a:schemeClr val="accent3"/>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013778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 name="Oval 2">
            <a:extLst>
              <a:ext uri="{FF2B5EF4-FFF2-40B4-BE49-F238E27FC236}">
                <a16:creationId xmlns:a16="http://schemas.microsoft.com/office/drawing/2014/main" id="{A65A59F1-2978-45D9-BC82-8A3493696A37}"/>
              </a:ext>
            </a:extLst>
          </p:cNvPr>
          <p:cNvSpPr/>
          <p:nvPr userDrawn="1"/>
        </p:nvSpPr>
        <p:spPr bwMode="auto">
          <a:xfrm>
            <a:off x="539657" y="454050"/>
            <a:ext cx="785356" cy="7853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8C6ADCC5-50CD-4471-BC1B-8A5031DA934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05724" y="610881"/>
            <a:ext cx="453222" cy="453222"/>
          </a:xfrm>
          <a:prstGeom prst="rect">
            <a:avLst/>
          </a:prstGeom>
        </p:spPr>
      </p:pic>
    </p:spTree>
    <p:extLst>
      <p:ext uri="{BB962C8B-B14F-4D97-AF65-F5344CB8AC3E}">
        <p14:creationId xmlns:p14="http://schemas.microsoft.com/office/powerpoint/2010/main" val="981817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30865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037520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8474708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gn="ctr">
              <a:lnSpc>
                <a:spcPts val="3136"/>
              </a:lnSpc>
              <a:defRPr sz="2745">
                <a:solidFill>
                  <a:schemeClr val="tx1"/>
                </a:solidFill>
              </a:defRPr>
            </a:lvl1pPr>
          </a:lstStyle>
          <a:p>
            <a:r>
              <a:rPr lang="en-US"/>
              <a:t>Text option 2: three columns graphic and text</a:t>
            </a:r>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
        <p:nvSpPr>
          <p:cNvPr id="6" name="Content Placeholder 15">
            <a:extLst>
              <a:ext uri="{FF2B5EF4-FFF2-40B4-BE49-F238E27FC236}">
                <a16:creationId xmlns:a16="http://schemas.microsoft.com/office/drawing/2014/main" id="{EEA06E92-94B8-442F-97BB-66C2B42F12D5}"/>
              </a:ext>
            </a:extLst>
          </p:cNvPr>
          <p:cNvSpPr>
            <a:spLocks noGrp="1"/>
          </p:cNvSpPr>
          <p:nvPr>
            <p:ph sz="quarter" idx="39" hasCustomPrompt="1"/>
          </p:nvPr>
        </p:nvSpPr>
        <p:spPr>
          <a:xfrm>
            <a:off x="8417802" y="2308310"/>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C361B3E2-AD4D-423C-969E-4A6426A268E9}"/>
              </a:ext>
            </a:extLst>
          </p:cNvPr>
          <p:cNvSpPr>
            <a:spLocks noGrp="1"/>
          </p:cNvSpPr>
          <p:nvPr>
            <p:ph sz="quarter" idx="40" hasCustomPrompt="1"/>
          </p:nvPr>
        </p:nvSpPr>
        <p:spPr>
          <a:xfrm>
            <a:off x="4768072" y="2308310"/>
            <a:ext cx="2672565"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7ED8A69A-A44A-4883-902F-1BA36A1B4A51}"/>
              </a:ext>
            </a:extLst>
          </p:cNvPr>
          <p:cNvSpPr>
            <a:spLocks noGrp="1"/>
          </p:cNvSpPr>
          <p:nvPr>
            <p:ph sz="quarter" idx="41" hasCustomPrompt="1"/>
          </p:nvPr>
        </p:nvSpPr>
        <p:spPr>
          <a:xfrm>
            <a:off x="1134351" y="2308310"/>
            <a:ext cx="2669044" cy="1120690"/>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97534958-622C-4965-9FB0-9361B441A1C0}"/>
              </a:ext>
            </a:extLst>
          </p:cNvPr>
          <p:cNvSpPr>
            <a:spLocks noGrp="1"/>
          </p:cNvSpPr>
          <p:nvPr>
            <p:ph type="body" sz="quarter" idx="32" hasCustomPrompt="1"/>
          </p:nvPr>
        </p:nvSpPr>
        <p:spPr>
          <a:xfrm>
            <a:off x="1105154" y="3755499"/>
            <a:ext cx="2712433" cy="1098058"/>
          </a:xfrm>
        </p:spPr>
        <p:txBody>
          <a:bodyPr lIns="0" tIns="0" rIns="0" bIns="0"/>
          <a:lstStyle>
            <a:lvl1pPr marL="0" indent="0">
              <a:lnSpc>
                <a:spcPct val="100000"/>
              </a:lnSpc>
              <a:spcBef>
                <a:spcPts val="0"/>
              </a:spcBef>
              <a:spcAft>
                <a:spcPts val="784"/>
              </a:spcAft>
              <a:buNone/>
              <a:defRPr sz="1765" b="1" i="0">
                <a:solidFill>
                  <a:srgbClr val="742774"/>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449A7043-0027-4B17-8757-EC1847F82846}"/>
              </a:ext>
            </a:extLst>
          </p:cNvPr>
          <p:cNvSpPr>
            <a:spLocks noGrp="1"/>
          </p:cNvSpPr>
          <p:nvPr>
            <p:ph type="body" sz="quarter" idx="42" hasCustomPrompt="1"/>
          </p:nvPr>
        </p:nvSpPr>
        <p:spPr>
          <a:xfrm>
            <a:off x="4749634" y="3755499"/>
            <a:ext cx="2712433" cy="1098058"/>
          </a:xfrm>
        </p:spPr>
        <p:txBody>
          <a:bodyPr lIns="0" tIns="0" rIns="0" bIns="0"/>
          <a:lstStyle>
            <a:lvl1pPr marL="0" indent="0">
              <a:lnSpc>
                <a:spcPct val="100000"/>
              </a:lnSpc>
              <a:spcBef>
                <a:spcPts val="0"/>
              </a:spcBef>
              <a:spcAft>
                <a:spcPts val="784"/>
              </a:spcAft>
              <a:buNone/>
              <a:defRPr sz="1765" b="1" i="0">
                <a:solidFill>
                  <a:srgbClr val="742774"/>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ext Placeholder 4">
            <a:extLst>
              <a:ext uri="{FF2B5EF4-FFF2-40B4-BE49-F238E27FC236}">
                <a16:creationId xmlns:a16="http://schemas.microsoft.com/office/drawing/2014/main" id="{52A26499-51E3-4A98-AD74-1A466BBCAA7F}"/>
              </a:ext>
            </a:extLst>
          </p:cNvPr>
          <p:cNvSpPr>
            <a:spLocks noGrp="1"/>
          </p:cNvSpPr>
          <p:nvPr>
            <p:ph type="body" sz="quarter" idx="43" hasCustomPrompt="1"/>
          </p:nvPr>
        </p:nvSpPr>
        <p:spPr>
          <a:xfrm>
            <a:off x="8408811" y="3755499"/>
            <a:ext cx="2712433" cy="1098058"/>
          </a:xfrm>
        </p:spPr>
        <p:txBody>
          <a:bodyPr lIns="0" tIns="0" rIns="0" bIns="0"/>
          <a:lstStyle>
            <a:lvl1pPr marL="0" indent="0">
              <a:lnSpc>
                <a:spcPct val="100000"/>
              </a:lnSpc>
              <a:spcBef>
                <a:spcPts val="0"/>
              </a:spcBef>
              <a:spcAft>
                <a:spcPts val="784"/>
              </a:spcAft>
              <a:buNone/>
              <a:defRPr sz="1765" b="1" i="0">
                <a:solidFill>
                  <a:srgbClr val="742774"/>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3157996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54312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rgbClr val="6A4B16"/>
            </a:solidFill>
          </a:ln>
        </p:spPr>
        <p:txBody>
          <a:bodyPr wrap="square" lIns="182880" tIns="182880" rIns="182880" bIns="182880" anchor="t" anchorCtr="0">
            <a:noAutofit/>
          </a:bodyPr>
          <a:lstStyle>
            <a:lvl1pPr marL="0" indent="0">
              <a:buNone/>
              <a:defRPr sz="1100">
                <a:gradFill>
                  <a:gsLst>
                    <a:gs pos="82000">
                      <a:srgbClr val="6A4B16"/>
                    </a:gs>
                    <a:gs pos="0">
                      <a:srgbClr val="6A4B16"/>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rgbClr val="6A4B16"/>
            </a:solidFill>
          </a:ln>
        </p:spPr>
        <p:txBody>
          <a:bodyPr vert="horz" wrap="square" lIns="182880" tIns="182880" rIns="182880" bIns="182880" rtlCol="0" anchor="b" anchorCtr="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1100"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rgbClr val="6A4B16"/>
                    </a:gs>
                    <a:gs pos="0">
                      <a:srgbClr val="6A4B16"/>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892791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 name="Oval 2">
            <a:extLst>
              <a:ext uri="{FF2B5EF4-FFF2-40B4-BE49-F238E27FC236}">
                <a16:creationId xmlns:a16="http://schemas.microsoft.com/office/drawing/2014/main" id="{E165A012-D3EE-47EF-B8B3-CEB2C68B6C93}"/>
              </a:ext>
            </a:extLst>
          </p:cNvPr>
          <p:cNvSpPr/>
          <p:nvPr userDrawn="1"/>
        </p:nvSpPr>
        <p:spPr bwMode="auto">
          <a:xfrm>
            <a:off x="539657" y="454050"/>
            <a:ext cx="785356" cy="7853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EB9B3534-AB58-46E6-A28E-642FE73C968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03735" y="618128"/>
            <a:ext cx="457200" cy="457200"/>
          </a:xfrm>
          <a:prstGeom prst="rect">
            <a:avLst/>
          </a:prstGeom>
        </p:spPr>
      </p:pic>
    </p:spTree>
    <p:extLst>
      <p:ext uri="{BB962C8B-B14F-4D97-AF65-F5344CB8AC3E}">
        <p14:creationId xmlns:p14="http://schemas.microsoft.com/office/powerpoint/2010/main" val="2314209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67081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317145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1345837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957693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5"/>
            </a:solidFill>
          </a:ln>
        </p:spPr>
        <p:txBody>
          <a:bodyPr wrap="square" lIns="182880" tIns="182880" rIns="182880" bIns="182880" anchor="t" anchorCtr="0">
            <a:noAutofit/>
          </a:bodyPr>
          <a:lstStyle>
            <a:lvl1pPr marL="0" indent="0">
              <a:buNone/>
              <a:defRPr sz="1100">
                <a:gradFill>
                  <a:gsLst>
                    <a:gs pos="82000">
                      <a:schemeClr val="accent5"/>
                    </a:gs>
                    <a:gs pos="0">
                      <a:schemeClr val="accent5"/>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5"/>
            </a:solidFill>
          </a:ln>
        </p:spPr>
        <p:txBody>
          <a:bodyPr vert="horz" wrap="square" lIns="182880" tIns="182880" rIns="182880" bIns="182880" rtlCol="0" anchor="b" anchorCtr="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1100"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5"/>
                    </a:gs>
                    <a:gs pos="0">
                      <a:schemeClr val="accent5"/>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4189576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 name="Oval 2">
            <a:extLst>
              <a:ext uri="{FF2B5EF4-FFF2-40B4-BE49-F238E27FC236}">
                <a16:creationId xmlns:a16="http://schemas.microsoft.com/office/drawing/2014/main" id="{D1B0AD52-B514-4301-9559-18BCE561DAAF}"/>
              </a:ext>
            </a:extLst>
          </p:cNvPr>
          <p:cNvSpPr/>
          <p:nvPr userDrawn="1"/>
        </p:nvSpPr>
        <p:spPr bwMode="auto">
          <a:xfrm>
            <a:off x="539657" y="454050"/>
            <a:ext cx="785356" cy="7853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9D8C279A-AB73-49F2-ABC3-4F9EAAC0E75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15767" y="630160"/>
            <a:ext cx="457200" cy="457200"/>
          </a:xfrm>
          <a:prstGeom prst="rect">
            <a:avLst/>
          </a:prstGeom>
        </p:spPr>
      </p:pic>
    </p:spTree>
    <p:extLst>
      <p:ext uri="{BB962C8B-B14F-4D97-AF65-F5344CB8AC3E}">
        <p14:creationId xmlns:p14="http://schemas.microsoft.com/office/powerpoint/2010/main" val="22248388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996101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59.xml"/><Relationship Id="rId21" Type="http://schemas.openxmlformats.org/officeDocument/2006/relationships/slideLayout" Target="../slideLayouts/slideLayout54.xml"/><Relationship Id="rId42" Type="http://schemas.openxmlformats.org/officeDocument/2006/relationships/slideLayout" Target="../slideLayouts/slideLayout75.xml"/><Relationship Id="rId47" Type="http://schemas.openxmlformats.org/officeDocument/2006/relationships/slideLayout" Target="../slideLayouts/slideLayout80.xml"/><Relationship Id="rId63" Type="http://schemas.openxmlformats.org/officeDocument/2006/relationships/slideLayout" Target="../slideLayouts/slideLayout96.xml"/><Relationship Id="rId68" Type="http://schemas.openxmlformats.org/officeDocument/2006/relationships/slideLayout" Target="../slideLayouts/slideLayout101.xml"/><Relationship Id="rId16" Type="http://schemas.openxmlformats.org/officeDocument/2006/relationships/slideLayout" Target="../slideLayouts/slideLayout4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slideLayout" Target="../slideLayouts/slideLayout70.xml"/><Relationship Id="rId40" Type="http://schemas.openxmlformats.org/officeDocument/2006/relationships/slideLayout" Target="../slideLayouts/slideLayout73.xml"/><Relationship Id="rId45" Type="http://schemas.openxmlformats.org/officeDocument/2006/relationships/slideLayout" Target="../slideLayouts/slideLayout78.xml"/><Relationship Id="rId53" Type="http://schemas.openxmlformats.org/officeDocument/2006/relationships/slideLayout" Target="../slideLayouts/slideLayout86.xml"/><Relationship Id="rId58" Type="http://schemas.openxmlformats.org/officeDocument/2006/relationships/slideLayout" Target="../slideLayouts/slideLayout91.xml"/><Relationship Id="rId66" Type="http://schemas.openxmlformats.org/officeDocument/2006/relationships/slideLayout" Target="../slideLayouts/slideLayout99.xml"/><Relationship Id="rId74" Type="http://schemas.openxmlformats.org/officeDocument/2006/relationships/theme" Target="../theme/theme2.xml"/><Relationship Id="rId5" Type="http://schemas.openxmlformats.org/officeDocument/2006/relationships/slideLayout" Target="../slideLayouts/slideLayout38.xml"/><Relationship Id="rId61" Type="http://schemas.openxmlformats.org/officeDocument/2006/relationships/slideLayout" Target="../slideLayouts/slideLayout94.xml"/><Relationship Id="rId19" Type="http://schemas.openxmlformats.org/officeDocument/2006/relationships/slideLayout" Target="../slideLayouts/slideLayout5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43" Type="http://schemas.openxmlformats.org/officeDocument/2006/relationships/slideLayout" Target="../slideLayouts/slideLayout76.xml"/><Relationship Id="rId48" Type="http://schemas.openxmlformats.org/officeDocument/2006/relationships/slideLayout" Target="../slideLayouts/slideLayout81.xml"/><Relationship Id="rId56" Type="http://schemas.openxmlformats.org/officeDocument/2006/relationships/slideLayout" Target="../slideLayouts/slideLayout89.xml"/><Relationship Id="rId64" Type="http://schemas.openxmlformats.org/officeDocument/2006/relationships/slideLayout" Target="../slideLayouts/slideLayout97.xml"/><Relationship Id="rId69" Type="http://schemas.openxmlformats.org/officeDocument/2006/relationships/slideLayout" Target="../slideLayouts/slideLayout102.xml"/><Relationship Id="rId77" Type="http://schemas.openxmlformats.org/officeDocument/2006/relationships/image" Target="../media/image17.emf"/><Relationship Id="rId8" Type="http://schemas.openxmlformats.org/officeDocument/2006/relationships/slideLayout" Target="../slideLayouts/slideLayout41.xml"/><Relationship Id="rId51" Type="http://schemas.openxmlformats.org/officeDocument/2006/relationships/slideLayout" Target="../slideLayouts/slideLayout84.xml"/><Relationship Id="rId72" Type="http://schemas.openxmlformats.org/officeDocument/2006/relationships/slideLayout" Target="../slideLayouts/slideLayout105.xml"/><Relationship Id="rId3" Type="http://schemas.openxmlformats.org/officeDocument/2006/relationships/slideLayout" Target="../slideLayouts/slideLayout36.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slideLayout" Target="../slideLayouts/slideLayout71.xml"/><Relationship Id="rId46" Type="http://schemas.openxmlformats.org/officeDocument/2006/relationships/slideLayout" Target="../slideLayouts/slideLayout79.xml"/><Relationship Id="rId59" Type="http://schemas.openxmlformats.org/officeDocument/2006/relationships/slideLayout" Target="../slideLayouts/slideLayout92.xml"/><Relationship Id="rId67" Type="http://schemas.openxmlformats.org/officeDocument/2006/relationships/slideLayout" Target="../slideLayouts/slideLayout100.xml"/><Relationship Id="rId20" Type="http://schemas.openxmlformats.org/officeDocument/2006/relationships/slideLayout" Target="../slideLayouts/slideLayout53.xml"/><Relationship Id="rId41" Type="http://schemas.openxmlformats.org/officeDocument/2006/relationships/slideLayout" Target="../slideLayouts/slideLayout74.xml"/><Relationship Id="rId54" Type="http://schemas.openxmlformats.org/officeDocument/2006/relationships/slideLayout" Target="../slideLayouts/slideLayout87.xml"/><Relationship Id="rId62" Type="http://schemas.openxmlformats.org/officeDocument/2006/relationships/slideLayout" Target="../slideLayouts/slideLayout95.xml"/><Relationship Id="rId70" Type="http://schemas.openxmlformats.org/officeDocument/2006/relationships/slideLayout" Target="../slideLayouts/slideLayout103.xml"/><Relationship Id="rId75" Type="http://schemas.openxmlformats.org/officeDocument/2006/relationships/image" Target="../media/image15.png"/><Relationship Id="rId1" Type="http://schemas.openxmlformats.org/officeDocument/2006/relationships/slideLayout" Target="../slideLayouts/slideLayout34.xml"/><Relationship Id="rId6" Type="http://schemas.openxmlformats.org/officeDocument/2006/relationships/slideLayout" Target="../slideLayouts/slideLayout39.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49" Type="http://schemas.openxmlformats.org/officeDocument/2006/relationships/slideLayout" Target="../slideLayouts/slideLayout82.xml"/><Relationship Id="rId57" Type="http://schemas.openxmlformats.org/officeDocument/2006/relationships/slideLayout" Target="../slideLayouts/slideLayout90.xml"/><Relationship Id="rId10" Type="http://schemas.openxmlformats.org/officeDocument/2006/relationships/slideLayout" Target="../slideLayouts/slideLayout43.xml"/><Relationship Id="rId31" Type="http://schemas.openxmlformats.org/officeDocument/2006/relationships/slideLayout" Target="../slideLayouts/slideLayout64.xml"/><Relationship Id="rId44" Type="http://schemas.openxmlformats.org/officeDocument/2006/relationships/slideLayout" Target="../slideLayouts/slideLayout77.xml"/><Relationship Id="rId52" Type="http://schemas.openxmlformats.org/officeDocument/2006/relationships/slideLayout" Target="../slideLayouts/slideLayout85.xml"/><Relationship Id="rId60" Type="http://schemas.openxmlformats.org/officeDocument/2006/relationships/slideLayout" Target="../slideLayouts/slideLayout93.xml"/><Relationship Id="rId65" Type="http://schemas.openxmlformats.org/officeDocument/2006/relationships/slideLayout" Target="../slideLayouts/slideLayout98.xml"/><Relationship Id="rId73" Type="http://schemas.openxmlformats.org/officeDocument/2006/relationships/slideLayout" Target="../slideLayouts/slideLayout106.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9" Type="http://schemas.openxmlformats.org/officeDocument/2006/relationships/slideLayout" Target="../slideLayouts/slideLayout72.xml"/><Relationship Id="rId34" Type="http://schemas.openxmlformats.org/officeDocument/2006/relationships/slideLayout" Target="../slideLayouts/slideLayout67.xml"/><Relationship Id="rId50" Type="http://schemas.openxmlformats.org/officeDocument/2006/relationships/slideLayout" Target="../slideLayouts/slideLayout83.xml"/><Relationship Id="rId55" Type="http://schemas.openxmlformats.org/officeDocument/2006/relationships/slideLayout" Target="../slideLayouts/slideLayout88.xml"/><Relationship Id="rId76" Type="http://schemas.openxmlformats.org/officeDocument/2006/relationships/image" Target="../media/image16.svg"/><Relationship Id="rId7" Type="http://schemas.openxmlformats.org/officeDocument/2006/relationships/slideLayout" Target="../slideLayouts/slideLayout40.xml"/><Relationship Id="rId71" Type="http://schemas.openxmlformats.org/officeDocument/2006/relationships/slideLayout" Target="../slideLayouts/slideLayout104.xml"/><Relationship Id="rId2" Type="http://schemas.openxmlformats.org/officeDocument/2006/relationships/slideLayout" Target="../slideLayouts/slideLayout35.xml"/><Relationship Id="rId29" Type="http://schemas.openxmlformats.org/officeDocument/2006/relationships/slideLayout" Target="../slideLayouts/slideLayout6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9" Type="http://schemas.openxmlformats.org/officeDocument/2006/relationships/slideLayout" Target="../slideLayouts/slideLayout145.xml"/><Relationship Id="rId21" Type="http://schemas.openxmlformats.org/officeDocument/2006/relationships/slideLayout" Target="../slideLayouts/slideLayout127.xml"/><Relationship Id="rId34" Type="http://schemas.openxmlformats.org/officeDocument/2006/relationships/slideLayout" Target="../slideLayouts/slideLayout140.xml"/><Relationship Id="rId42" Type="http://schemas.openxmlformats.org/officeDocument/2006/relationships/slideLayout" Target="../slideLayouts/slideLayout148.xml"/><Relationship Id="rId47" Type="http://schemas.openxmlformats.org/officeDocument/2006/relationships/slideLayout" Target="../slideLayouts/slideLayout153.xml"/><Relationship Id="rId50" Type="http://schemas.openxmlformats.org/officeDocument/2006/relationships/image" Target="../media/image35.png"/><Relationship Id="rId7" Type="http://schemas.openxmlformats.org/officeDocument/2006/relationships/slideLayout" Target="../slideLayouts/slideLayout11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9" Type="http://schemas.openxmlformats.org/officeDocument/2006/relationships/slideLayout" Target="../slideLayouts/slideLayout135.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32" Type="http://schemas.openxmlformats.org/officeDocument/2006/relationships/slideLayout" Target="../slideLayouts/slideLayout138.xml"/><Relationship Id="rId37" Type="http://schemas.openxmlformats.org/officeDocument/2006/relationships/slideLayout" Target="../slideLayouts/slideLayout143.xml"/><Relationship Id="rId40" Type="http://schemas.openxmlformats.org/officeDocument/2006/relationships/slideLayout" Target="../slideLayouts/slideLayout146.xml"/><Relationship Id="rId45" Type="http://schemas.openxmlformats.org/officeDocument/2006/relationships/slideLayout" Target="../slideLayouts/slideLayout151.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36" Type="http://schemas.openxmlformats.org/officeDocument/2006/relationships/slideLayout" Target="../slideLayouts/slideLayout142.xml"/><Relationship Id="rId49" Type="http://schemas.openxmlformats.org/officeDocument/2006/relationships/theme" Target="../theme/theme3.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31" Type="http://schemas.openxmlformats.org/officeDocument/2006/relationships/slideLayout" Target="../slideLayouts/slideLayout137.xml"/><Relationship Id="rId44" Type="http://schemas.openxmlformats.org/officeDocument/2006/relationships/slideLayout" Target="../slideLayouts/slideLayout150.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slideLayout" Target="../slideLayouts/slideLayout136.xml"/><Relationship Id="rId35" Type="http://schemas.openxmlformats.org/officeDocument/2006/relationships/slideLayout" Target="../slideLayouts/slideLayout141.xml"/><Relationship Id="rId43" Type="http://schemas.openxmlformats.org/officeDocument/2006/relationships/slideLayout" Target="../slideLayouts/slideLayout149.xml"/><Relationship Id="rId48" Type="http://schemas.openxmlformats.org/officeDocument/2006/relationships/slideLayout" Target="../slideLayouts/slideLayout154.xml"/><Relationship Id="rId8" Type="http://schemas.openxmlformats.org/officeDocument/2006/relationships/slideLayout" Target="../slideLayouts/slideLayout114.xml"/><Relationship Id="rId3" Type="http://schemas.openxmlformats.org/officeDocument/2006/relationships/slideLayout" Target="../slideLayouts/slideLayout109.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33" Type="http://schemas.openxmlformats.org/officeDocument/2006/relationships/slideLayout" Target="../slideLayouts/slideLayout139.xml"/><Relationship Id="rId38" Type="http://schemas.openxmlformats.org/officeDocument/2006/relationships/slideLayout" Target="../slideLayouts/slideLayout144.xml"/><Relationship Id="rId46" Type="http://schemas.openxmlformats.org/officeDocument/2006/relationships/slideLayout" Target="../slideLayouts/slideLayout152.xml"/><Relationship Id="rId20" Type="http://schemas.openxmlformats.org/officeDocument/2006/relationships/slideLayout" Target="../slideLayouts/slideLayout126.xml"/><Relationship Id="rId41" Type="http://schemas.openxmlformats.org/officeDocument/2006/relationships/slideLayout" Target="../slideLayouts/slideLayout147.xml"/><Relationship Id="rId1" Type="http://schemas.openxmlformats.org/officeDocument/2006/relationships/slideLayout" Target="../slideLayouts/slideLayout107.xml"/><Relationship Id="rId6" Type="http://schemas.openxmlformats.org/officeDocument/2006/relationships/slideLayout" Target="../slideLayouts/slideLayout11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26" Type="http://schemas.openxmlformats.org/officeDocument/2006/relationships/slideLayout" Target="../slideLayouts/slideLayout180.xml"/><Relationship Id="rId3" Type="http://schemas.openxmlformats.org/officeDocument/2006/relationships/slideLayout" Target="../slideLayouts/slideLayout157.xml"/><Relationship Id="rId21" Type="http://schemas.openxmlformats.org/officeDocument/2006/relationships/slideLayout" Target="../slideLayouts/slideLayout175.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slideLayout" Target="../slideLayouts/slideLayout179.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24" Type="http://schemas.openxmlformats.org/officeDocument/2006/relationships/slideLayout" Target="../slideLayouts/slideLayout178.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28" Type="http://schemas.openxmlformats.org/officeDocument/2006/relationships/theme" Target="../theme/theme4.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 Id="rId27" Type="http://schemas.openxmlformats.org/officeDocument/2006/relationships/slideLayout" Target="../slideLayouts/slideLayout18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89.xml"/><Relationship Id="rId3" Type="http://schemas.openxmlformats.org/officeDocument/2006/relationships/slideLayout" Target="../slideLayouts/slideLayout184.xml"/><Relationship Id="rId7" Type="http://schemas.openxmlformats.org/officeDocument/2006/relationships/slideLayout" Target="../slideLayouts/slideLayout188.xml"/><Relationship Id="rId2" Type="http://schemas.openxmlformats.org/officeDocument/2006/relationships/slideLayout" Target="../slideLayouts/slideLayout183.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5" Type="http://schemas.openxmlformats.org/officeDocument/2006/relationships/slideLayout" Target="../slideLayouts/slideLayout186.xml"/><Relationship Id="rId10" Type="http://schemas.openxmlformats.org/officeDocument/2006/relationships/image" Target="../media/image35.png"/><Relationship Id="rId4" Type="http://schemas.openxmlformats.org/officeDocument/2006/relationships/slideLayout" Target="../slideLayouts/slideLayout185.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97.xml"/><Relationship Id="rId13" Type="http://schemas.openxmlformats.org/officeDocument/2006/relationships/slideLayout" Target="../slideLayouts/slideLayout202.xml"/><Relationship Id="rId18" Type="http://schemas.openxmlformats.org/officeDocument/2006/relationships/slideLayout" Target="../slideLayouts/slideLayout207.xml"/><Relationship Id="rId3" Type="http://schemas.openxmlformats.org/officeDocument/2006/relationships/slideLayout" Target="../slideLayouts/slideLayout192.xml"/><Relationship Id="rId7" Type="http://schemas.openxmlformats.org/officeDocument/2006/relationships/slideLayout" Target="../slideLayouts/slideLayout196.xml"/><Relationship Id="rId12" Type="http://schemas.openxmlformats.org/officeDocument/2006/relationships/slideLayout" Target="../slideLayouts/slideLayout201.xml"/><Relationship Id="rId17" Type="http://schemas.openxmlformats.org/officeDocument/2006/relationships/slideLayout" Target="../slideLayouts/slideLayout206.xml"/><Relationship Id="rId2" Type="http://schemas.openxmlformats.org/officeDocument/2006/relationships/slideLayout" Target="../slideLayouts/slideLayout191.xml"/><Relationship Id="rId16" Type="http://schemas.openxmlformats.org/officeDocument/2006/relationships/slideLayout" Target="../slideLayouts/slideLayout205.xml"/><Relationship Id="rId20" Type="http://schemas.openxmlformats.org/officeDocument/2006/relationships/image" Target="../media/image35.png"/><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slideLayout" Target="../slideLayouts/slideLayout200.xml"/><Relationship Id="rId5" Type="http://schemas.openxmlformats.org/officeDocument/2006/relationships/slideLayout" Target="../slideLayouts/slideLayout194.xml"/><Relationship Id="rId15" Type="http://schemas.openxmlformats.org/officeDocument/2006/relationships/slideLayout" Target="../slideLayouts/slideLayout204.xml"/><Relationship Id="rId10" Type="http://schemas.openxmlformats.org/officeDocument/2006/relationships/slideLayout" Target="../slideLayouts/slideLayout199.xml"/><Relationship Id="rId19" Type="http://schemas.openxmlformats.org/officeDocument/2006/relationships/theme" Target="../theme/theme6.xml"/><Relationship Id="rId4" Type="http://schemas.openxmlformats.org/officeDocument/2006/relationships/slideLayout" Target="../slideLayouts/slideLayout193.xml"/><Relationship Id="rId9" Type="http://schemas.openxmlformats.org/officeDocument/2006/relationships/slideLayout" Target="../slideLayouts/slideLayout198.xml"/><Relationship Id="rId14" Type="http://schemas.openxmlformats.org/officeDocument/2006/relationships/slideLayout" Target="../slideLayouts/slideLayout203.xml"/></Relationships>
</file>

<file path=ppt/slideMasters/_rels/slideMaster7.xml.rels><?xml version="1.0" encoding="UTF-8" standalone="yes"?>
<Relationships xmlns="http://schemas.openxmlformats.org/package/2006/relationships"><Relationship Id="rId26" Type="http://schemas.openxmlformats.org/officeDocument/2006/relationships/slideLayout" Target="../slideLayouts/slideLayout233.xml"/><Relationship Id="rId21" Type="http://schemas.openxmlformats.org/officeDocument/2006/relationships/slideLayout" Target="../slideLayouts/slideLayout228.xml"/><Relationship Id="rId42" Type="http://schemas.openxmlformats.org/officeDocument/2006/relationships/slideLayout" Target="../slideLayouts/slideLayout249.xml"/><Relationship Id="rId47" Type="http://schemas.openxmlformats.org/officeDocument/2006/relationships/slideLayout" Target="../slideLayouts/slideLayout254.xml"/><Relationship Id="rId63" Type="http://schemas.openxmlformats.org/officeDocument/2006/relationships/slideLayout" Target="../slideLayouts/slideLayout270.xml"/><Relationship Id="rId68" Type="http://schemas.openxmlformats.org/officeDocument/2006/relationships/slideLayout" Target="../slideLayouts/slideLayout275.xml"/><Relationship Id="rId84" Type="http://schemas.openxmlformats.org/officeDocument/2006/relationships/theme" Target="../theme/theme7.xml"/><Relationship Id="rId16" Type="http://schemas.openxmlformats.org/officeDocument/2006/relationships/slideLayout" Target="../slideLayouts/slideLayout223.xml"/><Relationship Id="rId11" Type="http://schemas.openxmlformats.org/officeDocument/2006/relationships/slideLayout" Target="../slideLayouts/slideLayout218.xml"/><Relationship Id="rId32" Type="http://schemas.openxmlformats.org/officeDocument/2006/relationships/slideLayout" Target="../slideLayouts/slideLayout239.xml"/><Relationship Id="rId37" Type="http://schemas.openxmlformats.org/officeDocument/2006/relationships/slideLayout" Target="../slideLayouts/slideLayout244.xml"/><Relationship Id="rId53" Type="http://schemas.openxmlformats.org/officeDocument/2006/relationships/slideLayout" Target="../slideLayouts/slideLayout260.xml"/><Relationship Id="rId58" Type="http://schemas.openxmlformats.org/officeDocument/2006/relationships/slideLayout" Target="../slideLayouts/slideLayout265.xml"/><Relationship Id="rId74" Type="http://schemas.openxmlformats.org/officeDocument/2006/relationships/slideLayout" Target="../slideLayouts/slideLayout281.xml"/><Relationship Id="rId79" Type="http://schemas.openxmlformats.org/officeDocument/2006/relationships/slideLayout" Target="../slideLayouts/slideLayout286.xml"/><Relationship Id="rId5" Type="http://schemas.openxmlformats.org/officeDocument/2006/relationships/slideLayout" Target="../slideLayouts/slideLayout212.xml"/><Relationship Id="rId19" Type="http://schemas.openxmlformats.org/officeDocument/2006/relationships/slideLayout" Target="../slideLayouts/slideLayout226.xml"/><Relationship Id="rId14" Type="http://schemas.openxmlformats.org/officeDocument/2006/relationships/slideLayout" Target="../slideLayouts/slideLayout221.xml"/><Relationship Id="rId22" Type="http://schemas.openxmlformats.org/officeDocument/2006/relationships/slideLayout" Target="../slideLayouts/slideLayout229.xml"/><Relationship Id="rId27" Type="http://schemas.openxmlformats.org/officeDocument/2006/relationships/slideLayout" Target="../slideLayouts/slideLayout234.xml"/><Relationship Id="rId30" Type="http://schemas.openxmlformats.org/officeDocument/2006/relationships/slideLayout" Target="../slideLayouts/slideLayout237.xml"/><Relationship Id="rId35" Type="http://schemas.openxmlformats.org/officeDocument/2006/relationships/slideLayout" Target="../slideLayouts/slideLayout242.xml"/><Relationship Id="rId43" Type="http://schemas.openxmlformats.org/officeDocument/2006/relationships/slideLayout" Target="../slideLayouts/slideLayout250.xml"/><Relationship Id="rId48" Type="http://schemas.openxmlformats.org/officeDocument/2006/relationships/slideLayout" Target="../slideLayouts/slideLayout255.xml"/><Relationship Id="rId56" Type="http://schemas.openxmlformats.org/officeDocument/2006/relationships/slideLayout" Target="../slideLayouts/slideLayout263.xml"/><Relationship Id="rId64" Type="http://schemas.openxmlformats.org/officeDocument/2006/relationships/slideLayout" Target="../slideLayouts/slideLayout271.xml"/><Relationship Id="rId69" Type="http://schemas.openxmlformats.org/officeDocument/2006/relationships/slideLayout" Target="../slideLayouts/slideLayout276.xml"/><Relationship Id="rId77" Type="http://schemas.openxmlformats.org/officeDocument/2006/relationships/slideLayout" Target="../slideLayouts/slideLayout284.xml"/><Relationship Id="rId8" Type="http://schemas.openxmlformats.org/officeDocument/2006/relationships/slideLayout" Target="../slideLayouts/slideLayout215.xml"/><Relationship Id="rId51" Type="http://schemas.openxmlformats.org/officeDocument/2006/relationships/slideLayout" Target="../slideLayouts/slideLayout258.xml"/><Relationship Id="rId72" Type="http://schemas.openxmlformats.org/officeDocument/2006/relationships/slideLayout" Target="../slideLayouts/slideLayout279.xml"/><Relationship Id="rId80" Type="http://schemas.openxmlformats.org/officeDocument/2006/relationships/slideLayout" Target="../slideLayouts/slideLayout287.xml"/><Relationship Id="rId85" Type="http://schemas.openxmlformats.org/officeDocument/2006/relationships/image" Target="../media/image15.png"/><Relationship Id="rId3" Type="http://schemas.openxmlformats.org/officeDocument/2006/relationships/slideLayout" Target="../slideLayouts/slideLayout210.xml"/><Relationship Id="rId12" Type="http://schemas.openxmlformats.org/officeDocument/2006/relationships/slideLayout" Target="../slideLayouts/slideLayout219.xml"/><Relationship Id="rId17" Type="http://schemas.openxmlformats.org/officeDocument/2006/relationships/slideLayout" Target="../slideLayouts/slideLayout224.xml"/><Relationship Id="rId25" Type="http://schemas.openxmlformats.org/officeDocument/2006/relationships/slideLayout" Target="../slideLayouts/slideLayout232.xml"/><Relationship Id="rId33" Type="http://schemas.openxmlformats.org/officeDocument/2006/relationships/slideLayout" Target="../slideLayouts/slideLayout240.xml"/><Relationship Id="rId38" Type="http://schemas.openxmlformats.org/officeDocument/2006/relationships/slideLayout" Target="../slideLayouts/slideLayout245.xml"/><Relationship Id="rId46" Type="http://schemas.openxmlformats.org/officeDocument/2006/relationships/slideLayout" Target="../slideLayouts/slideLayout253.xml"/><Relationship Id="rId59" Type="http://schemas.openxmlformats.org/officeDocument/2006/relationships/slideLayout" Target="../slideLayouts/slideLayout266.xml"/><Relationship Id="rId67" Type="http://schemas.openxmlformats.org/officeDocument/2006/relationships/slideLayout" Target="../slideLayouts/slideLayout274.xml"/><Relationship Id="rId20" Type="http://schemas.openxmlformats.org/officeDocument/2006/relationships/slideLayout" Target="../slideLayouts/slideLayout227.xml"/><Relationship Id="rId41" Type="http://schemas.openxmlformats.org/officeDocument/2006/relationships/slideLayout" Target="../slideLayouts/slideLayout248.xml"/><Relationship Id="rId54" Type="http://schemas.openxmlformats.org/officeDocument/2006/relationships/slideLayout" Target="../slideLayouts/slideLayout261.xml"/><Relationship Id="rId62" Type="http://schemas.openxmlformats.org/officeDocument/2006/relationships/slideLayout" Target="../slideLayouts/slideLayout269.xml"/><Relationship Id="rId70" Type="http://schemas.openxmlformats.org/officeDocument/2006/relationships/slideLayout" Target="../slideLayouts/slideLayout277.xml"/><Relationship Id="rId75" Type="http://schemas.openxmlformats.org/officeDocument/2006/relationships/slideLayout" Target="../slideLayouts/slideLayout282.xml"/><Relationship Id="rId83" Type="http://schemas.openxmlformats.org/officeDocument/2006/relationships/slideLayout" Target="../slideLayouts/slideLayout290.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5" Type="http://schemas.openxmlformats.org/officeDocument/2006/relationships/slideLayout" Target="../slideLayouts/slideLayout222.xml"/><Relationship Id="rId23" Type="http://schemas.openxmlformats.org/officeDocument/2006/relationships/slideLayout" Target="../slideLayouts/slideLayout230.xml"/><Relationship Id="rId28" Type="http://schemas.openxmlformats.org/officeDocument/2006/relationships/slideLayout" Target="../slideLayouts/slideLayout235.xml"/><Relationship Id="rId36" Type="http://schemas.openxmlformats.org/officeDocument/2006/relationships/slideLayout" Target="../slideLayouts/slideLayout243.xml"/><Relationship Id="rId49" Type="http://schemas.openxmlformats.org/officeDocument/2006/relationships/slideLayout" Target="../slideLayouts/slideLayout256.xml"/><Relationship Id="rId57" Type="http://schemas.openxmlformats.org/officeDocument/2006/relationships/slideLayout" Target="../slideLayouts/slideLayout264.xml"/><Relationship Id="rId10" Type="http://schemas.openxmlformats.org/officeDocument/2006/relationships/slideLayout" Target="../slideLayouts/slideLayout217.xml"/><Relationship Id="rId31" Type="http://schemas.openxmlformats.org/officeDocument/2006/relationships/slideLayout" Target="../slideLayouts/slideLayout238.xml"/><Relationship Id="rId44" Type="http://schemas.openxmlformats.org/officeDocument/2006/relationships/slideLayout" Target="../slideLayouts/slideLayout251.xml"/><Relationship Id="rId52" Type="http://schemas.openxmlformats.org/officeDocument/2006/relationships/slideLayout" Target="../slideLayouts/slideLayout259.xml"/><Relationship Id="rId60" Type="http://schemas.openxmlformats.org/officeDocument/2006/relationships/slideLayout" Target="../slideLayouts/slideLayout267.xml"/><Relationship Id="rId65" Type="http://schemas.openxmlformats.org/officeDocument/2006/relationships/slideLayout" Target="../slideLayouts/slideLayout272.xml"/><Relationship Id="rId73" Type="http://schemas.openxmlformats.org/officeDocument/2006/relationships/slideLayout" Target="../slideLayouts/slideLayout280.xml"/><Relationship Id="rId78" Type="http://schemas.openxmlformats.org/officeDocument/2006/relationships/slideLayout" Target="../slideLayouts/slideLayout285.xml"/><Relationship Id="rId81" Type="http://schemas.openxmlformats.org/officeDocument/2006/relationships/slideLayout" Target="../slideLayouts/slideLayout288.xml"/><Relationship Id="rId86" Type="http://schemas.openxmlformats.org/officeDocument/2006/relationships/image" Target="../media/image16.svg"/><Relationship Id="rId4" Type="http://schemas.openxmlformats.org/officeDocument/2006/relationships/slideLayout" Target="../slideLayouts/slideLayout211.xml"/><Relationship Id="rId9" Type="http://schemas.openxmlformats.org/officeDocument/2006/relationships/slideLayout" Target="../slideLayouts/slideLayout216.xml"/><Relationship Id="rId13" Type="http://schemas.openxmlformats.org/officeDocument/2006/relationships/slideLayout" Target="../slideLayouts/slideLayout220.xml"/><Relationship Id="rId18" Type="http://schemas.openxmlformats.org/officeDocument/2006/relationships/slideLayout" Target="../slideLayouts/slideLayout225.xml"/><Relationship Id="rId39" Type="http://schemas.openxmlformats.org/officeDocument/2006/relationships/slideLayout" Target="../slideLayouts/slideLayout246.xml"/><Relationship Id="rId34" Type="http://schemas.openxmlformats.org/officeDocument/2006/relationships/slideLayout" Target="../slideLayouts/slideLayout241.xml"/><Relationship Id="rId50" Type="http://schemas.openxmlformats.org/officeDocument/2006/relationships/slideLayout" Target="../slideLayouts/slideLayout257.xml"/><Relationship Id="rId55" Type="http://schemas.openxmlformats.org/officeDocument/2006/relationships/slideLayout" Target="../slideLayouts/slideLayout262.xml"/><Relationship Id="rId76" Type="http://schemas.openxmlformats.org/officeDocument/2006/relationships/slideLayout" Target="../slideLayouts/slideLayout283.xml"/><Relationship Id="rId7" Type="http://schemas.openxmlformats.org/officeDocument/2006/relationships/slideLayout" Target="../slideLayouts/slideLayout214.xml"/><Relationship Id="rId71" Type="http://schemas.openxmlformats.org/officeDocument/2006/relationships/slideLayout" Target="../slideLayouts/slideLayout278.xml"/><Relationship Id="rId2" Type="http://schemas.openxmlformats.org/officeDocument/2006/relationships/slideLayout" Target="../slideLayouts/slideLayout209.xml"/><Relationship Id="rId29" Type="http://schemas.openxmlformats.org/officeDocument/2006/relationships/slideLayout" Target="../slideLayouts/slideLayout236.xml"/><Relationship Id="rId24" Type="http://schemas.openxmlformats.org/officeDocument/2006/relationships/slideLayout" Target="../slideLayouts/slideLayout231.xml"/><Relationship Id="rId40" Type="http://schemas.openxmlformats.org/officeDocument/2006/relationships/slideLayout" Target="../slideLayouts/slideLayout247.xml"/><Relationship Id="rId45" Type="http://schemas.openxmlformats.org/officeDocument/2006/relationships/slideLayout" Target="../slideLayouts/slideLayout252.xml"/><Relationship Id="rId66" Type="http://schemas.openxmlformats.org/officeDocument/2006/relationships/slideLayout" Target="../slideLayouts/slideLayout273.xml"/><Relationship Id="rId87" Type="http://schemas.openxmlformats.org/officeDocument/2006/relationships/image" Target="../media/image17.emf"/><Relationship Id="rId61" Type="http://schemas.openxmlformats.org/officeDocument/2006/relationships/slideLayout" Target="../slideLayouts/slideLayout268.xml"/><Relationship Id="rId82" Type="http://schemas.openxmlformats.org/officeDocument/2006/relationships/slideLayout" Target="../slideLayouts/slideLayout28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98.xml"/><Relationship Id="rId13" Type="http://schemas.openxmlformats.org/officeDocument/2006/relationships/slideLayout" Target="../slideLayouts/slideLayout303.xml"/><Relationship Id="rId18" Type="http://schemas.openxmlformats.org/officeDocument/2006/relationships/slideLayout" Target="../slideLayouts/slideLayout308.xml"/><Relationship Id="rId3" Type="http://schemas.openxmlformats.org/officeDocument/2006/relationships/slideLayout" Target="../slideLayouts/slideLayout293.xml"/><Relationship Id="rId21" Type="http://schemas.openxmlformats.org/officeDocument/2006/relationships/slideLayout" Target="../slideLayouts/slideLayout311.xml"/><Relationship Id="rId7" Type="http://schemas.openxmlformats.org/officeDocument/2006/relationships/slideLayout" Target="../slideLayouts/slideLayout297.xml"/><Relationship Id="rId12" Type="http://schemas.openxmlformats.org/officeDocument/2006/relationships/slideLayout" Target="../slideLayouts/slideLayout302.xml"/><Relationship Id="rId17" Type="http://schemas.openxmlformats.org/officeDocument/2006/relationships/slideLayout" Target="../slideLayouts/slideLayout307.xml"/><Relationship Id="rId2" Type="http://schemas.openxmlformats.org/officeDocument/2006/relationships/slideLayout" Target="../slideLayouts/slideLayout292.xml"/><Relationship Id="rId16" Type="http://schemas.openxmlformats.org/officeDocument/2006/relationships/slideLayout" Target="../slideLayouts/slideLayout306.xml"/><Relationship Id="rId20" Type="http://schemas.openxmlformats.org/officeDocument/2006/relationships/slideLayout" Target="../slideLayouts/slideLayout310.xml"/><Relationship Id="rId1" Type="http://schemas.openxmlformats.org/officeDocument/2006/relationships/slideLayout" Target="../slideLayouts/slideLayout291.xml"/><Relationship Id="rId6" Type="http://schemas.openxmlformats.org/officeDocument/2006/relationships/slideLayout" Target="../slideLayouts/slideLayout296.xml"/><Relationship Id="rId11" Type="http://schemas.openxmlformats.org/officeDocument/2006/relationships/slideLayout" Target="../slideLayouts/slideLayout301.xml"/><Relationship Id="rId24" Type="http://schemas.openxmlformats.org/officeDocument/2006/relationships/image" Target="../media/image77.png"/><Relationship Id="rId5" Type="http://schemas.openxmlformats.org/officeDocument/2006/relationships/slideLayout" Target="../slideLayouts/slideLayout295.xml"/><Relationship Id="rId15" Type="http://schemas.openxmlformats.org/officeDocument/2006/relationships/slideLayout" Target="../slideLayouts/slideLayout305.xml"/><Relationship Id="rId23" Type="http://schemas.openxmlformats.org/officeDocument/2006/relationships/image" Target="../media/image76.emf"/><Relationship Id="rId10" Type="http://schemas.openxmlformats.org/officeDocument/2006/relationships/slideLayout" Target="../slideLayouts/slideLayout300.xml"/><Relationship Id="rId19" Type="http://schemas.openxmlformats.org/officeDocument/2006/relationships/slideLayout" Target="../slideLayouts/slideLayout309.xml"/><Relationship Id="rId4" Type="http://schemas.openxmlformats.org/officeDocument/2006/relationships/slideLayout" Target="../slideLayouts/slideLayout294.xml"/><Relationship Id="rId9" Type="http://schemas.openxmlformats.org/officeDocument/2006/relationships/slideLayout" Target="../slideLayouts/slideLayout299.xml"/><Relationship Id="rId14" Type="http://schemas.openxmlformats.org/officeDocument/2006/relationships/slideLayout" Target="../slideLayouts/slideLayout304.xml"/><Relationship Id="rId22"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grpSp>
        <p:nvGrpSpPr>
          <p:cNvPr id="6" name="Group 5">
            <a:extLst>
              <a:ext uri="{FF2B5EF4-FFF2-40B4-BE49-F238E27FC236}">
                <a16:creationId xmlns:a16="http://schemas.microsoft.com/office/drawing/2014/main" id="{511D5BED-55A5-A54B-B107-CD3CFEA4C481}"/>
              </a:ext>
            </a:extLst>
          </p:cNvPr>
          <p:cNvGrpSpPr/>
          <p:nvPr userDrawn="1"/>
        </p:nvGrpSpPr>
        <p:grpSpPr>
          <a:xfrm rot="5400000">
            <a:off x="9309997" y="3018171"/>
            <a:ext cx="6858000" cy="821662"/>
            <a:chOff x="465138" y="4389919"/>
            <a:chExt cx="11534450" cy="1963738"/>
          </a:xfrm>
        </p:grpSpPr>
        <p:sp>
          <p:nvSpPr>
            <p:cNvPr id="7" name="Rectangle 6">
              <a:extLst>
                <a:ext uri="{FF2B5EF4-FFF2-40B4-BE49-F238E27FC236}">
                  <a16:creationId xmlns:a16="http://schemas.microsoft.com/office/drawing/2014/main" id="{55D62223-FAB1-1E4A-B3E0-6C7A89FCE9DB}"/>
                </a:ext>
              </a:extLst>
            </p:cNvPr>
            <p:cNvSpPr/>
            <p:nvPr/>
          </p:nvSpPr>
          <p:spPr bwMode="auto">
            <a:xfrm>
              <a:off x="465138" y="4389919"/>
              <a:ext cx="3924300" cy="1963738"/>
            </a:xfrm>
            <a:prstGeom prst="rect">
              <a:avLst/>
            </a:prstGeom>
            <a:solidFill>
              <a:schemeClr val="bg1"/>
            </a:solidFill>
            <a:ln w="6350">
              <a:solidFill>
                <a:schemeClr val="accent1">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tx1"/>
                  </a:solidFill>
                  <a:ea typeface="Segoe UI" pitchFamily="34" charset="0"/>
                  <a:cs typeface="Segoe UI" pitchFamily="34" charset="0"/>
                </a:rPr>
                <a:t>White</a:t>
              </a:r>
            </a:p>
            <a:p>
              <a:pPr defTabSz="914102" fontAlgn="base">
                <a:spcBef>
                  <a:spcPct val="0"/>
                </a:spcBef>
                <a:spcAft>
                  <a:spcPts val="98"/>
                </a:spcAft>
              </a:pPr>
              <a:r>
                <a:rPr lang="en-US" sz="784">
                  <a:solidFill>
                    <a:schemeClr val="tx1"/>
                  </a:solidFill>
                  <a:ea typeface="Segoe UI" pitchFamily="34" charset="0"/>
                  <a:cs typeface="Segoe UI" pitchFamily="34" charset="0"/>
                </a:rPr>
                <a:t>R255 G255 B255</a:t>
              </a:r>
            </a:p>
            <a:p>
              <a:pPr defTabSz="914102" fontAlgn="base">
                <a:spcBef>
                  <a:spcPct val="0"/>
                </a:spcBef>
                <a:spcAft>
                  <a:spcPts val="98"/>
                </a:spcAft>
              </a:pPr>
              <a:r>
                <a:rPr lang="en-US" sz="784">
                  <a:solidFill>
                    <a:schemeClr val="tx1"/>
                  </a:solidFill>
                  <a:ea typeface="Segoe UI" pitchFamily="34" charset="0"/>
                  <a:cs typeface="Segoe UI" pitchFamily="34" charset="0"/>
                </a:rPr>
                <a:t>Hex #</a:t>
              </a:r>
              <a:r>
                <a:rPr lang="en-US" sz="784" err="1">
                  <a:solidFill>
                    <a:schemeClr val="tx1"/>
                  </a:solidFill>
                  <a:ea typeface="Segoe UI" pitchFamily="34" charset="0"/>
                  <a:cs typeface="Segoe UI" pitchFamily="34" charset="0"/>
                </a:rPr>
                <a:t>ffffff</a:t>
              </a:r>
              <a:endParaRPr lang="en-US" sz="784">
                <a:solidFill>
                  <a:schemeClr val="tx1"/>
                </a:solidFill>
                <a:ea typeface="Segoe UI" pitchFamily="34" charset="0"/>
                <a:cs typeface="Segoe UI" pitchFamily="34" charset="0"/>
              </a:endParaRPr>
            </a:p>
            <a:p>
              <a:pPr defTabSz="914102" fontAlgn="base">
                <a:spcBef>
                  <a:spcPct val="0"/>
                </a:spcBef>
                <a:spcAft>
                  <a:spcPts val="98"/>
                </a:spcAft>
              </a:pPr>
              <a:r>
                <a:rPr lang="en-US" sz="784">
                  <a:solidFill>
                    <a:schemeClr val="tx1"/>
                  </a:solidFill>
                  <a:ea typeface="Segoe UI" pitchFamily="34" charset="0"/>
                  <a:cs typeface="Segoe UI" pitchFamily="34" charset="0"/>
                </a:rPr>
                <a:t>C0 M0 Y0 K0</a:t>
              </a:r>
            </a:p>
          </p:txBody>
        </p:sp>
        <p:sp>
          <p:nvSpPr>
            <p:cNvPr id="8" name="Rectangle 7">
              <a:extLst>
                <a:ext uri="{FF2B5EF4-FFF2-40B4-BE49-F238E27FC236}">
                  <a16:creationId xmlns:a16="http://schemas.microsoft.com/office/drawing/2014/main" id="{02CE70B1-36F1-054F-A28C-29FCE5254562}"/>
                </a:ext>
              </a:extLst>
            </p:cNvPr>
            <p:cNvSpPr/>
            <p:nvPr/>
          </p:nvSpPr>
          <p:spPr bwMode="auto">
            <a:xfrm>
              <a:off x="4389438" y="4389920"/>
              <a:ext cx="2541309" cy="10663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tx1"/>
                  </a:solidFill>
                  <a:ea typeface="Segoe UI" pitchFamily="34" charset="0"/>
                  <a:cs typeface="Segoe UI" pitchFamily="34" charset="0"/>
                </a:rPr>
                <a:t>Light Gray</a:t>
              </a:r>
            </a:p>
            <a:p>
              <a:pPr defTabSz="914102" fontAlgn="base">
                <a:spcBef>
                  <a:spcPct val="0"/>
                </a:spcBef>
                <a:spcAft>
                  <a:spcPts val="98"/>
                </a:spcAft>
              </a:pPr>
              <a:r>
                <a:rPr lang="en-US" sz="784">
                  <a:solidFill>
                    <a:schemeClr val="tx1"/>
                  </a:solidFill>
                  <a:ea typeface="Segoe UI" pitchFamily="34" charset="0"/>
                  <a:cs typeface="Segoe UI" pitchFamily="34" charset="0"/>
                </a:rPr>
                <a:t>R235 G235 B235</a:t>
              </a:r>
            </a:p>
          </p:txBody>
        </p:sp>
        <p:sp>
          <p:nvSpPr>
            <p:cNvPr id="9" name="Rectangle 8">
              <a:extLst>
                <a:ext uri="{FF2B5EF4-FFF2-40B4-BE49-F238E27FC236}">
                  <a16:creationId xmlns:a16="http://schemas.microsoft.com/office/drawing/2014/main" id="{AFC7ECD4-4170-914C-BE1E-B652016E3564}"/>
                </a:ext>
              </a:extLst>
            </p:cNvPr>
            <p:cNvSpPr/>
            <p:nvPr/>
          </p:nvSpPr>
          <p:spPr bwMode="auto">
            <a:xfrm>
              <a:off x="6930748" y="4389920"/>
              <a:ext cx="2542854" cy="106638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bg2"/>
                  </a:solidFill>
                  <a:ea typeface="Segoe UI" pitchFamily="34" charset="0"/>
                  <a:cs typeface="Segoe UI" pitchFamily="34" charset="0"/>
                </a:rPr>
                <a:t>Medium Gray </a:t>
              </a:r>
            </a:p>
            <a:p>
              <a:pPr defTabSz="914102" fontAlgn="base">
                <a:spcBef>
                  <a:spcPct val="0"/>
                </a:spcBef>
                <a:spcAft>
                  <a:spcPts val="98"/>
                </a:spcAft>
              </a:pPr>
              <a:r>
                <a:rPr lang="en-US" sz="784">
                  <a:solidFill>
                    <a:schemeClr val="bg2"/>
                  </a:solidFill>
                  <a:ea typeface="Segoe UI" pitchFamily="34" charset="0"/>
                  <a:cs typeface="Segoe UI" pitchFamily="34" charset="0"/>
                </a:rPr>
                <a:t>R117 G117 B122</a:t>
              </a:r>
            </a:p>
          </p:txBody>
        </p:sp>
        <p:sp>
          <p:nvSpPr>
            <p:cNvPr id="10" name="Rectangle 9">
              <a:extLst>
                <a:ext uri="{FF2B5EF4-FFF2-40B4-BE49-F238E27FC236}">
                  <a16:creationId xmlns:a16="http://schemas.microsoft.com/office/drawing/2014/main" id="{80716815-79AA-7A44-A718-D31CD7CDF408}"/>
                </a:ext>
              </a:extLst>
            </p:cNvPr>
            <p:cNvSpPr/>
            <p:nvPr/>
          </p:nvSpPr>
          <p:spPr bwMode="auto">
            <a:xfrm>
              <a:off x="9473603" y="4389920"/>
              <a:ext cx="2524722" cy="10663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bg2"/>
                  </a:solidFill>
                  <a:ea typeface="Segoe UI" pitchFamily="34" charset="0"/>
                  <a:cs typeface="Segoe UI" pitchFamily="34" charset="0"/>
                </a:rPr>
                <a:t>Dark Gray</a:t>
              </a:r>
            </a:p>
            <a:p>
              <a:pPr defTabSz="914102" fontAlgn="base">
                <a:spcBef>
                  <a:spcPct val="0"/>
                </a:spcBef>
                <a:spcAft>
                  <a:spcPts val="98"/>
                </a:spcAft>
              </a:pPr>
              <a:r>
                <a:rPr lang="en-US" sz="784">
                  <a:solidFill>
                    <a:schemeClr val="bg2"/>
                  </a:solidFill>
                  <a:ea typeface="Segoe UI" pitchFamily="34" charset="0"/>
                  <a:cs typeface="Segoe UI" pitchFamily="34" charset="0"/>
                </a:rPr>
                <a:t>R60 G60 B65</a:t>
              </a:r>
            </a:p>
          </p:txBody>
        </p:sp>
        <p:sp>
          <p:nvSpPr>
            <p:cNvPr id="11" name="Rectangle 10">
              <a:extLst>
                <a:ext uri="{FF2B5EF4-FFF2-40B4-BE49-F238E27FC236}">
                  <a16:creationId xmlns:a16="http://schemas.microsoft.com/office/drawing/2014/main" id="{E4442D23-8CBA-7A43-8435-AA56C886BD99}"/>
                </a:ext>
              </a:extLst>
            </p:cNvPr>
            <p:cNvSpPr/>
            <p:nvPr/>
          </p:nvSpPr>
          <p:spPr bwMode="auto">
            <a:xfrm>
              <a:off x="4387893" y="5456304"/>
              <a:ext cx="2540329" cy="897353"/>
            </a:xfrm>
            <a:prstGeom prst="rect">
              <a:avLst/>
            </a:prstGeom>
            <a:solidFill>
              <a:srgbClr val="F2C8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tx1"/>
                  </a:solidFill>
                  <a:ea typeface="Segoe UI" pitchFamily="34" charset="0"/>
                  <a:cs typeface="Segoe UI" pitchFamily="34" charset="0"/>
                </a:rPr>
                <a:t>Power BI</a:t>
              </a:r>
            </a:p>
            <a:p>
              <a:pPr defTabSz="914102" fontAlgn="base">
                <a:spcBef>
                  <a:spcPct val="0"/>
                </a:spcBef>
                <a:spcAft>
                  <a:spcPts val="98"/>
                </a:spcAft>
              </a:pPr>
              <a:r>
                <a:rPr lang="en-US" sz="784">
                  <a:solidFill>
                    <a:schemeClr val="tx1"/>
                  </a:solidFill>
                  <a:ea typeface="Segoe UI" pitchFamily="34" charset="0"/>
                  <a:cs typeface="Segoe UI" pitchFamily="34" charset="0"/>
                </a:rPr>
                <a:t>R242 G200 B16</a:t>
              </a:r>
            </a:p>
          </p:txBody>
        </p:sp>
        <p:sp>
          <p:nvSpPr>
            <p:cNvPr id="12" name="Rectangle 11">
              <a:extLst>
                <a:ext uri="{FF2B5EF4-FFF2-40B4-BE49-F238E27FC236}">
                  <a16:creationId xmlns:a16="http://schemas.microsoft.com/office/drawing/2014/main" id="{64F53114-F016-D740-B25D-66ABE874E0E8}"/>
                </a:ext>
              </a:extLst>
            </p:cNvPr>
            <p:cNvSpPr/>
            <p:nvPr/>
          </p:nvSpPr>
          <p:spPr bwMode="auto">
            <a:xfrm>
              <a:off x="6929485" y="5456304"/>
              <a:ext cx="2542854" cy="897353"/>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bg1"/>
                  </a:solidFill>
                  <a:ea typeface="Segoe UI" pitchFamily="34" charset="0"/>
                  <a:cs typeface="Segoe UI" pitchFamily="34" charset="0"/>
                </a:rPr>
                <a:t>PowerApps</a:t>
              </a:r>
            </a:p>
            <a:p>
              <a:pPr defTabSz="914102" fontAlgn="base">
                <a:spcBef>
                  <a:spcPct val="0"/>
                </a:spcBef>
                <a:spcAft>
                  <a:spcPts val="98"/>
                </a:spcAft>
              </a:pPr>
              <a:r>
                <a:rPr lang="en-US" sz="784">
                  <a:solidFill>
                    <a:schemeClr val="bg1"/>
                  </a:solidFill>
                  <a:ea typeface="Segoe UI" pitchFamily="34" charset="0"/>
                  <a:cs typeface="Segoe UI" pitchFamily="34" charset="0"/>
                </a:rPr>
                <a:t>R116 G39 B116</a:t>
              </a:r>
            </a:p>
          </p:txBody>
        </p:sp>
        <p:sp>
          <p:nvSpPr>
            <p:cNvPr id="13" name="Rectangle 12">
              <a:extLst>
                <a:ext uri="{FF2B5EF4-FFF2-40B4-BE49-F238E27FC236}">
                  <a16:creationId xmlns:a16="http://schemas.microsoft.com/office/drawing/2014/main" id="{2AC84A12-82FB-364C-B32B-CB767711C1AD}"/>
                </a:ext>
              </a:extLst>
            </p:cNvPr>
            <p:cNvSpPr/>
            <p:nvPr/>
          </p:nvSpPr>
          <p:spPr bwMode="auto">
            <a:xfrm>
              <a:off x="9473602" y="5456304"/>
              <a:ext cx="2525986" cy="897353"/>
            </a:xfrm>
            <a:prstGeom prst="rect">
              <a:avLst/>
            </a:prstGeom>
            <a:solidFill>
              <a:srgbClr val="007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bg2"/>
                  </a:solidFill>
                  <a:ea typeface="Segoe UI" pitchFamily="34" charset="0"/>
                  <a:cs typeface="Segoe UI" pitchFamily="34" charset="0"/>
                </a:rPr>
                <a:t>Flow</a:t>
              </a:r>
            </a:p>
            <a:p>
              <a:pPr defTabSz="914102" fontAlgn="base">
                <a:spcBef>
                  <a:spcPct val="0"/>
                </a:spcBef>
                <a:spcAft>
                  <a:spcPts val="98"/>
                </a:spcAft>
              </a:pPr>
              <a:r>
                <a:rPr lang="en-US" sz="784">
                  <a:solidFill>
                    <a:schemeClr val="bg2"/>
                  </a:solidFill>
                  <a:ea typeface="Segoe UI" pitchFamily="34" charset="0"/>
                  <a:cs typeface="Segoe UI" pitchFamily="34" charset="0"/>
                </a:rPr>
                <a:t>R0 G119 B255</a:t>
              </a:r>
            </a:p>
          </p:txBody>
        </p:sp>
      </p:grpSp>
    </p:spTree>
    <p:extLst>
      <p:ext uri="{BB962C8B-B14F-4D97-AF65-F5344CB8AC3E}">
        <p14:creationId xmlns:p14="http://schemas.microsoft.com/office/powerpoint/2010/main" val="36141644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701" r:id="rId5"/>
    <p:sldLayoutId id="2147483666" r:id="rId6"/>
    <p:sldLayoutId id="2147483667" r:id="rId7"/>
    <p:sldLayoutId id="2147483668" r:id="rId8"/>
    <p:sldLayoutId id="2147483669" r:id="rId9"/>
    <p:sldLayoutId id="2147483670" r:id="rId10"/>
    <p:sldLayoutId id="2147483671" r:id="rId11"/>
    <p:sldLayoutId id="2147483672" r:id="rId12"/>
    <p:sldLayoutId id="2147483708" r:id="rId13"/>
    <p:sldLayoutId id="2147483673" r:id="rId14"/>
    <p:sldLayoutId id="2147483707" r:id="rId15"/>
    <p:sldLayoutId id="2147483702" r:id="rId16"/>
    <p:sldLayoutId id="2147483703" r:id="rId17"/>
    <p:sldLayoutId id="2147483678" r:id="rId18"/>
    <p:sldLayoutId id="2147483679" r:id="rId19"/>
    <p:sldLayoutId id="2147483680" r:id="rId20"/>
    <p:sldLayoutId id="2147483681" r:id="rId21"/>
    <p:sldLayoutId id="2147483682" r:id="rId22"/>
    <p:sldLayoutId id="2147483705" r:id="rId23"/>
    <p:sldLayoutId id="2147483706" r:id="rId24"/>
    <p:sldLayoutId id="2147483683" r:id="rId25"/>
    <p:sldLayoutId id="2147483709" r:id="rId26"/>
    <p:sldLayoutId id="2147483711" r:id="rId27"/>
    <p:sldLayoutId id="2147483793" r:id="rId28"/>
    <p:sldLayoutId id="2147483794" r:id="rId29"/>
    <p:sldLayoutId id="2147483885" r:id="rId30"/>
    <p:sldLayoutId id="2147483886" r:id="rId31"/>
    <p:sldLayoutId id="2147484018" r:id="rId32"/>
    <p:sldLayoutId id="2147484019" r:id="rId33"/>
  </p:sldLayoutIdLst>
  <p:transition>
    <p:fade/>
  </p:transition>
  <p:hf sldNum="0"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9899199" y="2410407"/>
            <a:ext cx="6858001" cy="2019761"/>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75" cstate="screen">
              <a:extLst>
                <a:ext uri="{28A0092B-C50C-407E-A947-70E740481C1C}">
                  <a14:useLocalDpi xmlns:a14="http://schemas.microsoft.com/office/drawing/2010/main"/>
                </a:ext>
                <a:ext uri="{96DAC541-7B7A-43D3-8B79-37D633B846F1}">
                  <asvg:svgBlip xmlns:asvg="http://schemas.microsoft.com/office/drawing/2016/SVG/main" r:embed="rId76"/>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77" cstate="screen">
              <a:extLst>
                <a:ext uri="{28A0092B-C50C-407E-A947-70E740481C1C}">
                  <a14:useLocalDpi xmlns:a14="http://schemas.microsoft.com/office/drawing/2010/main"/>
                </a:ext>
              </a:extLst>
            </a:blip>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3338664631"/>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 id="2147483737" r:id="rId24"/>
    <p:sldLayoutId id="2147483738" r:id="rId25"/>
    <p:sldLayoutId id="2147483739" r:id="rId26"/>
    <p:sldLayoutId id="2147483740" r:id="rId27"/>
    <p:sldLayoutId id="2147483741" r:id="rId28"/>
    <p:sldLayoutId id="2147483742" r:id="rId29"/>
    <p:sldLayoutId id="2147483743" r:id="rId30"/>
    <p:sldLayoutId id="2147483744" r:id="rId31"/>
    <p:sldLayoutId id="2147483745" r:id="rId32"/>
    <p:sldLayoutId id="2147483746" r:id="rId33"/>
    <p:sldLayoutId id="2147483747" r:id="rId34"/>
    <p:sldLayoutId id="2147483748" r:id="rId35"/>
    <p:sldLayoutId id="2147483749" r:id="rId36"/>
    <p:sldLayoutId id="2147483750" r:id="rId37"/>
    <p:sldLayoutId id="2147483751" r:id="rId38"/>
    <p:sldLayoutId id="2147483752" r:id="rId39"/>
    <p:sldLayoutId id="2147483753" r:id="rId40"/>
    <p:sldLayoutId id="2147483754" r:id="rId41"/>
    <p:sldLayoutId id="2147483755" r:id="rId42"/>
    <p:sldLayoutId id="2147483756" r:id="rId43"/>
    <p:sldLayoutId id="2147483757" r:id="rId44"/>
    <p:sldLayoutId id="2147483758" r:id="rId45"/>
    <p:sldLayoutId id="2147483759" r:id="rId46"/>
    <p:sldLayoutId id="2147483760" r:id="rId47"/>
    <p:sldLayoutId id="2147483761" r:id="rId48"/>
    <p:sldLayoutId id="2147483762" r:id="rId49"/>
    <p:sldLayoutId id="2147483763" r:id="rId50"/>
    <p:sldLayoutId id="2147483764" r:id="rId51"/>
    <p:sldLayoutId id="2147483765" r:id="rId52"/>
    <p:sldLayoutId id="2147483766" r:id="rId53"/>
    <p:sldLayoutId id="2147483767" r:id="rId54"/>
    <p:sldLayoutId id="2147483768" r:id="rId55"/>
    <p:sldLayoutId id="2147483769" r:id="rId56"/>
    <p:sldLayoutId id="2147483770" r:id="rId57"/>
    <p:sldLayoutId id="2147483771" r:id="rId58"/>
    <p:sldLayoutId id="2147483772" r:id="rId59"/>
    <p:sldLayoutId id="2147483773" r:id="rId60"/>
    <p:sldLayoutId id="2147483774" r:id="rId61"/>
    <p:sldLayoutId id="2147483775" r:id="rId62"/>
    <p:sldLayoutId id="2147483776" r:id="rId63"/>
    <p:sldLayoutId id="2147483777" r:id="rId64"/>
    <p:sldLayoutId id="2147483778" r:id="rId65"/>
    <p:sldLayoutId id="2147483779" r:id="rId66"/>
    <p:sldLayoutId id="2147483780" r:id="rId67"/>
    <p:sldLayoutId id="2147483781" r:id="rId68"/>
    <p:sldLayoutId id="2147483782" r:id="rId69"/>
    <p:sldLayoutId id="2147483783" r:id="rId70"/>
    <p:sldLayoutId id="2147483784" r:id="rId71"/>
    <p:sldLayoutId id="2147483785" r:id="rId72"/>
    <p:sldLayoutId id="2147483786"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flip="none" rotWithShape="1">
            <a:gsLst>
              <a:gs pos="82000">
                <a:schemeClr val="tx1"/>
              </a:gs>
              <a:gs pos="0">
                <a:schemeClr val="tx1"/>
              </a:gs>
            </a:gsLst>
            <a:lin ang="2700000" scaled="1"/>
            <a:tileRect/>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flip="none" rotWithShape="1">
            <a:gsLst>
              <a:gs pos="82000">
                <a:schemeClr val="tx1"/>
              </a:gs>
              <a:gs pos="0">
                <a:schemeClr val="tx1"/>
              </a:gs>
            </a:gsLst>
            <a:lin ang="2700000" scaled="1"/>
            <a:tileRect/>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50" cstate="email">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942439261"/>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 id="2147483813" r:id="rId18"/>
    <p:sldLayoutId id="2147483814" r:id="rId19"/>
    <p:sldLayoutId id="2147483815" r:id="rId20"/>
    <p:sldLayoutId id="2147483816" r:id="rId21"/>
    <p:sldLayoutId id="2147483817" r:id="rId22"/>
    <p:sldLayoutId id="2147483818" r:id="rId23"/>
    <p:sldLayoutId id="2147483819" r:id="rId24"/>
    <p:sldLayoutId id="2147483820" r:id="rId25"/>
    <p:sldLayoutId id="2147483821" r:id="rId26"/>
    <p:sldLayoutId id="2147483822" r:id="rId27"/>
    <p:sldLayoutId id="2147483823" r:id="rId28"/>
    <p:sldLayoutId id="2147483824" r:id="rId29"/>
    <p:sldLayoutId id="2147483825" r:id="rId30"/>
    <p:sldLayoutId id="2147483826" r:id="rId31"/>
    <p:sldLayoutId id="2147483827" r:id="rId32"/>
    <p:sldLayoutId id="2147483828" r:id="rId33"/>
    <p:sldLayoutId id="2147483829" r:id="rId34"/>
    <p:sldLayoutId id="2147483830" r:id="rId35"/>
    <p:sldLayoutId id="2147483831" r:id="rId36"/>
    <p:sldLayoutId id="2147483832" r:id="rId37"/>
    <p:sldLayoutId id="2147483833" r:id="rId38"/>
    <p:sldLayoutId id="2147483834" r:id="rId39"/>
    <p:sldLayoutId id="2147483835" r:id="rId40"/>
    <p:sldLayoutId id="2147483836" r:id="rId41"/>
    <p:sldLayoutId id="2147483837" r:id="rId42"/>
    <p:sldLayoutId id="2147483838" r:id="rId43"/>
    <p:sldLayoutId id="2147483839" r:id="rId44"/>
    <p:sldLayoutId id="2147483840" r:id="rId45"/>
    <p:sldLayoutId id="2147483841" r:id="rId46"/>
    <p:sldLayoutId id="2147483887" r:id="rId47"/>
    <p:sldLayoutId id="2147484020" r:id="rId48"/>
  </p:sldLayoutIdLst>
  <p:transition>
    <p:fade/>
  </p:transition>
  <p:hf sldNum="0"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6" y="556383"/>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6" y="1817561"/>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grpSp>
        <p:nvGrpSpPr>
          <p:cNvPr id="6" name="Group 5">
            <a:extLst>
              <a:ext uri="{FF2B5EF4-FFF2-40B4-BE49-F238E27FC236}">
                <a16:creationId xmlns:a16="http://schemas.microsoft.com/office/drawing/2014/main" id="{511D5BED-55A5-A54B-B107-CD3CFEA4C481}"/>
              </a:ext>
            </a:extLst>
          </p:cNvPr>
          <p:cNvGrpSpPr/>
          <p:nvPr userDrawn="1"/>
        </p:nvGrpSpPr>
        <p:grpSpPr>
          <a:xfrm rot="5400000">
            <a:off x="9309998" y="3018171"/>
            <a:ext cx="6858000" cy="821662"/>
            <a:chOff x="465138" y="4389919"/>
            <a:chExt cx="11534450" cy="1963738"/>
          </a:xfrm>
        </p:grpSpPr>
        <p:sp>
          <p:nvSpPr>
            <p:cNvPr id="7" name="Rectangle 6">
              <a:extLst>
                <a:ext uri="{FF2B5EF4-FFF2-40B4-BE49-F238E27FC236}">
                  <a16:creationId xmlns:a16="http://schemas.microsoft.com/office/drawing/2014/main" id="{55D62223-FAB1-1E4A-B3E0-6C7A89FCE9DB}"/>
                </a:ext>
              </a:extLst>
            </p:cNvPr>
            <p:cNvSpPr/>
            <p:nvPr/>
          </p:nvSpPr>
          <p:spPr bwMode="auto">
            <a:xfrm>
              <a:off x="465138" y="4389919"/>
              <a:ext cx="3924300" cy="1963738"/>
            </a:xfrm>
            <a:prstGeom prst="rect">
              <a:avLst/>
            </a:prstGeom>
            <a:solidFill>
              <a:schemeClr val="bg1"/>
            </a:solidFill>
            <a:ln w="6350">
              <a:solidFill>
                <a:schemeClr val="accent1">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3927" fontAlgn="base">
                <a:spcBef>
                  <a:spcPct val="0"/>
                </a:spcBef>
                <a:spcAft>
                  <a:spcPts val="98"/>
                </a:spcAft>
              </a:pPr>
              <a:r>
                <a:rPr lang="en-US" sz="784" b="1">
                  <a:solidFill>
                    <a:schemeClr val="tx1"/>
                  </a:solidFill>
                  <a:ea typeface="Segoe UI" pitchFamily="34" charset="0"/>
                  <a:cs typeface="Segoe UI" pitchFamily="34" charset="0"/>
                </a:rPr>
                <a:t>White</a:t>
              </a:r>
            </a:p>
            <a:p>
              <a:pPr defTabSz="913927" fontAlgn="base">
                <a:spcBef>
                  <a:spcPct val="0"/>
                </a:spcBef>
                <a:spcAft>
                  <a:spcPts val="98"/>
                </a:spcAft>
              </a:pPr>
              <a:r>
                <a:rPr lang="en-US" sz="784">
                  <a:solidFill>
                    <a:schemeClr val="tx1"/>
                  </a:solidFill>
                  <a:ea typeface="Segoe UI" pitchFamily="34" charset="0"/>
                  <a:cs typeface="Segoe UI" pitchFamily="34" charset="0"/>
                </a:rPr>
                <a:t>R255 G255 B255</a:t>
              </a:r>
            </a:p>
            <a:p>
              <a:pPr defTabSz="913927" fontAlgn="base">
                <a:spcBef>
                  <a:spcPct val="0"/>
                </a:spcBef>
                <a:spcAft>
                  <a:spcPts val="98"/>
                </a:spcAft>
              </a:pPr>
              <a:r>
                <a:rPr lang="en-US" sz="784">
                  <a:solidFill>
                    <a:schemeClr val="tx1"/>
                  </a:solidFill>
                  <a:ea typeface="Segoe UI" pitchFamily="34" charset="0"/>
                  <a:cs typeface="Segoe UI" pitchFamily="34" charset="0"/>
                </a:rPr>
                <a:t>Hex #</a:t>
              </a:r>
              <a:r>
                <a:rPr lang="en-US" sz="784" err="1">
                  <a:solidFill>
                    <a:schemeClr val="tx1"/>
                  </a:solidFill>
                  <a:ea typeface="Segoe UI" pitchFamily="34" charset="0"/>
                  <a:cs typeface="Segoe UI" pitchFamily="34" charset="0"/>
                </a:rPr>
                <a:t>ffffff</a:t>
              </a:r>
              <a:endParaRPr lang="en-US" sz="784">
                <a:solidFill>
                  <a:schemeClr val="tx1"/>
                </a:solidFill>
                <a:ea typeface="Segoe UI" pitchFamily="34" charset="0"/>
                <a:cs typeface="Segoe UI" pitchFamily="34" charset="0"/>
              </a:endParaRPr>
            </a:p>
            <a:p>
              <a:pPr defTabSz="913927" fontAlgn="base">
                <a:spcBef>
                  <a:spcPct val="0"/>
                </a:spcBef>
                <a:spcAft>
                  <a:spcPts val="98"/>
                </a:spcAft>
              </a:pPr>
              <a:r>
                <a:rPr lang="en-US" sz="784">
                  <a:solidFill>
                    <a:schemeClr val="tx1"/>
                  </a:solidFill>
                  <a:ea typeface="Segoe UI" pitchFamily="34" charset="0"/>
                  <a:cs typeface="Segoe UI" pitchFamily="34" charset="0"/>
                </a:rPr>
                <a:t>C0 M0 Y0 K0</a:t>
              </a:r>
            </a:p>
          </p:txBody>
        </p:sp>
        <p:sp>
          <p:nvSpPr>
            <p:cNvPr id="8" name="Rectangle 7">
              <a:extLst>
                <a:ext uri="{FF2B5EF4-FFF2-40B4-BE49-F238E27FC236}">
                  <a16:creationId xmlns:a16="http://schemas.microsoft.com/office/drawing/2014/main" id="{02CE70B1-36F1-054F-A28C-29FCE5254562}"/>
                </a:ext>
              </a:extLst>
            </p:cNvPr>
            <p:cNvSpPr/>
            <p:nvPr/>
          </p:nvSpPr>
          <p:spPr bwMode="auto">
            <a:xfrm>
              <a:off x="4389438" y="4389920"/>
              <a:ext cx="2541309" cy="10663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3927" fontAlgn="base">
                <a:spcBef>
                  <a:spcPct val="0"/>
                </a:spcBef>
                <a:spcAft>
                  <a:spcPts val="98"/>
                </a:spcAft>
              </a:pPr>
              <a:r>
                <a:rPr lang="en-US" sz="784" b="1">
                  <a:solidFill>
                    <a:schemeClr val="tx1"/>
                  </a:solidFill>
                  <a:ea typeface="Segoe UI" pitchFamily="34" charset="0"/>
                  <a:cs typeface="Segoe UI" pitchFamily="34" charset="0"/>
                </a:rPr>
                <a:t>Light Gray</a:t>
              </a:r>
            </a:p>
            <a:p>
              <a:pPr defTabSz="913927" fontAlgn="base">
                <a:spcBef>
                  <a:spcPct val="0"/>
                </a:spcBef>
                <a:spcAft>
                  <a:spcPts val="98"/>
                </a:spcAft>
              </a:pPr>
              <a:r>
                <a:rPr lang="en-US" sz="784">
                  <a:solidFill>
                    <a:schemeClr val="tx1"/>
                  </a:solidFill>
                  <a:ea typeface="Segoe UI" pitchFamily="34" charset="0"/>
                  <a:cs typeface="Segoe UI" pitchFamily="34" charset="0"/>
                </a:rPr>
                <a:t>R235 G235 B235</a:t>
              </a:r>
            </a:p>
          </p:txBody>
        </p:sp>
        <p:sp>
          <p:nvSpPr>
            <p:cNvPr id="9" name="Rectangle 8">
              <a:extLst>
                <a:ext uri="{FF2B5EF4-FFF2-40B4-BE49-F238E27FC236}">
                  <a16:creationId xmlns:a16="http://schemas.microsoft.com/office/drawing/2014/main" id="{AFC7ECD4-4170-914C-BE1E-B652016E3564}"/>
                </a:ext>
              </a:extLst>
            </p:cNvPr>
            <p:cNvSpPr/>
            <p:nvPr/>
          </p:nvSpPr>
          <p:spPr bwMode="auto">
            <a:xfrm>
              <a:off x="6930748" y="4389920"/>
              <a:ext cx="2542854" cy="106638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3927" fontAlgn="base">
                <a:spcBef>
                  <a:spcPct val="0"/>
                </a:spcBef>
                <a:spcAft>
                  <a:spcPts val="98"/>
                </a:spcAft>
              </a:pPr>
              <a:r>
                <a:rPr lang="en-US" sz="784" b="1">
                  <a:solidFill>
                    <a:schemeClr val="bg2"/>
                  </a:solidFill>
                  <a:ea typeface="Segoe UI" pitchFamily="34" charset="0"/>
                  <a:cs typeface="Segoe UI" pitchFamily="34" charset="0"/>
                </a:rPr>
                <a:t>Medium Gray </a:t>
              </a:r>
            </a:p>
            <a:p>
              <a:pPr defTabSz="913927" fontAlgn="base">
                <a:spcBef>
                  <a:spcPct val="0"/>
                </a:spcBef>
                <a:spcAft>
                  <a:spcPts val="98"/>
                </a:spcAft>
              </a:pPr>
              <a:r>
                <a:rPr lang="en-US" sz="784">
                  <a:solidFill>
                    <a:schemeClr val="bg2"/>
                  </a:solidFill>
                  <a:ea typeface="Segoe UI" pitchFamily="34" charset="0"/>
                  <a:cs typeface="Segoe UI" pitchFamily="34" charset="0"/>
                </a:rPr>
                <a:t>R117 G117 B122</a:t>
              </a:r>
            </a:p>
          </p:txBody>
        </p:sp>
        <p:sp>
          <p:nvSpPr>
            <p:cNvPr id="10" name="Rectangle 9">
              <a:extLst>
                <a:ext uri="{FF2B5EF4-FFF2-40B4-BE49-F238E27FC236}">
                  <a16:creationId xmlns:a16="http://schemas.microsoft.com/office/drawing/2014/main" id="{80716815-79AA-7A44-A718-D31CD7CDF408}"/>
                </a:ext>
              </a:extLst>
            </p:cNvPr>
            <p:cNvSpPr/>
            <p:nvPr/>
          </p:nvSpPr>
          <p:spPr bwMode="auto">
            <a:xfrm>
              <a:off x="9473603" y="4389920"/>
              <a:ext cx="2524722" cy="10663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3927" fontAlgn="base">
                <a:spcBef>
                  <a:spcPct val="0"/>
                </a:spcBef>
                <a:spcAft>
                  <a:spcPts val="98"/>
                </a:spcAft>
              </a:pPr>
              <a:r>
                <a:rPr lang="en-US" sz="784" b="1">
                  <a:solidFill>
                    <a:schemeClr val="bg2"/>
                  </a:solidFill>
                  <a:ea typeface="Segoe UI" pitchFamily="34" charset="0"/>
                  <a:cs typeface="Segoe UI" pitchFamily="34" charset="0"/>
                </a:rPr>
                <a:t>Dark Gray</a:t>
              </a:r>
            </a:p>
            <a:p>
              <a:pPr defTabSz="913927" fontAlgn="base">
                <a:spcBef>
                  <a:spcPct val="0"/>
                </a:spcBef>
                <a:spcAft>
                  <a:spcPts val="98"/>
                </a:spcAft>
              </a:pPr>
              <a:r>
                <a:rPr lang="en-US" sz="784">
                  <a:solidFill>
                    <a:schemeClr val="bg2"/>
                  </a:solidFill>
                  <a:ea typeface="Segoe UI" pitchFamily="34" charset="0"/>
                  <a:cs typeface="Segoe UI" pitchFamily="34" charset="0"/>
                </a:rPr>
                <a:t>R60 G60 B65</a:t>
              </a:r>
            </a:p>
          </p:txBody>
        </p:sp>
        <p:sp>
          <p:nvSpPr>
            <p:cNvPr id="11" name="Rectangle 10">
              <a:extLst>
                <a:ext uri="{FF2B5EF4-FFF2-40B4-BE49-F238E27FC236}">
                  <a16:creationId xmlns:a16="http://schemas.microsoft.com/office/drawing/2014/main" id="{E4442D23-8CBA-7A43-8435-AA56C886BD99}"/>
                </a:ext>
              </a:extLst>
            </p:cNvPr>
            <p:cNvSpPr/>
            <p:nvPr/>
          </p:nvSpPr>
          <p:spPr bwMode="auto">
            <a:xfrm>
              <a:off x="4387893" y="5456304"/>
              <a:ext cx="2540329" cy="897353"/>
            </a:xfrm>
            <a:prstGeom prst="rect">
              <a:avLst/>
            </a:prstGeom>
            <a:solidFill>
              <a:srgbClr val="F2C8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3927" fontAlgn="base">
                <a:spcBef>
                  <a:spcPct val="0"/>
                </a:spcBef>
                <a:spcAft>
                  <a:spcPts val="98"/>
                </a:spcAft>
              </a:pPr>
              <a:r>
                <a:rPr lang="en-US" sz="784" b="1">
                  <a:solidFill>
                    <a:schemeClr val="tx1"/>
                  </a:solidFill>
                  <a:ea typeface="Segoe UI" pitchFamily="34" charset="0"/>
                  <a:cs typeface="Segoe UI" pitchFamily="34" charset="0"/>
                </a:rPr>
                <a:t>Power BI</a:t>
              </a:r>
            </a:p>
            <a:p>
              <a:pPr defTabSz="913927" fontAlgn="base">
                <a:spcBef>
                  <a:spcPct val="0"/>
                </a:spcBef>
                <a:spcAft>
                  <a:spcPts val="98"/>
                </a:spcAft>
              </a:pPr>
              <a:r>
                <a:rPr lang="en-US" sz="784">
                  <a:solidFill>
                    <a:schemeClr val="tx1"/>
                  </a:solidFill>
                  <a:ea typeface="Segoe UI" pitchFamily="34" charset="0"/>
                  <a:cs typeface="Segoe UI" pitchFamily="34" charset="0"/>
                </a:rPr>
                <a:t>R242 G200 B16</a:t>
              </a:r>
            </a:p>
          </p:txBody>
        </p:sp>
        <p:sp>
          <p:nvSpPr>
            <p:cNvPr id="12" name="Rectangle 11">
              <a:extLst>
                <a:ext uri="{FF2B5EF4-FFF2-40B4-BE49-F238E27FC236}">
                  <a16:creationId xmlns:a16="http://schemas.microsoft.com/office/drawing/2014/main" id="{64F53114-F016-D740-B25D-66ABE874E0E8}"/>
                </a:ext>
              </a:extLst>
            </p:cNvPr>
            <p:cNvSpPr/>
            <p:nvPr/>
          </p:nvSpPr>
          <p:spPr bwMode="auto">
            <a:xfrm>
              <a:off x="6929485" y="5456304"/>
              <a:ext cx="2542854" cy="897353"/>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3927" fontAlgn="base">
                <a:spcBef>
                  <a:spcPct val="0"/>
                </a:spcBef>
                <a:spcAft>
                  <a:spcPts val="98"/>
                </a:spcAft>
              </a:pPr>
              <a:r>
                <a:rPr lang="en-US" sz="784" b="1">
                  <a:solidFill>
                    <a:schemeClr val="bg1"/>
                  </a:solidFill>
                  <a:ea typeface="Segoe UI" pitchFamily="34" charset="0"/>
                  <a:cs typeface="Segoe UI" pitchFamily="34" charset="0"/>
                </a:rPr>
                <a:t>Power Apps</a:t>
              </a:r>
            </a:p>
            <a:p>
              <a:pPr defTabSz="913927" fontAlgn="base">
                <a:spcBef>
                  <a:spcPct val="0"/>
                </a:spcBef>
                <a:spcAft>
                  <a:spcPts val="98"/>
                </a:spcAft>
              </a:pPr>
              <a:r>
                <a:rPr lang="en-US" sz="784">
                  <a:solidFill>
                    <a:schemeClr val="bg1"/>
                  </a:solidFill>
                  <a:ea typeface="Segoe UI" pitchFamily="34" charset="0"/>
                  <a:cs typeface="Segoe UI" pitchFamily="34" charset="0"/>
                </a:rPr>
                <a:t>R116 G39 B116</a:t>
              </a:r>
            </a:p>
          </p:txBody>
        </p:sp>
        <p:sp>
          <p:nvSpPr>
            <p:cNvPr id="13" name="Rectangle 12">
              <a:extLst>
                <a:ext uri="{FF2B5EF4-FFF2-40B4-BE49-F238E27FC236}">
                  <a16:creationId xmlns:a16="http://schemas.microsoft.com/office/drawing/2014/main" id="{2AC84A12-82FB-364C-B32B-CB767711C1AD}"/>
                </a:ext>
              </a:extLst>
            </p:cNvPr>
            <p:cNvSpPr/>
            <p:nvPr/>
          </p:nvSpPr>
          <p:spPr bwMode="auto">
            <a:xfrm>
              <a:off x="9473602" y="5456304"/>
              <a:ext cx="2525986" cy="897353"/>
            </a:xfrm>
            <a:prstGeom prst="rect">
              <a:avLst/>
            </a:prstGeom>
            <a:solidFill>
              <a:srgbClr val="007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3927" fontAlgn="base">
                <a:spcBef>
                  <a:spcPct val="0"/>
                </a:spcBef>
                <a:spcAft>
                  <a:spcPts val="98"/>
                </a:spcAft>
              </a:pPr>
              <a:r>
                <a:rPr lang="en-US" sz="784" b="1">
                  <a:solidFill>
                    <a:schemeClr val="bg2"/>
                  </a:solidFill>
                  <a:ea typeface="Segoe UI" pitchFamily="34" charset="0"/>
                  <a:cs typeface="Segoe UI" pitchFamily="34" charset="0"/>
                </a:rPr>
                <a:t>Power Automate</a:t>
              </a:r>
            </a:p>
            <a:p>
              <a:pPr defTabSz="913927" fontAlgn="base">
                <a:spcBef>
                  <a:spcPct val="0"/>
                </a:spcBef>
                <a:spcAft>
                  <a:spcPts val="98"/>
                </a:spcAft>
              </a:pPr>
              <a:r>
                <a:rPr lang="en-US" sz="784">
                  <a:solidFill>
                    <a:schemeClr val="bg2"/>
                  </a:solidFill>
                  <a:ea typeface="Segoe UI" pitchFamily="34" charset="0"/>
                  <a:cs typeface="Segoe UI" pitchFamily="34" charset="0"/>
                </a:rPr>
                <a:t>R0 G119 B255</a:t>
              </a:r>
            </a:p>
          </p:txBody>
        </p:sp>
      </p:grpSp>
    </p:spTree>
    <p:extLst>
      <p:ext uri="{BB962C8B-B14F-4D97-AF65-F5344CB8AC3E}">
        <p14:creationId xmlns:p14="http://schemas.microsoft.com/office/powerpoint/2010/main" val="107787738"/>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 id="2147483863" r:id="rId21"/>
    <p:sldLayoutId id="2147483864" r:id="rId22"/>
    <p:sldLayoutId id="2147483865" r:id="rId23"/>
    <p:sldLayoutId id="2147483866" r:id="rId24"/>
    <p:sldLayoutId id="2147483867" r:id="rId25"/>
    <p:sldLayoutId id="2147483868" r:id="rId26"/>
    <p:sldLayoutId id="2147483869" r:id="rId27"/>
  </p:sldLayoutIdLst>
  <p:transition>
    <p:fade/>
  </p:transition>
  <p:hf sldNum="0" hdr="0" dt="0"/>
  <p:txStyles>
    <p:titleStyle>
      <a:lvl1pPr algn="l" defTabSz="914016"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174" b="1" kern="1200" spc="0" baseline="0">
          <a:solidFill>
            <a:schemeClr val="tx1"/>
          </a:solidFill>
          <a:latin typeface="+mn-lt"/>
          <a:ea typeface="+mn-ea"/>
          <a:cs typeface="+mn-cs"/>
        </a:defRPr>
      </a:lvl5pPr>
      <a:lvl6pPr marL="2285038" indent="0" algn="l" defTabSz="914016"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016" rtl="0" eaLnBrk="1" latinLnBrk="0" hangingPunct="1">
        <a:lnSpc>
          <a:spcPct val="100000"/>
        </a:lnSpc>
        <a:spcBef>
          <a:spcPts val="0"/>
        </a:spcBef>
        <a:spcAft>
          <a:spcPts val="0"/>
        </a:spcAft>
        <a:buFont typeface="Arial" pitchFamily="34" charset="0"/>
        <a:buNone/>
        <a:defRPr sz="1174"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702323649"/>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9" y="465139"/>
            <a:ext cx="11269662" cy="905062"/>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17559"/>
            <a:ext cx="11269663"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0" cstate="screen">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650919431"/>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 id="2147483906" r:id="rId16"/>
    <p:sldLayoutId id="2147483907" r:id="rId17"/>
    <p:sldLayoutId id="2147483908" r:id="rId18"/>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88">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9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guide id="55" pos="739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9899199" y="2410407"/>
            <a:ext cx="6858001" cy="2019761"/>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85" cstate="screen">
              <a:extLst>
                <a:ext uri="{28A0092B-C50C-407E-A947-70E740481C1C}">
                  <a14:useLocalDpi xmlns:a14="http://schemas.microsoft.com/office/drawing/2010/main"/>
                </a:ext>
                <a:ext uri="{96DAC541-7B7A-43D3-8B79-37D633B846F1}">
                  <asvg:svgBlip xmlns:asvg="http://schemas.microsoft.com/office/drawing/2016/SVG/main" r:embed="rId86"/>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87" cstate="screen">
              <a:extLst>
                <a:ext uri="{28A0092B-C50C-407E-A947-70E740481C1C}">
                  <a14:useLocalDpi xmlns:a14="http://schemas.microsoft.com/office/drawing/2010/main"/>
                </a:ext>
              </a:extLst>
            </a:blip>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1799795859"/>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 id="2147483921" r:id="rId12"/>
    <p:sldLayoutId id="2147483922" r:id="rId13"/>
    <p:sldLayoutId id="2147483923" r:id="rId14"/>
    <p:sldLayoutId id="2147483924" r:id="rId15"/>
    <p:sldLayoutId id="2147483925" r:id="rId16"/>
    <p:sldLayoutId id="2147483926" r:id="rId17"/>
    <p:sldLayoutId id="2147483927" r:id="rId18"/>
    <p:sldLayoutId id="2147483928" r:id="rId19"/>
    <p:sldLayoutId id="2147483929" r:id="rId20"/>
    <p:sldLayoutId id="2147483930" r:id="rId21"/>
    <p:sldLayoutId id="2147483931" r:id="rId22"/>
    <p:sldLayoutId id="2147483932" r:id="rId23"/>
    <p:sldLayoutId id="2147483933" r:id="rId24"/>
    <p:sldLayoutId id="2147483934" r:id="rId25"/>
    <p:sldLayoutId id="2147483935" r:id="rId26"/>
    <p:sldLayoutId id="2147483936" r:id="rId27"/>
    <p:sldLayoutId id="2147483937" r:id="rId28"/>
    <p:sldLayoutId id="2147483938" r:id="rId29"/>
    <p:sldLayoutId id="2147483939" r:id="rId30"/>
    <p:sldLayoutId id="2147483940" r:id="rId31"/>
    <p:sldLayoutId id="2147483941" r:id="rId32"/>
    <p:sldLayoutId id="2147483942" r:id="rId33"/>
    <p:sldLayoutId id="2147483943" r:id="rId34"/>
    <p:sldLayoutId id="2147483944" r:id="rId35"/>
    <p:sldLayoutId id="2147483945" r:id="rId36"/>
    <p:sldLayoutId id="2147483946" r:id="rId37"/>
    <p:sldLayoutId id="2147483947" r:id="rId38"/>
    <p:sldLayoutId id="2147483948" r:id="rId39"/>
    <p:sldLayoutId id="2147483949" r:id="rId40"/>
    <p:sldLayoutId id="2147483950" r:id="rId41"/>
    <p:sldLayoutId id="2147483951" r:id="rId42"/>
    <p:sldLayoutId id="2147483952" r:id="rId43"/>
    <p:sldLayoutId id="2147483953" r:id="rId44"/>
    <p:sldLayoutId id="2147483954" r:id="rId45"/>
    <p:sldLayoutId id="2147483955" r:id="rId46"/>
    <p:sldLayoutId id="2147483956" r:id="rId47"/>
    <p:sldLayoutId id="2147483957" r:id="rId48"/>
    <p:sldLayoutId id="2147483958" r:id="rId49"/>
    <p:sldLayoutId id="2147483959" r:id="rId50"/>
    <p:sldLayoutId id="2147483960" r:id="rId51"/>
    <p:sldLayoutId id="2147483961" r:id="rId52"/>
    <p:sldLayoutId id="2147483962" r:id="rId53"/>
    <p:sldLayoutId id="2147483963" r:id="rId54"/>
    <p:sldLayoutId id="2147483964" r:id="rId55"/>
    <p:sldLayoutId id="2147483965" r:id="rId56"/>
    <p:sldLayoutId id="2147483966" r:id="rId57"/>
    <p:sldLayoutId id="2147483967" r:id="rId58"/>
    <p:sldLayoutId id="2147483968" r:id="rId59"/>
    <p:sldLayoutId id="2147483969" r:id="rId60"/>
    <p:sldLayoutId id="2147483970" r:id="rId61"/>
    <p:sldLayoutId id="2147483971" r:id="rId62"/>
    <p:sldLayoutId id="2147483972" r:id="rId63"/>
    <p:sldLayoutId id="2147483973" r:id="rId64"/>
    <p:sldLayoutId id="2147483974" r:id="rId65"/>
    <p:sldLayoutId id="2147483975" r:id="rId66"/>
    <p:sldLayoutId id="2147483976" r:id="rId67"/>
    <p:sldLayoutId id="2147483977" r:id="rId68"/>
    <p:sldLayoutId id="2147483978" r:id="rId69"/>
    <p:sldLayoutId id="2147483979" r:id="rId70"/>
    <p:sldLayoutId id="2147483980" r:id="rId71"/>
    <p:sldLayoutId id="2147483981" r:id="rId72"/>
    <p:sldLayoutId id="2147483982" r:id="rId73"/>
    <p:sldLayoutId id="2147483983" r:id="rId74"/>
    <p:sldLayoutId id="2147483984" r:id="rId75"/>
    <p:sldLayoutId id="2147483985" r:id="rId76"/>
    <p:sldLayoutId id="2147483986" r:id="rId77"/>
    <p:sldLayoutId id="2147483987" r:id="rId78"/>
    <p:sldLayoutId id="2147483989" r:id="rId79"/>
    <p:sldLayoutId id="2147483990" r:id="rId80"/>
    <p:sldLayoutId id="2147483991" r:id="rId81"/>
    <p:sldLayoutId id="2147483993" r:id="rId82"/>
    <p:sldLayoutId id="2147483994" r:id="rId8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flip="none" rotWithShape="1">
            <a:gsLst>
              <a:gs pos="82000">
                <a:schemeClr val="tx1"/>
              </a:gs>
              <a:gs pos="0">
                <a:schemeClr val="tx1"/>
              </a:gs>
            </a:gsLst>
            <a:lin ang="2700000" scaled="1"/>
            <a:tileRect/>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flip="none" rotWithShape="1">
            <a:gsLst>
              <a:gs pos="82000">
                <a:schemeClr val="tx1"/>
              </a:gs>
              <a:gs pos="0">
                <a:schemeClr val="tx1"/>
              </a:gs>
            </a:gsLst>
            <a:lin ang="2700000" scaled="1"/>
            <a:tileRect/>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2750" y="589920"/>
            <a:ext cx="10943853" cy="744013"/>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642751" y="1866615"/>
            <a:ext cx="10943853" cy="1167847"/>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9688818" y="3012080"/>
            <a:ext cx="6858623" cy="833219"/>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039879" y="3221595"/>
            <a:ext cx="6858000" cy="414812"/>
          </a:xfrm>
          <a:prstGeom prst="rect">
            <a:avLst/>
          </a:prstGeom>
        </p:spPr>
      </p:pic>
      <p:grpSp>
        <p:nvGrpSpPr>
          <p:cNvPr id="6" name="Group 5">
            <a:extLst>
              <a:ext uri="{FF2B5EF4-FFF2-40B4-BE49-F238E27FC236}">
                <a16:creationId xmlns:a16="http://schemas.microsoft.com/office/drawing/2014/main" id="{5A533A81-DEDD-44BB-B83E-296588BC1AF7}"/>
              </a:ext>
            </a:extLst>
          </p:cNvPr>
          <p:cNvGrpSpPr/>
          <p:nvPr userDrawn="1"/>
        </p:nvGrpSpPr>
        <p:grpSpPr>
          <a:xfrm>
            <a:off x="1" y="-909004"/>
            <a:ext cx="5204244" cy="744013"/>
            <a:chOff x="0" y="-927100"/>
            <a:chExt cx="5308600" cy="758825"/>
          </a:xfrm>
        </p:grpSpPr>
        <p:sp>
          <p:nvSpPr>
            <p:cNvPr id="3" name="Rectangle 2">
              <a:extLst>
                <a:ext uri="{FF2B5EF4-FFF2-40B4-BE49-F238E27FC236}">
                  <a16:creationId xmlns:a16="http://schemas.microsoft.com/office/drawing/2014/main" id="{304BE229-7033-4DFF-A0B7-C80B4AB0A087}"/>
                </a:ext>
              </a:extLst>
            </p:cNvPr>
            <p:cNvSpPr/>
            <p:nvPr userDrawn="1"/>
          </p:nvSpPr>
          <p:spPr bwMode="auto">
            <a:xfrm>
              <a:off x="0" y="-927100"/>
              <a:ext cx="1651000" cy="758825"/>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IN"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923092C5-6DD9-40C6-8ED7-2B7DD79ECF1F}"/>
                </a:ext>
              </a:extLst>
            </p:cNvPr>
            <p:cNvSpPr/>
            <p:nvPr userDrawn="1"/>
          </p:nvSpPr>
          <p:spPr bwMode="auto">
            <a:xfrm>
              <a:off x="1828800" y="-927100"/>
              <a:ext cx="1651000" cy="758825"/>
            </a:xfrm>
            <a:prstGeom prst="rect">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IN"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8B91A4B-8C77-4411-8BDD-27B9F7097A96}"/>
                </a:ext>
              </a:extLst>
            </p:cNvPr>
            <p:cNvSpPr/>
            <p:nvPr userDrawn="1"/>
          </p:nvSpPr>
          <p:spPr bwMode="auto">
            <a:xfrm>
              <a:off x="3657600" y="-927100"/>
              <a:ext cx="1651000" cy="758825"/>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IN"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69825234"/>
      </p:ext>
    </p:extLst>
  </p:cSld>
  <p:clrMap bg1="lt1" tx1="dk1" bg2="lt2" tx2="dk2" accent1="accent1" accent2="accent2" accent3="accent3" accent4="accent4" accent5="accent5" accent6="accent6" hlink="hlink" folHlink="folHlink"/>
  <p:sldLayoutIdLst>
    <p:sldLayoutId id="2147483996" r:id="rId1"/>
    <p:sldLayoutId id="2147483997" r:id="rId2"/>
    <p:sldLayoutId id="2147483998" r:id="rId3"/>
    <p:sldLayoutId id="2147483999" r:id="rId4"/>
    <p:sldLayoutId id="2147484000" r:id="rId5"/>
    <p:sldLayoutId id="2147484001" r:id="rId6"/>
    <p:sldLayoutId id="2147484002" r:id="rId7"/>
    <p:sldLayoutId id="2147484003" r:id="rId8"/>
    <p:sldLayoutId id="2147484004" r:id="rId9"/>
    <p:sldLayoutId id="2147484005" r:id="rId10"/>
    <p:sldLayoutId id="2147484006" r:id="rId11"/>
    <p:sldLayoutId id="2147484007" r:id="rId12"/>
    <p:sldLayoutId id="2147484008" r:id="rId13"/>
    <p:sldLayoutId id="2147484009" r:id="rId14"/>
    <p:sldLayoutId id="2147484010" r:id="rId15"/>
    <p:sldLayoutId id="2147484012" r:id="rId16"/>
    <p:sldLayoutId id="2147484013" r:id="rId17"/>
    <p:sldLayoutId id="2147484014" r:id="rId18"/>
    <p:sldLayoutId id="2147484015" r:id="rId19"/>
    <p:sldLayoutId id="2147484016" r:id="rId20"/>
    <p:sldLayoutId id="2147484017" r:id="rId21"/>
  </p:sldLayoutIdLst>
  <p:transition>
    <p:fade/>
  </p:transition>
  <p:txStyles>
    <p:titleStyle>
      <a:lvl1pPr algn="l" defTabSz="914437" rtl="0" eaLnBrk="1" latinLnBrk="0" hangingPunct="1">
        <a:lnSpc>
          <a:spcPct val="90000"/>
        </a:lnSpc>
        <a:spcBef>
          <a:spcPct val="0"/>
        </a:spcBef>
        <a:buNone/>
        <a:defRPr lang="en-US" sz="2745"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437" rtl="0" eaLnBrk="1" fontAlgn="auto" latinLnBrk="0" hangingPunct="1">
        <a:lnSpc>
          <a:spcPct val="90000"/>
        </a:lnSpc>
        <a:spcBef>
          <a:spcPts val="0"/>
        </a:spcBef>
        <a:spcAft>
          <a:spcPts val="0"/>
        </a:spcAft>
        <a:buClrTx/>
        <a:buSzPct val="90000"/>
        <a:buFont typeface="Wingdings" panose="05000000000000000000" pitchFamily="2" charset="2"/>
        <a:buNone/>
        <a:tabLst/>
        <a:defRPr sz="2353" kern="1200" spc="0" baseline="0">
          <a:solidFill>
            <a:srgbClr val="000000"/>
          </a:solidFill>
          <a:latin typeface="+mn-lt"/>
          <a:ea typeface="+mn-ea"/>
          <a:cs typeface="+mn-cs"/>
        </a:defRPr>
      </a:lvl1pPr>
      <a:lvl2pPr marL="224114" marR="0" indent="0" algn="l" defTabSz="914437" rtl="0" eaLnBrk="1" fontAlgn="auto" latinLnBrk="0" hangingPunct="1">
        <a:lnSpc>
          <a:spcPct val="90000"/>
        </a:lnSpc>
        <a:spcBef>
          <a:spcPts val="0"/>
        </a:spcBef>
        <a:spcAft>
          <a:spcPts val="0"/>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227" marR="0" indent="0" algn="l" defTabSz="914437" rtl="0" eaLnBrk="1" fontAlgn="auto" latinLnBrk="0" hangingPunct="1">
        <a:lnSpc>
          <a:spcPct val="9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342" marR="0" indent="0" algn="l" defTabSz="914437" rtl="0" eaLnBrk="1" fontAlgn="auto" latinLnBrk="0" hangingPunct="1">
        <a:lnSpc>
          <a:spcPct val="9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455" marR="0" indent="0" algn="l" defTabSz="914437" rtl="0" eaLnBrk="1" fontAlgn="auto" latinLnBrk="0" hangingPunct="1">
        <a:lnSpc>
          <a:spcPct val="9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5">
          <p15:clr>
            <a:srgbClr val="F26B43"/>
          </p15:clr>
        </p15:guide>
        <p15:guide id="17" pos="7469">
          <p15:clr>
            <a:srgbClr val="F26B43"/>
          </p15:clr>
        </p15:guide>
        <p15:guide id="25" orient="horz" pos="379">
          <p15:clr>
            <a:srgbClr val="F26B43"/>
          </p15:clr>
        </p15:guide>
        <p15:guide id="26" orient="horz" pos="402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1.xml"/><Relationship Id="rId1" Type="http://schemas.openxmlformats.org/officeDocument/2006/relationships/slideLayout" Target="../slideLayouts/slideLayout153.xml"/><Relationship Id="rId5" Type="http://schemas.openxmlformats.org/officeDocument/2006/relationships/image" Target="../media/image88.jpeg"/><Relationship Id="rId4" Type="http://schemas.openxmlformats.org/officeDocument/2006/relationships/image" Target="../media/image87.jpeg"/></Relationships>
</file>

<file path=ppt/slides/_rels/slide1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xml"/><Relationship Id="rId1" Type="http://schemas.openxmlformats.org/officeDocument/2006/relationships/slideLayout" Target="../slideLayouts/slideLayout185.xml"/></Relationships>
</file>

<file path=ppt/slides/_rels/slide1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xml"/><Relationship Id="rId1" Type="http://schemas.openxmlformats.org/officeDocument/2006/relationships/slideLayout" Target="../slideLayouts/slideLayout185.xml"/></Relationships>
</file>

<file path=ppt/slides/_rels/slide1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xml"/><Relationship Id="rId1" Type="http://schemas.openxmlformats.org/officeDocument/2006/relationships/slideLayout" Target="../slideLayouts/slideLayout185.xml"/></Relationships>
</file>

<file path=ppt/slides/_rels/slide1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3.xml"/><Relationship Id="rId1" Type="http://schemas.openxmlformats.org/officeDocument/2006/relationships/slideLayout" Target="../slideLayouts/slideLayout185.xml"/><Relationship Id="rId6" Type="http://schemas.openxmlformats.org/officeDocument/2006/relationships/image" Target="../media/image105.svg"/><Relationship Id="rId5" Type="http://schemas.openxmlformats.org/officeDocument/2006/relationships/image" Target="../media/image104.png"/><Relationship Id="rId4" Type="http://schemas.openxmlformats.org/officeDocument/2006/relationships/image" Target="../media/image103.emf"/></Relationships>
</file>

<file path=ppt/slides/_rels/slide14.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1.png"/><Relationship Id="rId7" Type="http://schemas.openxmlformats.org/officeDocument/2006/relationships/image" Target="../media/image33.png"/><Relationship Id="rId12" Type="http://schemas.openxmlformats.org/officeDocument/2006/relationships/image" Target="../media/image92.jpeg"/><Relationship Id="rId2" Type="http://schemas.openxmlformats.org/officeDocument/2006/relationships/notesSlide" Target="../notesSlides/notesSlide14.xml"/><Relationship Id="rId1" Type="http://schemas.openxmlformats.org/officeDocument/2006/relationships/slideLayout" Target="../slideLayouts/slideLayout185.xml"/><Relationship Id="rId6" Type="http://schemas.openxmlformats.org/officeDocument/2006/relationships/image" Target="../media/image28.svg"/><Relationship Id="rId11" Type="http://schemas.openxmlformats.org/officeDocument/2006/relationships/image" Target="../media/image91.svg"/><Relationship Id="rId5" Type="http://schemas.openxmlformats.org/officeDocument/2006/relationships/image" Target="../media/image27.png"/><Relationship Id="rId10" Type="http://schemas.openxmlformats.org/officeDocument/2006/relationships/image" Target="../media/image90.png"/><Relationship Id="rId4" Type="http://schemas.openxmlformats.org/officeDocument/2006/relationships/image" Target="../media/image32.svg"/><Relationship Id="rId9" Type="http://schemas.openxmlformats.org/officeDocument/2006/relationships/image" Target="../media/image89.png"/></Relationships>
</file>

<file path=ppt/slides/_rels/slide1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5.xml"/><Relationship Id="rId1" Type="http://schemas.openxmlformats.org/officeDocument/2006/relationships/slideLayout" Target="../slideLayouts/slideLayout298.xml"/><Relationship Id="rId5" Type="http://schemas.openxmlformats.org/officeDocument/2006/relationships/hyperlink" Target="https://docs.microsoft.com/en-us/learn/modules/get-started-security-roles/" TargetMode="External"/><Relationship Id="rId4" Type="http://schemas.openxmlformats.org/officeDocument/2006/relationships/image" Target="../media/image107.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5.xml"/></Relationships>
</file>

<file path=ppt/slides/_rels/slide1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8.xml"/><Relationship Id="rId1" Type="http://schemas.openxmlformats.org/officeDocument/2006/relationships/slideLayout" Target="../slideLayouts/slideLayout298.xml"/><Relationship Id="rId4" Type="http://schemas.openxmlformats.org/officeDocument/2006/relationships/image" Target="../media/image109.png"/></Relationships>
</file>

<file path=ppt/slides/_rels/slide1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9.xml"/><Relationship Id="rId1" Type="http://schemas.openxmlformats.org/officeDocument/2006/relationships/slideLayout" Target="../slideLayouts/slideLayout298.xml"/><Relationship Id="rId4" Type="http://schemas.openxmlformats.org/officeDocument/2006/relationships/hyperlink" Target="https://docs.microsoft.com/en-us/power-platform/guidance/adoption/environment-strategy" TargetMode="Externa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54.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1.png"/><Relationship Id="rId7" Type="http://schemas.openxmlformats.org/officeDocument/2006/relationships/image" Target="../media/image33.png"/><Relationship Id="rId12" Type="http://schemas.openxmlformats.org/officeDocument/2006/relationships/image" Target="../media/image92.jpeg"/><Relationship Id="rId2" Type="http://schemas.openxmlformats.org/officeDocument/2006/relationships/notesSlide" Target="../notesSlides/notesSlide20.xml"/><Relationship Id="rId1" Type="http://schemas.openxmlformats.org/officeDocument/2006/relationships/slideLayout" Target="../slideLayouts/slideLayout298.xml"/><Relationship Id="rId6" Type="http://schemas.openxmlformats.org/officeDocument/2006/relationships/image" Target="../media/image28.svg"/><Relationship Id="rId11" Type="http://schemas.openxmlformats.org/officeDocument/2006/relationships/image" Target="../media/image91.svg"/><Relationship Id="rId5" Type="http://schemas.openxmlformats.org/officeDocument/2006/relationships/image" Target="../media/image27.png"/><Relationship Id="rId10" Type="http://schemas.openxmlformats.org/officeDocument/2006/relationships/image" Target="../media/image90.png"/><Relationship Id="rId4" Type="http://schemas.openxmlformats.org/officeDocument/2006/relationships/image" Target="../media/image32.svg"/><Relationship Id="rId9" Type="http://schemas.openxmlformats.org/officeDocument/2006/relationships/image" Target="../media/image89.png"/></Relationships>
</file>

<file path=ppt/slides/_rels/slide2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1.xml"/><Relationship Id="rId1" Type="http://schemas.openxmlformats.org/officeDocument/2006/relationships/slideLayout" Target="../slideLayouts/slideLayout298.xml"/><Relationship Id="rId5" Type="http://schemas.openxmlformats.org/officeDocument/2006/relationships/image" Target="../media/image113.png"/><Relationship Id="rId4" Type="http://schemas.openxmlformats.org/officeDocument/2006/relationships/image" Target="../media/image112.png"/></Relationships>
</file>

<file path=ppt/slides/_rels/slide2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2.xml"/><Relationship Id="rId1" Type="http://schemas.openxmlformats.org/officeDocument/2006/relationships/slideLayout" Target="../slideLayouts/slideLayout298.xml"/></Relationships>
</file>

<file path=ppt/slides/_rels/slide23.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1.png"/><Relationship Id="rId7" Type="http://schemas.openxmlformats.org/officeDocument/2006/relationships/image" Target="../media/image33.png"/><Relationship Id="rId12" Type="http://schemas.openxmlformats.org/officeDocument/2006/relationships/image" Target="../media/image92.jpeg"/><Relationship Id="rId2" Type="http://schemas.openxmlformats.org/officeDocument/2006/relationships/notesSlide" Target="../notesSlides/notesSlide23.xml"/><Relationship Id="rId1" Type="http://schemas.openxmlformats.org/officeDocument/2006/relationships/slideLayout" Target="../slideLayouts/slideLayout298.xml"/><Relationship Id="rId6" Type="http://schemas.openxmlformats.org/officeDocument/2006/relationships/image" Target="../media/image28.svg"/><Relationship Id="rId11" Type="http://schemas.openxmlformats.org/officeDocument/2006/relationships/image" Target="../media/image91.svg"/><Relationship Id="rId5" Type="http://schemas.openxmlformats.org/officeDocument/2006/relationships/image" Target="../media/image27.png"/><Relationship Id="rId10" Type="http://schemas.openxmlformats.org/officeDocument/2006/relationships/image" Target="../media/image90.png"/><Relationship Id="rId4" Type="http://schemas.openxmlformats.org/officeDocument/2006/relationships/image" Target="../media/image32.svg"/><Relationship Id="rId9" Type="http://schemas.openxmlformats.org/officeDocument/2006/relationships/image" Target="../media/image89.png"/></Relationships>
</file>

<file path=ppt/slides/_rels/slide2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4.xml"/><Relationship Id="rId1" Type="http://schemas.openxmlformats.org/officeDocument/2006/relationships/slideLayout" Target="../slideLayouts/slideLayout303.xml"/></Relationships>
</file>

<file path=ppt/slides/_rels/slide25.xml.rels><?xml version="1.0" encoding="UTF-8" standalone="yes"?>
<Relationships xmlns="http://schemas.openxmlformats.org/package/2006/relationships"><Relationship Id="rId3" Type="http://schemas.openxmlformats.org/officeDocument/2006/relationships/image" Target="../media/image116.gif"/><Relationship Id="rId2" Type="http://schemas.openxmlformats.org/officeDocument/2006/relationships/notesSlide" Target="../notesSlides/notesSlide25.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6.xml"/><Relationship Id="rId1" Type="http://schemas.openxmlformats.org/officeDocument/2006/relationships/slideLayout" Target="../slideLayouts/slideLayout30.xml"/><Relationship Id="rId4" Type="http://schemas.openxmlformats.org/officeDocument/2006/relationships/image" Target="../media/image118.svg"/></Relationships>
</file>

<file path=ppt/slides/_rels/slide27.xml.rels><?xml version="1.0" encoding="UTF-8" standalone="yes"?>
<Relationships xmlns="http://schemas.openxmlformats.org/package/2006/relationships"><Relationship Id="rId3" Type="http://schemas.openxmlformats.org/officeDocument/2006/relationships/image" Target="../media/image119.gif"/><Relationship Id="rId2" Type="http://schemas.openxmlformats.org/officeDocument/2006/relationships/notesSlide" Target="../notesSlides/notesSlide27.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3" Type="http://schemas.openxmlformats.org/officeDocument/2006/relationships/image" Target="../media/image120.gif"/><Relationship Id="rId2" Type="http://schemas.openxmlformats.org/officeDocument/2006/relationships/notesSlide" Target="../notesSlides/notesSlide29.xml"/><Relationship Id="rId1" Type="http://schemas.openxmlformats.org/officeDocument/2006/relationships/slideLayout" Target="../slideLayouts/slideLayout30.xml"/><Relationship Id="rId4" Type="http://schemas.openxmlformats.org/officeDocument/2006/relationships/image" Target="../media/image121.gi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5.xml"/></Relationships>
</file>

<file path=ppt/slides/_rels/slide3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0.xml"/><Relationship Id="rId1" Type="http://schemas.openxmlformats.org/officeDocument/2006/relationships/slideLayout" Target="../slideLayouts/slideLayout30.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3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1.xml"/><Relationship Id="rId1" Type="http://schemas.openxmlformats.org/officeDocument/2006/relationships/slideLayout" Target="../slideLayouts/slideLayout30.xml"/><Relationship Id="rId4" Type="http://schemas.openxmlformats.org/officeDocument/2006/relationships/image" Target="../media/image126.svg"/></Relationships>
</file>

<file path=ppt/slides/_rels/slide32.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37.png"/><Relationship Id="rId3" Type="http://schemas.openxmlformats.org/officeDocument/2006/relationships/image" Target="../media/image127.png"/><Relationship Id="rId7" Type="http://schemas.openxmlformats.org/officeDocument/2006/relationships/image" Target="../media/image131.png"/><Relationship Id="rId12" Type="http://schemas.openxmlformats.org/officeDocument/2006/relationships/image" Target="../media/image136.png"/><Relationship Id="rId2" Type="http://schemas.openxmlformats.org/officeDocument/2006/relationships/notesSlide" Target="../notesSlides/notesSlide32.xml"/><Relationship Id="rId1" Type="http://schemas.openxmlformats.org/officeDocument/2006/relationships/slideLayout" Target="../slideLayouts/slideLayout31.xml"/><Relationship Id="rId6" Type="http://schemas.openxmlformats.org/officeDocument/2006/relationships/image" Target="../media/image130.png"/><Relationship Id="rId11" Type="http://schemas.openxmlformats.org/officeDocument/2006/relationships/image" Target="../media/image135.png"/><Relationship Id="rId5" Type="http://schemas.openxmlformats.org/officeDocument/2006/relationships/image" Target="../media/image129.png"/><Relationship Id="rId15" Type="http://schemas.openxmlformats.org/officeDocument/2006/relationships/image" Target="../media/image139.svg"/><Relationship Id="rId10" Type="http://schemas.openxmlformats.org/officeDocument/2006/relationships/image" Target="../media/image134.png"/><Relationship Id="rId4" Type="http://schemas.openxmlformats.org/officeDocument/2006/relationships/image" Target="../media/image128.png"/><Relationship Id="rId9" Type="http://schemas.openxmlformats.org/officeDocument/2006/relationships/image" Target="../media/image133.png"/><Relationship Id="rId14" Type="http://schemas.openxmlformats.org/officeDocument/2006/relationships/image" Target="../media/image138.png"/></Relationships>
</file>

<file path=ppt/slides/_rels/slide33.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0.png"/><Relationship Id="rId3" Type="http://schemas.openxmlformats.org/officeDocument/2006/relationships/image" Target="../media/image128.png"/><Relationship Id="rId7" Type="http://schemas.openxmlformats.org/officeDocument/2006/relationships/image" Target="../media/image135.png"/><Relationship Id="rId12" Type="http://schemas.openxmlformats.org/officeDocument/2006/relationships/image" Target="../media/image136.png"/><Relationship Id="rId2" Type="http://schemas.openxmlformats.org/officeDocument/2006/relationships/notesSlide" Target="../notesSlides/notesSlide33.xml"/><Relationship Id="rId1" Type="http://schemas.openxmlformats.org/officeDocument/2006/relationships/slideLayout" Target="../slideLayouts/slideLayout31.xml"/><Relationship Id="rId6" Type="http://schemas.openxmlformats.org/officeDocument/2006/relationships/image" Target="../media/image134.png"/><Relationship Id="rId11" Type="http://schemas.openxmlformats.org/officeDocument/2006/relationships/image" Target="../media/image127.png"/><Relationship Id="rId5" Type="http://schemas.openxmlformats.org/officeDocument/2006/relationships/image" Target="../media/image132.png"/><Relationship Id="rId10" Type="http://schemas.openxmlformats.org/officeDocument/2006/relationships/image" Target="../media/image133.png"/><Relationship Id="rId4" Type="http://schemas.openxmlformats.org/officeDocument/2006/relationships/image" Target="../media/image129.png"/><Relationship Id="rId9" Type="http://schemas.openxmlformats.org/officeDocument/2006/relationships/image" Target="../media/image131.png"/><Relationship Id="rId14" Type="http://schemas.openxmlformats.org/officeDocument/2006/relationships/image" Target="../media/image141.svg"/></Relationships>
</file>

<file path=ppt/slides/_rels/slide3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4.xml"/><Relationship Id="rId1" Type="http://schemas.openxmlformats.org/officeDocument/2006/relationships/slideLayout" Target="../slideLayouts/slideLayout31.xml"/><Relationship Id="rId5" Type="http://schemas.openxmlformats.org/officeDocument/2006/relationships/image" Target="../media/image144.png"/><Relationship Id="rId4" Type="http://schemas.openxmlformats.org/officeDocument/2006/relationships/image" Target="../media/image143.png"/></Relationships>
</file>

<file path=ppt/slides/_rels/slide35.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1.png"/><Relationship Id="rId7" Type="http://schemas.openxmlformats.org/officeDocument/2006/relationships/image" Target="../media/image33.png"/><Relationship Id="rId12" Type="http://schemas.openxmlformats.org/officeDocument/2006/relationships/image" Target="../media/image92.jpe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28.svg"/><Relationship Id="rId11" Type="http://schemas.openxmlformats.org/officeDocument/2006/relationships/image" Target="../media/image91.svg"/><Relationship Id="rId5" Type="http://schemas.openxmlformats.org/officeDocument/2006/relationships/image" Target="../media/image27.png"/><Relationship Id="rId10" Type="http://schemas.openxmlformats.org/officeDocument/2006/relationships/image" Target="../media/image90.png"/><Relationship Id="rId4" Type="http://schemas.openxmlformats.org/officeDocument/2006/relationships/image" Target="../media/image32.svg"/><Relationship Id="rId9" Type="http://schemas.openxmlformats.org/officeDocument/2006/relationships/image" Target="../media/image8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notesSlide" Target="../notesSlides/notesSlide37.xml"/><Relationship Id="rId1" Type="http://schemas.openxmlformats.org/officeDocument/2006/relationships/slideLayout" Target="../slideLayouts/slideLayout32.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3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1.png"/><Relationship Id="rId7" Type="http://schemas.openxmlformats.org/officeDocument/2006/relationships/image" Target="../media/image33.png"/><Relationship Id="rId12" Type="http://schemas.openxmlformats.org/officeDocument/2006/relationships/image" Target="../media/image92.jpeg"/><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image" Target="../media/image28.svg"/><Relationship Id="rId11" Type="http://schemas.openxmlformats.org/officeDocument/2006/relationships/image" Target="../media/image91.svg"/><Relationship Id="rId5" Type="http://schemas.openxmlformats.org/officeDocument/2006/relationships/image" Target="../media/image27.png"/><Relationship Id="rId10" Type="http://schemas.openxmlformats.org/officeDocument/2006/relationships/image" Target="../media/image90.png"/><Relationship Id="rId4" Type="http://schemas.openxmlformats.org/officeDocument/2006/relationships/image" Target="../media/image32.svg"/><Relationship Id="rId9" Type="http://schemas.openxmlformats.org/officeDocument/2006/relationships/image" Target="../media/image89.png"/></Relationships>
</file>

<file path=ppt/slides/_rels/slide4.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1.png"/><Relationship Id="rId7" Type="http://schemas.openxmlformats.org/officeDocument/2006/relationships/image" Target="../media/image33.png"/><Relationship Id="rId12" Type="http://schemas.openxmlformats.org/officeDocument/2006/relationships/image" Target="../media/image92.jpe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8.svg"/><Relationship Id="rId11" Type="http://schemas.openxmlformats.org/officeDocument/2006/relationships/image" Target="../media/image91.svg"/><Relationship Id="rId5" Type="http://schemas.openxmlformats.org/officeDocument/2006/relationships/image" Target="../media/image27.png"/><Relationship Id="rId10" Type="http://schemas.openxmlformats.org/officeDocument/2006/relationships/image" Target="../media/image90.png"/><Relationship Id="rId4" Type="http://schemas.openxmlformats.org/officeDocument/2006/relationships/image" Target="../media/image32.svg"/><Relationship Id="rId9" Type="http://schemas.openxmlformats.org/officeDocument/2006/relationships/image" Target="../media/image89.png"/></Relationships>
</file>

<file path=ppt/slides/_rels/slide4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9.xml"/><Relationship Id="rId1" Type="http://schemas.openxmlformats.org/officeDocument/2006/relationships/slideLayout" Target="../slideLayouts/slideLayout303.xml"/><Relationship Id="rId5" Type="http://schemas.openxmlformats.org/officeDocument/2006/relationships/image" Target="../media/image153.svg"/><Relationship Id="rId4" Type="http://schemas.openxmlformats.org/officeDocument/2006/relationships/image" Target="../media/image152.png"/></Relationships>
</file>

<file path=ppt/slides/_rels/slide41.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157.png"/><Relationship Id="rId2" Type="http://schemas.openxmlformats.org/officeDocument/2006/relationships/notesSlide" Target="../notesSlides/notesSlide40.xml"/><Relationship Id="rId1" Type="http://schemas.openxmlformats.org/officeDocument/2006/relationships/slideLayout" Target="../slideLayouts/slideLayout298.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hyperlink" Target="https://docs.microsoft.com/en-us/power-platform/admin/onpremises-data-gateway-management#manage-installer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xml"/><Relationship Id="rId1" Type="http://schemas.openxmlformats.org/officeDocument/2006/relationships/slideLayout" Target="../slideLayouts/slideLayout185.xml"/></Relationships>
</file>

<file path=ppt/slides/_rels/slide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xml"/><Relationship Id="rId1" Type="http://schemas.openxmlformats.org/officeDocument/2006/relationships/slideLayout" Target="../slideLayouts/slideLayout185.xml"/></Relationships>
</file>

<file path=ppt/slides/_rels/slide9.xml.rels><?xml version="1.0" encoding="UTF-8" standalone="yes"?>
<Relationships xmlns="http://schemas.openxmlformats.org/package/2006/relationships"><Relationship Id="rId3" Type="http://schemas.openxmlformats.org/officeDocument/2006/relationships/hyperlink" Target="https://aka.ms/adtenantrestrictions" TargetMode="External"/><Relationship Id="rId2" Type="http://schemas.openxmlformats.org/officeDocument/2006/relationships/notesSlide" Target="../notesSlides/notesSlide9.xml"/><Relationship Id="rId1" Type="http://schemas.openxmlformats.org/officeDocument/2006/relationships/slideLayout" Target="../slideLayouts/slideLayout185.xml"/><Relationship Id="rId4" Type="http://schemas.openxmlformats.org/officeDocument/2006/relationships/image" Target="../media/image10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Diamond 19">
            <a:extLst>
              <a:ext uri="{FF2B5EF4-FFF2-40B4-BE49-F238E27FC236}">
                <a16:creationId xmlns:a16="http://schemas.microsoft.com/office/drawing/2014/main" id="{2AC56785-D94E-4935-A7F4-E098E54AD388}"/>
              </a:ext>
            </a:extLst>
          </p:cNvPr>
          <p:cNvSpPr/>
          <p:nvPr/>
        </p:nvSpPr>
        <p:spPr bwMode="auto">
          <a:xfrm>
            <a:off x="7784538" y="998207"/>
            <a:ext cx="6520864" cy="6520864"/>
          </a:xfrm>
          <a:prstGeom prst="diamond">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21" name="Diamond 20">
            <a:extLst>
              <a:ext uri="{FF2B5EF4-FFF2-40B4-BE49-F238E27FC236}">
                <a16:creationId xmlns:a16="http://schemas.microsoft.com/office/drawing/2014/main" id="{9BEF1953-B1CB-4BD3-9B40-AF9D3418CD6F}"/>
              </a:ext>
            </a:extLst>
          </p:cNvPr>
          <p:cNvSpPr/>
          <p:nvPr/>
        </p:nvSpPr>
        <p:spPr bwMode="auto">
          <a:xfrm>
            <a:off x="8655956" y="431352"/>
            <a:ext cx="3548744" cy="3548744"/>
          </a:xfrm>
          <a:prstGeom prst="diamond">
            <a:avLst/>
          </a:prstGeom>
          <a:solidFill>
            <a:schemeClr val="bg1"/>
          </a:solid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pic>
        <p:nvPicPr>
          <p:cNvPr id="55" name="Picture 54">
            <a:extLst>
              <a:ext uri="{FF2B5EF4-FFF2-40B4-BE49-F238E27FC236}">
                <a16:creationId xmlns:a16="http://schemas.microsoft.com/office/drawing/2014/main" id="{7EA4A0A8-43AA-4FB9-8228-008D5E13959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985622" y="3746294"/>
            <a:ext cx="4740028" cy="3111706"/>
          </a:xfrm>
          <a:custGeom>
            <a:avLst/>
            <a:gdLst>
              <a:gd name="connsiteX0" fmla="*/ 2370014 w 4740028"/>
              <a:gd name="connsiteY0" fmla="*/ 0 h 3111706"/>
              <a:gd name="connsiteX1" fmla="*/ 4740028 w 4740028"/>
              <a:gd name="connsiteY1" fmla="*/ 2370014 h 3111706"/>
              <a:gd name="connsiteX2" fmla="*/ 3998336 w 4740028"/>
              <a:gd name="connsiteY2" fmla="*/ 3111706 h 3111706"/>
              <a:gd name="connsiteX3" fmla="*/ 741692 w 4740028"/>
              <a:gd name="connsiteY3" fmla="*/ 3111706 h 3111706"/>
              <a:gd name="connsiteX4" fmla="*/ 0 w 4740028"/>
              <a:gd name="connsiteY4" fmla="*/ 2370014 h 3111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0028" h="3111706">
                <a:moveTo>
                  <a:pt x="2370014" y="0"/>
                </a:moveTo>
                <a:lnTo>
                  <a:pt x="4740028" y="2370014"/>
                </a:lnTo>
                <a:lnTo>
                  <a:pt x="3998336" y="3111706"/>
                </a:lnTo>
                <a:lnTo>
                  <a:pt x="741692" y="3111706"/>
                </a:lnTo>
                <a:lnTo>
                  <a:pt x="0" y="2370014"/>
                </a:lnTo>
                <a:close/>
              </a:path>
            </a:pathLst>
          </a:custGeom>
        </p:spPr>
      </p:pic>
      <p:pic>
        <p:nvPicPr>
          <p:cNvPr id="53" name="Picture 52">
            <a:extLst>
              <a:ext uri="{FF2B5EF4-FFF2-40B4-BE49-F238E27FC236}">
                <a16:creationId xmlns:a16="http://schemas.microsoft.com/office/drawing/2014/main" id="{5037E5F7-E27F-4B6E-82AE-3843F886526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985622" y="0"/>
            <a:ext cx="4740028" cy="3646830"/>
          </a:xfrm>
          <a:custGeom>
            <a:avLst/>
            <a:gdLst>
              <a:gd name="connsiteX0" fmla="*/ 1276816 w 4740028"/>
              <a:gd name="connsiteY0" fmla="*/ 0 h 3646830"/>
              <a:gd name="connsiteX1" fmla="*/ 3463212 w 4740028"/>
              <a:gd name="connsiteY1" fmla="*/ 0 h 3646830"/>
              <a:gd name="connsiteX2" fmla="*/ 4740028 w 4740028"/>
              <a:gd name="connsiteY2" fmla="*/ 1276816 h 3646830"/>
              <a:gd name="connsiteX3" fmla="*/ 2370014 w 4740028"/>
              <a:gd name="connsiteY3" fmla="*/ 3646830 h 3646830"/>
              <a:gd name="connsiteX4" fmla="*/ 0 w 4740028"/>
              <a:gd name="connsiteY4" fmla="*/ 1276816 h 3646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0028" h="3646830">
                <a:moveTo>
                  <a:pt x="1276816" y="0"/>
                </a:moveTo>
                <a:lnTo>
                  <a:pt x="3463212" y="0"/>
                </a:lnTo>
                <a:lnTo>
                  <a:pt x="4740028" y="1276816"/>
                </a:lnTo>
                <a:lnTo>
                  <a:pt x="2370014" y="3646830"/>
                </a:lnTo>
                <a:lnTo>
                  <a:pt x="0" y="1276816"/>
                </a:lnTo>
                <a:close/>
              </a:path>
            </a:pathLst>
          </a:custGeom>
        </p:spPr>
      </p:pic>
      <p:pic>
        <p:nvPicPr>
          <p:cNvPr id="51" name="Picture 50">
            <a:extLst>
              <a:ext uri="{FF2B5EF4-FFF2-40B4-BE49-F238E27FC236}">
                <a16:creationId xmlns:a16="http://schemas.microsoft.com/office/drawing/2014/main" id="{873FB677-0806-4865-8356-7D4ECCAB4A3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572828" y="1325478"/>
            <a:ext cx="4740028" cy="4740028"/>
          </a:xfrm>
          <a:custGeom>
            <a:avLst/>
            <a:gdLst>
              <a:gd name="connsiteX0" fmla="*/ 2370014 w 4740028"/>
              <a:gd name="connsiteY0" fmla="*/ 0 h 4740028"/>
              <a:gd name="connsiteX1" fmla="*/ 4740028 w 4740028"/>
              <a:gd name="connsiteY1" fmla="*/ 2370014 h 4740028"/>
              <a:gd name="connsiteX2" fmla="*/ 2370014 w 4740028"/>
              <a:gd name="connsiteY2" fmla="*/ 4740028 h 4740028"/>
              <a:gd name="connsiteX3" fmla="*/ 0 w 4740028"/>
              <a:gd name="connsiteY3" fmla="*/ 2370014 h 4740028"/>
            </a:gdLst>
            <a:ahLst/>
            <a:cxnLst>
              <a:cxn ang="0">
                <a:pos x="connsiteX0" y="connsiteY0"/>
              </a:cxn>
              <a:cxn ang="0">
                <a:pos x="connsiteX1" y="connsiteY1"/>
              </a:cxn>
              <a:cxn ang="0">
                <a:pos x="connsiteX2" y="connsiteY2"/>
              </a:cxn>
              <a:cxn ang="0">
                <a:pos x="connsiteX3" y="connsiteY3"/>
              </a:cxn>
            </a:cxnLst>
            <a:rect l="l" t="t" r="r" b="b"/>
            <a:pathLst>
              <a:path w="4740028" h="4740028">
                <a:moveTo>
                  <a:pt x="2370014" y="0"/>
                </a:moveTo>
                <a:lnTo>
                  <a:pt x="4740028" y="2370014"/>
                </a:lnTo>
                <a:lnTo>
                  <a:pt x="2370014" y="4740028"/>
                </a:lnTo>
                <a:lnTo>
                  <a:pt x="0" y="2370014"/>
                </a:lnTo>
                <a:close/>
              </a:path>
            </a:pathLst>
          </a:custGeom>
        </p:spPr>
      </p:pic>
      <p:sp>
        <p:nvSpPr>
          <p:cNvPr id="23" name="Freeform: Shape 22">
            <a:extLst>
              <a:ext uri="{FF2B5EF4-FFF2-40B4-BE49-F238E27FC236}">
                <a16:creationId xmlns:a16="http://schemas.microsoft.com/office/drawing/2014/main" id="{2A0C9362-97EF-47D6-8355-DB58059260F4}"/>
              </a:ext>
            </a:extLst>
          </p:cNvPr>
          <p:cNvSpPr/>
          <p:nvPr/>
        </p:nvSpPr>
        <p:spPr bwMode="auto">
          <a:xfrm>
            <a:off x="7572828" y="1325478"/>
            <a:ext cx="4740028" cy="4740028"/>
          </a:xfrm>
          <a:custGeom>
            <a:avLst/>
            <a:gdLst>
              <a:gd name="connsiteX0" fmla="*/ 2370014 w 4740028"/>
              <a:gd name="connsiteY0" fmla="*/ 0 h 4740028"/>
              <a:gd name="connsiteX1" fmla="*/ 4740028 w 4740028"/>
              <a:gd name="connsiteY1" fmla="*/ 2370014 h 4740028"/>
              <a:gd name="connsiteX2" fmla="*/ 2370014 w 4740028"/>
              <a:gd name="connsiteY2" fmla="*/ 4740028 h 4740028"/>
              <a:gd name="connsiteX3" fmla="*/ 0 w 4740028"/>
              <a:gd name="connsiteY3" fmla="*/ 2370014 h 4740028"/>
              <a:gd name="connsiteX4" fmla="*/ 2370014 w 4740028"/>
              <a:gd name="connsiteY4" fmla="*/ 0 h 4740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0028" h="4740028">
                <a:moveTo>
                  <a:pt x="2370014" y="0"/>
                </a:moveTo>
                <a:lnTo>
                  <a:pt x="4740028" y="2370014"/>
                </a:lnTo>
                <a:lnTo>
                  <a:pt x="2370014" y="4740028"/>
                </a:lnTo>
                <a:lnTo>
                  <a:pt x="0" y="2370014"/>
                </a:lnTo>
                <a:lnTo>
                  <a:pt x="2370014" y="0"/>
                </a:lnTo>
                <a:close/>
              </a:path>
            </a:pathLst>
          </a:custGeom>
          <a:solidFill>
            <a:schemeClr val="tx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FFFFFF"/>
              </a:solidFill>
              <a:cs typeface="Segoe UI" pitchFamily="34" charset="0"/>
            </a:endParaRPr>
          </a:p>
        </p:txBody>
      </p:sp>
      <p:sp>
        <p:nvSpPr>
          <p:cNvPr id="26" name="Title 7">
            <a:extLst>
              <a:ext uri="{FF2B5EF4-FFF2-40B4-BE49-F238E27FC236}">
                <a16:creationId xmlns:a16="http://schemas.microsoft.com/office/drawing/2014/main" id="{F5DA9B90-3150-4081-97B3-AB4410A435E7}"/>
              </a:ext>
            </a:extLst>
          </p:cNvPr>
          <p:cNvSpPr>
            <a:spLocks noGrp="1"/>
          </p:cNvSpPr>
          <p:nvPr>
            <p:ph type="title"/>
          </p:nvPr>
        </p:nvSpPr>
        <p:spPr>
          <a:xfrm>
            <a:off x="469654" y="2211388"/>
            <a:ext cx="7163186" cy="1996870"/>
          </a:xfrm>
        </p:spPr>
        <p:txBody>
          <a:bodyPr anchor="b"/>
          <a:lstStyle/>
          <a:p>
            <a:pPr>
              <a:lnSpc>
                <a:spcPct val="100000"/>
              </a:lnSpc>
              <a:spcAft>
                <a:spcPts val="600"/>
              </a:spcAft>
            </a:pPr>
            <a:r>
              <a:rPr lang="en-US" sz="3200" dirty="0">
                <a:cs typeface="Segoe UI"/>
              </a:rPr>
              <a:t>Power Platform Governance</a:t>
            </a:r>
            <a:br>
              <a:rPr lang="en-US" sz="3200" dirty="0">
                <a:cs typeface="Segoe UI"/>
              </a:rPr>
            </a:br>
            <a:r>
              <a:rPr lang="en-US" sz="3200" dirty="0">
                <a:cs typeface="Segoe UI"/>
              </a:rPr>
              <a:t>Secure your Platform</a:t>
            </a:r>
            <a:endParaRPr lang="en-IN" sz="3200" dirty="0"/>
          </a:p>
        </p:txBody>
      </p:sp>
      <p:sp>
        <p:nvSpPr>
          <p:cNvPr id="28" name="Freeform: Shape 27">
            <a:extLst>
              <a:ext uri="{FF2B5EF4-FFF2-40B4-BE49-F238E27FC236}">
                <a16:creationId xmlns:a16="http://schemas.microsoft.com/office/drawing/2014/main" id="{DEA6659A-E55D-4B17-A16E-E348B83981E5}"/>
              </a:ext>
            </a:extLst>
          </p:cNvPr>
          <p:cNvSpPr/>
          <p:nvPr/>
        </p:nvSpPr>
        <p:spPr bwMode="auto">
          <a:xfrm>
            <a:off x="7641810" y="1394460"/>
            <a:ext cx="4602064" cy="4602064"/>
          </a:xfrm>
          <a:custGeom>
            <a:avLst/>
            <a:gdLst>
              <a:gd name="connsiteX0" fmla="*/ 2370014 w 4740028"/>
              <a:gd name="connsiteY0" fmla="*/ 0 h 4740028"/>
              <a:gd name="connsiteX1" fmla="*/ 4740028 w 4740028"/>
              <a:gd name="connsiteY1" fmla="*/ 2370014 h 4740028"/>
              <a:gd name="connsiteX2" fmla="*/ 2370014 w 4740028"/>
              <a:gd name="connsiteY2" fmla="*/ 4740028 h 4740028"/>
              <a:gd name="connsiteX3" fmla="*/ 0 w 4740028"/>
              <a:gd name="connsiteY3" fmla="*/ 2370014 h 4740028"/>
              <a:gd name="connsiteX4" fmla="*/ 2370014 w 4740028"/>
              <a:gd name="connsiteY4" fmla="*/ 0 h 4740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0028" h="4740028">
                <a:moveTo>
                  <a:pt x="2370014" y="0"/>
                </a:moveTo>
                <a:lnTo>
                  <a:pt x="4740028" y="2370014"/>
                </a:lnTo>
                <a:lnTo>
                  <a:pt x="2370014" y="4740028"/>
                </a:lnTo>
                <a:lnTo>
                  <a:pt x="0" y="2370014"/>
                </a:lnTo>
                <a:lnTo>
                  <a:pt x="2370014" y="0"/>
                </a:lnTo>
                <a:close/>
              </a:path>
            </a:pathLst>
          </a:custGeom>
          <a:no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29" name="Freeform: Shape 28">
            <a:extLst>
              <a:ext uri="{FF2B5EF4-FFF2-40B4-BE49-F238E27FC236}">
                <a16:creationId xmlns:a16="http://schemas.microsoft.com/office/drawing/2014/main" id="{7AB564CF-43ED-4181-8F12-E40A66325559}"/>
              </a:ext>
            </a:extLst>
          </p:cNvPr>
          <p:cNvSpPr/>
          <p:nvPr/>
        </p:nvSpPr>
        <p:spPr bwMode="auto">
          <a:xfrm>
            <a:off x="9985622" y="0"/>
            <a:ext cx="4740028" cy="3646830"/>
          </a:xfrm>
          <a:custGeom>
            <a:avLst/>
            <a:gdLst>
              <a:gd name="connsiteX0" fmla="*/ 1276816 w 4740028"/>
              <a:gd name="connsiteY0" fmla="*/ 0 h 3646830"/>
              <a:gd name="connsiteX1" fmla="*/ 3463212 w 4740028"/>
              <a:gd name="connsiteY1" fmla="*/ 0 h 3646830"/>
              <a:gd name="connsiteX2" fmla="*/ 4740028 w 4740028"/>
              <a:gd name="connsiteY2" fmla="*/ 1276816 h 3646830"/>
              <a:gd name="connsiteX3" fmla="*/ 2370014 w 4740028"/>
              <a:gd name="connsiteY3" fmla="*/ 3646830 h 3646830"/>
              <a:gd name="connsiteX4" fmla="*/ 0 w 4740028"/>
              <a:gd name="connsiteY4" fmla="*/ 1276816 h 3646830"/>
              <a:gd name="connsiteX5" fmla="*/ 1276816 w 4740028"/>
              <a:gd name="connsiteY5" fmla="*/ 0 h 3646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0028" h="3646830">
                <a:moveTo>
                  <a:pt x="1276816" y="0"/>
                </a:moveTo>
                <a:lnTo>
                  <a:pt x="3463212" y="0"/>
                </a:lnTo>
                <a:lnTo>
                  <a:pt x="4740028" y="1276816"/>
                </a:lnTo>
                <a:lnTo>
                  <a:pt x="2370014" y="3646830"/>
                </a:lnTo>
                <a:lnTo>
                  <a:pt x="0" y="1276816"/>
                </a:lnTo>
                <a:lnTo>
                  <a:pt x="1276816" y="0"/>
                </a:lnTo>
                <a:close/>
              </a:path>
            </a:pathLst>
          </a:custGeom>
          <a:solidFill>
            <a:schemeClr val="tx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30" name="Freeform: Shape 29">
            <a:extLst>
              <a:ext uri="{FF2B5EF4-FFF2-40B4-BE49-F238E27FC236}">
                <a16:creationId xmlns:a16="http://schemas.microsoft.com/office/drawing/2014/main" id="{A2C8FA4E-E27F-42B2-B01C-CF76FB37247D}"/>
              </a:ext>
            </a:extLst>
          </p:cNvPr>
          <p:cNvSpPr/>
          <p:nvPr/>
        </p:nvSpPr>
        <p:spPr bwMode="auto">
          <a:xfrm>
            <a:off x="9985622" y="3746294"/>
            <a:ext cx="4740028" cy="3111706"/>
          </a:xfrm>
          <a:custGeom>
            <a:avLst/>
            <a:gdLst>
              <a:gd name="connsiteX0" fmla="*/ 2370014 w 4740028"/>
              <a:gd name="connsiteY0" fmla="*/ 0 h 3111706"/>
              <a:gd name="connsiteX1" fmla="*/ 4740028 w 4740028"/>
              <a:gd name="connsiteY1" fmla="*/ 2370014 h 3111706"/>
              <a:gd name="connsiteX2" fmla="*/ 3998336 w 4740028"/>
              <a:gd name="connsiteY2" fmla="*/ 3111706 h 3111706"/>
              <a:gd name="connsiteX3" fmla="*/ 741692 w 4740028"/>
              <a:gd name="connsiteY3" fmla="*/ 3111706 h 3111706"/>
              <a:gd name="connsiteX4" fmla="*/ 0 w 4740028"/>
              <a:gd name="connsiteY4" fmla="*/ 2370014 h 3111706"/>
              <a:gd name="connsiteX5" fmla="*/ 2370014 w 4740028"/>
              <a:gd name="connsiteY5" fmla="*/ 0 h 311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0028" h="3111706">
                <a:moveTo>
                  <a:pt x="2370014" y="0"/>
                </a:moveTo>
                <a:lnTo>
                  <a:pt x="4740028" y="2370014"/>
                </a:lnTo>
                <a:lnTo>
                  <a:pt x="3998336" y="3111706"/>
                </a:lnTo>
                <a:lnTo>
                  <a:pt x="741692" y="3111706"/>
                </a:lnTo>
                <a:lnTo>
                  <a:pt x="0" y="2370014"/>
                </a:lnTo>
                <a:lnTo>
                  <a:pt x="2370014" y="0"/>
                </a:lnTo>
                <a:close/>
              </a:path>
            </a:pathLst>
          </a:custGeom>
          <a:solidFill>
            <a:schemeClr val="tx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31" name="Group 30">
            <a:extLst>
              <a:ext uri="{FF2B5EF4-FFF2-40B4-BE49-F238E27FC236}">
                <a16:creationId xmlns:a16="http://schemas.microsoft.com/office/drawing/2014/main" id="{C94EC53D-9146-488E-BB16-3CD30529877F}"/>
              </a:ext>
            </a:extLst>
          </p:cNvPr>
          <p:cNvGrpSpPr/>
          <p:nvPr/>
        </p:nvGrpSpPr>
        <p:grpSpPr>
          <a:xfrm>
            <a:off x="-978357" y="5163228"/>
            <a:ext cx="2894839" cy="2802170"/>
            <a:chOff x="-978357" y="5163228"/>
            <a:chExt cx="2894839" cy="2802170"/>
          </a:xfrm>
        </p:grpSpPr>
        <p:sp>
          <p:nvSpPr>
            <p:cNvPr id="32" name="Diamond 31">
              <a:extLst>
                <a:ext uri="{FF2B5EF4-FFF2-40B4-BE49-F238E27FC236}">
                  <a16:creationId xmlns:a16="http://schemas.microsoft.com/office/drawing/2014/main" id="{FEF857BD-B91B-4A94-8466-7342E31072CA}"/>
                </a:ext>
              </a:extLst>
            </p:cNvPr>
            <p:cNvSpPr/>
            <p:nvPr/>
          </p:nvSpPr>
          <p:spPr bwMode="auto">
            <a:xfrm>
              <a:off x="-978357" y="5163228"/>
              <a:ext cx="2802170" cy="2802170"/>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33" name="Freeform: Shape 32">
              <a:extLst>
                <a:ext uri="{FF2B5EF4-FFF2-40B4-BE49-F238E27FC236}">
                  <a16:creationId xmlns:a16="http://schemas.microsoft.com/office/drawing/2014/main" id="{D568CD7F-2B57-4BF9-A1F5-363B702119C7}"/>
                </a:ext>
              </a:extLst>
            </p:cNvPr>
            <p:cNvSpPr/>
            <p:nvPr/>
          </p:nvSpPr>
          <p:spPr bwMode="auto">
            <a:xfrm>
              <a:off x="1205090" y="6412746"/>
              <a:ext cx="711392" cy="445254"/>
            </a:xfrm>
            <a:custGeom>
              <a:avLst/>
              <a:gdLst>
                <a:gd name="connsiteX0" fmla="*/ 355696 w 711392"/>
                <a:gd name="connsiteY0" fmla="*/ 0 h 445254"/>
                <a:gd name="connsiteX1" fmla="*/ 711392 w 711392"/>
                <a:gd name="connsiteY1" fmla="*/ 355696 h 445254"/>
                <a:gd name="connsiteX2" fmla="*/ 621834 w 711392"/>
                <a:gd name="connsiteY2" fmla="*/ 445254 h 445254"/>
                <a:gd name="connsiteX3" fmla="*/ 89558 w 711392"/>
                <a:gd name="connsiteY3" fmla="*/ 445254 h 445254"/>
                <a:gd name="connsiteX4" fmla="*/ 0 w 711392"/>
                <a:gd name="connsiteY4" fmla="*/ 355696 h 445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392" h="445254">
                  <a:moveTo>
                    <a:pt x="355696" y="0"/>
                  </a:moveTo>
                  <a:lnTo>
                    <a:pt x="711392" y="355696"/>
                  </a:lnTo>
                  <a:lnTo>
                    <a:pt x="621834" y="445254"/>
                  </a:lnTo>
                  <a:lnTo>
                    <a:pt x="89558" y="445254"/>
                  </a:lnTo>
                  <a:lnTo>
                    <a:pt x="0" y="355696"/>
                  </a:lnTo>
                  <a:close/>
                </a:path>
              </a:pathLst>
            </a:cu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grpSp>
      <p:sp>
        <p:nvSpPr>
          <p:cNvPr id="2" name="Ellipse 1">
            <a:extLst>
              <a:ext uri="{FF2B5EF4-FFF2-40B4-BE49-F238E27FC236}">
                <a16:creationId xmlns:a16="http://schemas.microsoft.com/office/drawing/2014/main" id="{D55A7717-C22C-4E08-9A06-E88D57BAE338}"/>
              </a:ext>
            </a:extLst>
          </p:cNvPr>
          <p:cNvSpPr/>
          <p:nvPr/>
        </p:nvSpPr>
        <p:spPr bwMode="auto">
          <a:xfrm>
            <a:off x="623577" y="4818897"/>
            <a:ext cx="1061799" cy="1040532"/>
          </a:xfrm>
          <a:prstGeom prst="ellipse">
            <a:avLst/>
          </a:prstGeom>
          <a:gradFill flip="none" rotWithShape="1">
            <a:gsLst>
              <a:gs pos="0">
                <a:srgbClr val="DF82C5"/>
              </a:gs>
              <a:gs pos="0">
                <a:srgbClr val="30E5D0"/>
              </a:gs>
              <a:gs pos="100000">
                <a:schemeClr val="accent6"/>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Ellipse 2">
            <a:extLst>
              <a:ext uri="{FF2B5EF4-FFF2-40B4-BE49-F238E27FC236}">
                <a16:creationId xmlns:a16="http://schemas.microsoft.com/office/drawing/2014/main" id="{A7AF8EBB-5FDD-4F69-BFE1-5E6EB5B5D221}"/>
              </a:ext>
            </a:extLst>
          </p:cNvPr>
          <p:cNvSpPr/>
          <p:nvPr/>
        </p:nvSpPr>
        <p:spPr bwMode="auto">
          <a:xfrm>
            <a:off x="491824" y="4974196"/>
            <a:ext cx="1112961" cy="1090669"/>
          </a:xfrm>
          <a:prstGeom prst="ellipse">
            <a:avLst/>
          </a:prstGeom>
          <a:gradFill flip="none" rotWithShape="1">
            <a:gsLst>
              <a:gs pos="0">
                <a:srgbClr val="0B9987">
                  <a:alpha val="60000"/>
                </a:srgbClr>
              </a:gs>
              <a:gs pos="100000">
                <a:schemeClr val="accent5"/>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72057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reeform: Shape 71">
            <a:extLst>
              <a:ext uri="{FF2B5EF4-FFF2-40B4-BE49-F238E27FC236}">
                <a16:creationId xmlns:a16="http://schemas.microsoft.com/office/drawing/2014/main" id="{8C9ADE73-8D96-4265-8E18-E838ADB9FAB8}"/>
              </a:ext>
            </a:extLst>
          </p:cNvPr>
          <p:cNvSpPr/>
          <p:nvPr/>
        </p:nvSpPr>
        <p:spPr bwMode="auto">
          <a:xfrm>
            <a:off x="1" y="487"/>
            <a:ext cx="5415180" cy="6857027"/>
          </a:xfrm>
          <a:custGeom>
            <a:avLst/>
            <a:gdLst>
              <a:gd name="connsiteX0" fmla="*/ 0 w 5523766"/>
              <a:gd name="connsiteY0" fmla="*/ 0 h 6994525"/>
              <a:gd name="connsiteX1" fmla="*/ 3852467 w 5523766"/>
              <a:gd name="connsiteY1" fmla="*/ 0 h 6994525"/>
              <a:gd name="connsiteX2" fmla="*/ 5523766 w 5523766"/>
              <a:gd name="connsiteY2" fmla="*/ 3342597 h 6994525"/>
              <a:gd name="connsiteX3" fmla="*/ 3697802 w 5523766"/>
              <a:gd name="connsiteY3" fmla="*/ 6994525 h 6994525"/>
              <a:gd name="connsiteX4" fmla="*/ 0 w 5523766"/>
              <a:gd name="connsiteY4" fmla="*/ 6994525 h 6994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3766" h="6994525">
                <a:moveTo>
                  <a:pt x="0" y="0"/>
                </a:moveTo>
                <a:lnTo>
                  <a:pt x="3852467" y="0"/>
                </a:lnTo>
                <a:lnTo>
                  <a:pt x="5523766" y="3342597"/>
                </a:lnTo>
                <a:lnTo>
                  <a:pt x="3697802" y="6994525"/>
                </a:lnTo>
                <a:lnTo>
                  <a:pt x="0" y="6994525"/>
                </a:lnTo>
                <a:close/>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70" name="Freeform: Shape 69">
            <a:extLst>
              <a:ext uri="{FF2B5EF4-FFF2-40B4-BE49-F238E27FC236}">
                <a16:creationId xmlns:a16="http://schemas.microsoft.com/office/drawing/2014/main" id="{E87F9B50-DFF5-4D2B-94F6-236379526062}"/>
              </a:ext>
            </a:extLst>
          </p:cNvPr>
          <p:cNvSpPr/>
          <p:nvPr/>
        </p:nvSpPr>
        <p:spPr bwMode="auto">
          <a:xfrm>
            <a:off x="5983509" y="629913"/>
            <a:ext cx="6208491" cy="6227601"/>
          </a:xfrm>
          <a:custGeom>
            <a:avLst/>
            <a:gdLst>
              <a:gd name="connsiteX0" fmla="*/ 2308415 w 6332984"/>
              <a:gd name="connsiteY0" fmla="*/ 0 h 6352477"/>
              <a:gd name="connsiteX1" fmla="*/ 6332984 w 6332984"/>
              <a:gd name="connsiteY1" fmla="*/ 0 h 6352477"/>
              <a:gd name="connsiteX2" fmla="*/ 6332984 w 6332984"/>
              <a:gd name="connsiteY2" fmla="*/ 6352477 h 6352477"/>
              <a:gd name="connsiteX3" fmla="*/ 867825 w 6332984"/>
              <a:gd name="connsiteY3" fmla="*/ 6352477 h 6352477"/>
              <a:gd name="connsiteX4" fmla="*/ 0 w 6332984"/>
              <a:gd name="connsiteY4" fmla="*/ 4616829 h 6352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984" h="6352477">
                <a:moveTo>
                  <a:pt x="2308415" y="0"/>
                </a:moveTo>
                <a:lnTo>
                  <a:pt x="6332984" y="0"/>
                </a:lnTo>
                <a:lnTo>
                  <a:pt x="6332984" y="6352477"/>
                </a:lnTo>
                <a:lnTo>
                  <a:pt x="867825" y="6352477"/>
                </a:lnTo>
                <a:lnTo>
                  <a:pt x="0" y="4616829"/>
                </a:lnTo>
                <a:close/>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61" name="Freeform: Shape 60">
            <a:extLst>
              <a:ext uri="{FF2B5EF4-FFF2-40B4-BE49-F238E27FC236}">
                <a16:creationId xmlns:a16="http://schemas.microsoft.com/office/drawing/2014/main" id="{DE8B4130-BC83-4006-A513-71B1C70B1CED}"/>
              </a:ext>
            </a:extLst>
          </p:cNvPr>
          <p:cNvSpPr/>
          <p:nvPr/>
        </p:nvSpPr>
        <p:spPr bwMode="auto">
          <a:xfrm>
            <a:off x="0" y="486"/>
            <a:ext cx="9159448" cy="1987264"/>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16" name="Hexagon 14">
            <a:extLst>
              <a:ext uri="{FF2B5EF4-FFF2-40B4-BE49-F238E27FC236}">
                <a16:creationId xmlns:a16="http://schemas.microsoft.com/office/drawing/2014/main" id="{E1AD7C47-982D-43BE-829B-68351ECA013C}"/>
              </a:ext>
            </a:extLst>
          </p:cNvPr>
          <p:cNvSpPr/>
          <p:nvPr/>
        </p:nvSpPr>
        <p:spPr bwMode="auto">
          <a:xfrm rot="10800000">
            <a:off x="6106592" y="4573997"/>
            <a:ext cx="290993" cy="1163973"/>
          </a:xfrm>
          <a:custGeom>
            <a:avLst/>
            <a:gdLst>
              <a:gd name="connsiteX0" fmla="*/ 0 w 2519130"/>
              <a:gd name="connsiteY0" fmla="*/ 1057133 h 2114266"/>
              <a:gd name="connsiteX1" fmla="*/ 528567 w 2519130"/>
              <a:gd name="connsiteY1" fmla="*/ 0 h 2114266"/>
              <a:gd name="connsiteX2" fmla="*/ 1990564 w 2519130"/>
              <a:gd name="connsiteY2" fmla="*/ 0 h 2114266"/>
              <a:gd name="connsiteX3" fmla="*/ 2519130 w 2519130"/>
              <a:gd name="connsiteY3" fmla="*/ 1057133 h 2114266"/>
              <a:gd name="connsiteX4" fmla="*/ 1990564 w 2519130"/>
              <a:gd name="connsiteY4" fmla="*/ 2114266 h 2114266"/>
              <a:gd name="connsiteX5" fmla="*/ 528567 w 2519130"/>
              <a:gd name="connsiteY5" fmla="*/ 2114266 h 2114266"/>
              <a:gd name="connsiteX6" fmla="*/ 0 w 2519130"/>
              <a:gd name="connsiteY6" fmla="*/ 1057133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6" fmla="*/ 620007 w 2519130"/>
              <a:gd name="connsiteY6" fmla="*/ 91440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0" fmla="*/ 1990564 w 2519130"/>
              <a:gd name="connsiteY0" fmla="*/ 0 h 2114266"/>
              <a:gd name="connsiteX1" fmla="*/ 2519130 w 2519130"/>
              <a:gd name="connsiteY1" fmla="*/ 1057133 h 2114266"/>
              <a:gd name="connsiteX2" fmla="*/ 1990564 w 2519130"/>
              <a:gd name="connsiteY2" fmla="*/ 2114266 h 2114266"/>
              <a:gd name="connsiteX3" fmla="*/ 528567 w 2519130"/>
              <a:gd name="connsiteY3" fmla="*/ 2114266 h 2114266"/>
              <a:gd name="connsiteX4" fmla="*/ 0 w 2519130"/>
              <a:gd name="connsiteY4" fmla="*/ 1057133 h 2114266"/>
              <a:gd name="connsiteX0" fmla="*/ 1461997 w 1990563"/>
              <a:gd name="connsiteY0" fmla="*/ 0 h 2114266"/>
              <a:gd name="connsiteX1" fmla="*/ 1990563 w 1990563"/>
              <a:gd name="connsiteY1" fmla="*/ 1057133 h 2114266"/>
              <a:gd name="connsiteX2" fmla="*/ 1461997 w 1990563"/>
              <a:gd name="connsiteY2" fmla="*/ 2114266 h 2114266"/>
              <a:gd name="connsiteX3" fmla="*/ 0 w 1990563"/>
              <a:gd name="connsiteY3" fmla="*/ 2114266 h 2114266"/>
              <a:gd name="connsiteX0" fmla="*/ 0 w 528566"/>
              <a:gd name="connsiteY0" fmla="*/ 0 h 2114266"/>
              <a:gd name="connsiteX1" fmla="*/ 528566 w 528566"/>
              <a:gd name="connsiteY1" fmla="*/ 1057133 h 2114266"/>
              <a:gd name="connsiteX2" fmla="*/ 0 w 528566"/>
              <a:gd name="connsiteY2" fmla="*/ 2114266 h 2114266"/>
            </a:gdLst>
            <a:ahLst/>
            <a:cxnLst>
              <a:cxn ang="0">
                <a:pos x="connsiteX0" y="connsiteY0"/>
              </a:cxn>
              <a:cxn ang="0">
                <a:pos x="connsiteX1" y="connsiteY1"/>
              </a:cxn>
              <a:cxn ang="0">
                <a:pos x="connsiteX2" y="connsiteY2"/>
              </a:cxn>
            </a:cxnLst>
            <a:rect l="l" t="t" r="r" b="b"/>
            <a:pathLst>
              <a:path w="528566" h="2114266">
                <a:moveTo>
                  <a:pt x="0" y="0"/>
                </a:moveTo>
                <a:lnTo>
                  <a:pt x="528566" y="1057133"/>
                </a:lnTo>
                <a:lnTo>
                  <a:pt x="0" y="2114266"/>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7460EDA-6CEC-4FB6-9755-89370845B5E0}"/>
              </a:ext>
            </a:extLst>
          </p:cNvPr>
          <p:cNvSpPr>
            <a:spLocks noGrp="1"/>
          </p:cNvSpPr>
          <p:nvPr>
            <p:ph type="title"/>
          </p:nvPr>
        </p:nvSpPr>
        <p:spPr>
          <a:xfrm>
            <a:off x="922189" y="620659"/>
            <a:ext cx="7649180" cy="402302"/>
          </a:xfrm>
        </p:spPr>
        <p:txBody>
          <a:bodyPr/>
          <a:lstStyle/>
          <a:p>
            <a:r>
              <a:rPr lang="en-US" dirty="0">
                <a:solidFill>
                  <a:schemeClr val="bg1"/>
                </a:solidFill>
              </a:rPr>
              <a:t>Cross-tenant Access – Restrict inbound</a:t>
            </a:r>
            <a:endParaRPr lang="en-IN" dirty="0">
              <a:solidFill>
                <a:schemeClr val="bg1"/>
              </a:solidFill>
            </a:endParaRPr>
          </a:p>
        </p:txBody>
      </p:sp>
      <p:sp>
        <p:nvSpPr>
          <p:cNvPr id="67" name="Freeform: Shape 66">
            <a:extLst>
              <a:ext uri="{FF2B5EF4-FFF2-40B4-BE49-F238E27FC236}">
                <a16:creationId xmlns:a16="http://schemas.microsoft.com/office/drawing/2014/main" id="{1717A96A-57C7-434A-B9D0-61963F693CF1}"/>
              </a:ext>
            </a:extLst>
          </p:cNvPr>
          <p:cNvSpPr/>
          <p:nvPr/>
        </p:nvSpPr>
        <p:spPr bwMode="auto">
          <a:xfrm>
            <a:off x="2" y="1254860"/>
            <a:ext cx="8338618" cy="547815"/>
          </a:xfrm>
          <a:custGeom>
            <a:avLst/>
            <a:gdLst>
              <a:gd name="connsiteX0" fmla="*/ 0 w 8505825"/>
              <a:gd name="connsiteY0" fmla="*/ 0 h 558800"/>
              <a:gd name="connsiteX1" fmla="*/ 8505825 w 8505825"/>
              <a:gd name="connsiteY1" fmla="*/ 0 h 558800"/>
              <a:gd name="connsiteX2" fmla="*/ 8223938 w 8505825"/>
              <a:gd name="connsiteY2" fmla="*/ 558800 h 558800"/>
              <a:gd name="connsiteX3" fmla="*/ 0 w 8505825"/>
              <a:gd name="connsiteY3" fmla="*/ 558800 h 558800"/>
            </a:gdLst>
            <a:ahLst/>
            <a:cxnLst>
              <a:cxn ang="0">
                <a:pos x="connsiteX0" y="connsiteY0"/>
              </a:cxn>
              <a:cxn ang="0">
                <a:pos x="connsiteX1" y="connsiteY1"/>
              </a:cxn>
              <a:cxn ang="0">
                <a:pos x="connsiteX2" y="connsiteY2"/>
              </a:cxn>
              <a:cxn ang="0">
                <a:pos x="connsiteX3" y="connsiteY3"/>
              </a:cxn>
            </a:cxnLst>
            <a:rect l="l" t="t" r="r" b="b"/>
            <a:pathLst>
              <a:path w="8505825" h="558800">
                <a:moveTo>
                  <a:pt x="0" y="0"/>
                </a:moveTo>
                <a:lnTo>
                  <a:pt x="8505825" y="0"/>
                </a:lnTo>
                <a:lnTo>
                  <a:pt x="8223938" y="558800"/>
                </a:lnTo>
                <a:lnTo>
                  <a:pt x="0" y="558800"/>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46E08598-0E8B-4C35-974E-073B4B33C555}"/>
              </a:ext>
            </a:extLst>
          </p:cNvPr>
          <p:cNvSpPr/>
          <p:nvPr/>
        </p:nvSpPr>
        <p:spPr>
          <a:xfrm>
            <a:off x="205178" y="1430509"/>
            <a:ext cx="7698925" cy="211209"/>
          </a:xfrm>
          <a:prstGeom prst="rect">
            <a:avLst/>
          </a:prstGeom>
        </p:spPr>
        <p:txBody>
          <a:bodyPr wrap="none" lIns="0" tIns="0" rIns="0" bIns="0">
            <a:spAutoFit/>
          </a:bodyPr>
          <a:lstStyle/>
          <a:p>
            <a:pPr defTabSz="1195152"/>
            <a:r>
              <a:rPr lang="en-US" sz="1372">
                <a:solidFill>
                  <a:srgbClr val="FFFFFF"/>
                </a:solidFill>
                <a:latin typeface="Segoe UI Semibold"/>
              </a:rPr>
              <a:t>Requires support ticket today </a:t>
            </a:r>
            <a:r>
              <a:rPr lang="en-US" sz="1372">
                <a:solidFill>
                  <a:srgbClr val="FFFFFF"/>
                </a:solidFill>
                <a:latin typeface="Segoe UI Semibold"/>
                <a:sym typeface="Wingdings" panose="05000000000000000000" pitchFamily="2" charset="2"/>
              </a:rPr>
              <a:t></a:t>
            </a:r>
            <a:r>
              <a:rPr lang="en-US" sz="1372">
                <a:solidFill>
                  <a:srgbClr val="FFFFFF"/>
                </a:solidFill>
                <a:latin typeface="Segoe UI Semibold"/>
              </a:rPr>
              <a:t> this restriction only applies to PowerApps and Power Automate </a:t>
            </a:r>
          </a:p>
        </p:txBody>
      </p:sp>
      <p:grpSp>
        <p:nvGrpSpPr>
          <p:cNvPr id="29" name="Group 28">
            <a:extLst>
              <a:ext uri="{FF2B5EF4-FFF2-40B4-BE49-F238E27FC236}">
                <a16:creationId xmlns:a16="http://schemas.microsoft.com/office/drawing/2014/main" id="{EFEC83CB-8264-497F-8B96-A508B0FE1542}"/>
              </a:ext>
            </a:extLst>
          </p:cNvPr>
          <p:cNvGrpSpPr/>
          <p:nvPr/>
        </p:nvGrpSpPr>
        <p:grpSpPr>
          <a:xfrm>
            <a:off x="840963" y="2872653"/>
            <a:ext cx="2748103" cy="885545"/>
            <a:chOff x="3911312" y="3818799"/>
            <a:chExt cx="1375668" cy="443293"/>
          </a:xfrm>
        </p:grpSpPr>
        <p:sp>
          <p:nvSpPr>
            <p:cNvPr id="20" name="Rectangle 24">
              <a:extLst>
                <a:ext uri="{FF2B5EF4-FFF2-40B4-BE49-F238E27FC236}">
                  <a16:creationId xmlns:a16="http://schemas.microsoft.com/office/drawing/2014/main" id="{9EC1EE0E-C6BF-4355-8787-3B6EE1980D35}"/>
                </a:ext>
              </a:extLst>
            </p:cNvPr>
            <p:cNvSpPr/>
            <p:nvPr/>
          </p:nvSpPr>
          <p:spPr bwMode="auto">
            <a:xfrm>
              <a:off x="3911312" y="4156363"/>
              <a:ext cx="775849" cy="10572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84">
                <a:defRPr/>
              </a:pPr>
              <a:r>
                <a:rPr lang="en-US" sz="1372">
                  <a:solidFill>
                    <a:srgbClr val="3C3C41"/>
                  </a:solidFill>
                  <a:latin typeface="Segoe UI Semibold"/>
                </a:rPr>
                <a:t>PowerApps</a:t>
              </a:r>
              <a:endParaRPr lang="en-US" sz="2353">
                <a:solidFill>
                  <a:srgbClr val="3C3C41"/>
                </a:solidFill>
                <a:latin typeface="Segoe UI Semibold"/>
              </a:endParaRPr>
            </a:p>
          </p:txBody>
        </p:sp>
        <p:sp>
          <p:nvSpPr>
            <p:cNvPr id="21" name="Rectangle 34">
              <a:extLst>
                <a:ext uri="{FF2B5EF4-FFF2-40B4-BE49-F238E27FC236}">
                  <a16:creationId xmlns:a16="http://schemas.microsoft.com/office/drawing/2014/main" id="{71794F9F-91F8-4019-BB5C-A2EEBCE5E62B}"/>
                </a:ext>
              </a:extLst>
            </p:cNvPr>
            <p:cNvSpPr/>
            <p:nvPr/>
          </p:nvSpPr>
          <p:spPr bwMode="auto">
            <a:xfrm>
              <a:off x="4816021" y="4156363"/>
              <a:ext cx="470959" cy="10572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84">
                <a:defRPr/>
              </a:pPr>
              <a:r>
                <a:rPr lang="en-US" sz="1372">
                  <a:solidFill>
                    <a:srgbClr val="3C3C41"/>
                  </a:solidFill>
                  <a:latin typeface="Segoe UI Semibold"/>
                </a:rPr>
                <a:t>Flows</a:t>
              </a:r>
              <a:endParaRPr lang="en-US" sz="2353">
                <a:solidFill>
                  <a:srgbClr val="3C3C41"/>
                </a:solidFill>
                <a:latin typeface="Segoe UI Semibold"/>
              </a:endParaRPr>
            </a:p>
          </p:txBody>
        </p:sp>
        <p:sp>
          <p:nvSpPr>
            <p:cNvPr id="22" name="Freeform 13">
              <a:extLst>
                <a:ext uri="{FF2B5EF4-FFF2-40B4-BE49-F238E27FC236}">
                  <a16:creationId xmlns:a16="http://schemas.microsoft.com/office/drawing/2014/main" id="{90C77061-F886-4D0A-9C23-D30A99306585}"/>
                </a:ext>
              </a:extLst>
            </p:cNvPr>
            <p:cNvSpPr>
              <a:spLocks/>
            </p:cNvSpPr>
            <p:nvPr/>
          </p:nvSpPr>
          <p:spPr bwMode="auto">
            <a:xfrm>
              <a:off x="4311573" y="4019674"/>
              <a:ext cx="70655" cy="71777"/>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2353">
                <a:solidFill>
                  <a:srgbClr val="282828"/>
                </a:solidFill>
                <a:latin typeface="Segoe UI Semibold"/>
              </a:endParaRPr>
            </a:p>
          </p:txBody>
        </p:sp>
        <p:sp>
          <p:nvSpPr>
            <p:cNvPr id="23" name="Freeform 14">
              <a:extLst>
                <a:ext uri="{FF2B5EF4-FFF2-40B4-BE49-F238E27FC236}">
                  <a16:creationId xmlns:a16="http://schemas.microsoft.com/office/drawing/2014/main" id="{8D5014CD-B79E-455B-BF96-EA40D704235D}"/>
                </a:ext>
              </a:extLst>
            </p:cNvPr>
            <p:cNvSpPr>
              <a:spLocks/>
            </p:cNvSpPr>
            <p:nvPr/>
          </p:nvSpPr>
          <p:spPr bwMode="auto">
            <a:xfrm>
              <a:off x="4359798" y="3970328"/>
              <a:ext cx="70655" cy="71777"/>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2353">
                <a:solidFill>
                  <a:srgbClr val="282828"/>
                </a:solidFill>
                <a:latin typeface="Segoe UI Semibold"/>
              </a:endParaRPr>
            </a:p>
          </p:txBody>
        </p:sp>
        <p:sp>
          <p:nvSpPr>
            <p:cNvPr id="24" name="Freeform 15">
              <a:extLst>
                <a:ext uri="{FF2B5EF4-FFF2-40B4-BE49-F238E27FC236}">
                  <a16:creationId xmlns:a16="http://schemas.microsoft.com/office/drawing/2014/main" id="{F9AA2A50-BBD3-43BF-A490-80E98D86E3CE}"/>
                </a:ext>
              </a:extLst>
            </p:cNvPr>
            <p:cNvSpPr>
              <a:spLocks noEditPoints="1"/>
            </p:cNvSpPr>
            <p:nvPr/>
          </p:nvSpPr>
          <p:spPr bwMode="auto">
            <a:xfrm>
              <a:off x="4165776" y="3920981"/>
              <a:ext cx="168227" cy="170470"/>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2353">
                <a:solidFill>
                  <a:srgbClr val="282828"/>
                </a:solidFill>
                <a:latin typeface="Segoe UI Semibold"/>
              </a:endParaRPr>
            </a:p>
          </p:txBody>
        </p:sp>
        <p:sp>
          <p:nvSpPr>
            <p:cNvPr id="25" name="Freeform 16">
              <a:extLst>
                <a:ext uri="{FF2B5EF4-FFF2-40B4-BE49-F238E27FC236}">
                  <a16:creationId xmlns:a16="http://schemas.microsoft.com/office/drawing/2014/main" id="{7F125F64-A05D-4F00-AAFF-43AF00919B7F}"/>
                </a:ext>
              </a:extLst>
            </p:cNvPr>
            <p:cNvSpPr>
              <a:spLocks/>
            </p:cNvSpPr>
            <p:nvPr/>
          </p:nvSpPr>
          <p:spPr bwMode="auto">
            <a:xfrm>
              <a:off x="4311573" y="3920981"/>
              <a:ext cx="70655" cy="71777"/>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2353">
                <a:solidFill>
                  <a:srgbClr val="282828"/>
                </a:solidFill>
                <a:latin typeface="Segoe UI Semibold"/>
              </a:endParaRPr>
            </a:p>
          </p:txBody>
        </p:sp>
        <p:sp>
          <p:nvSpPr>
            <p:cNvPr id="26" name="Freeform 17">
              <a:extLst>
                <a:ext uri="{FF2B5EF4-FFF2-40B4-BE49-F238E27FC236}">
                  <a16:creationId xmlns:a16="http://schemas.microsoft.com/office/drawing/2014/main" id="{59066EEB-DE20-4D7A-B0CA-D43683DEEF2C}"/>
                </a:ext>
              </a:extLst>
            </p:cNvPr>
            <p:cNvSpPr>
              <a:spLocks/>
            </p:cNvSpPr>
            <p:nvPr/>
          </p:nvSpPr>
          <p:spPr bwMode="auto">
            <a:xfrm>
              <a:off x="4125402" y="3825653"/>
              <a:ext cx="347669" cy="228788"/>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2353">
                <a:solidFill>
                  <a:srgbClr val="282828"/>
                </a:solidFill>
                <a:latin typeface="Segoe UI Semibold"/>
              </a:endParaRPr>
            </a:p>
          </p:txBody>
        </p:sp>
        <p:sp>
          <p:nvSpPr>
            <p:cNvPr id="27" name="Freeform 21">
              <a:extLst>
                <a:ext uri="{FF2B5EF4-FFF2-40B4-BE49-F238E27FC236}">
                  <a16:creationId xmlns:a16="http://schemas.microsoft.com/office/drawing/2014/main" id="{3949B6B2-551F-4703-A371-17B4EE0BC203}"/>
                </a:ext>
              </a:extLst>
            </p:cNvPr>
            <p:cNvSpPr>
              <a:spLocks/>
            </p:cNvSpPr>
            <p:nvPr/>
          </p:nvSpPr>
          <p:spPr bwMode="auto">
            <a:xfrm>
              <a:off x="4879348" y="3818799"/>
              <a:ext cx="344305" cy="227667"/>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endParaRPr lang="en-US" sz="2353">
                <a:solidFill>
                  <a:srgbClr val="282828"/>
                </a:solidFill>
                <a:latin typeface="Segoe UI Semibold"/>
              </a:endParaRPr>
            </a:p>
          </p:txBody>
        </p:sp>
        <p:sp>
          <p:nvSpPr>
            <p:cNvPr id="28" name="Freeform 22">
              <a:extLst>
                <a:ext uri="{FF2B5EF4-FFF2-40B4-BE49-F238E27FC236}">
                  <a16:creationId xmlns:a16="http://schemas.microsoft.com/office/drawing/2014/main" id="{B6548B8B-2DD2-4479-8D59-6787DB353DCA}"/>
                </a:ext>
              </a:extLst>
            </p:cNvPr>
            <p:cNvSpPr>
              <a:spLocks noEditPoints="1"/>
            </p:cNvSpPr>
            <p:nvPr/>
          </p:nvSpPr>
          <p:spPr bwMode="auto">
            <a:xfrm>
              <a:off x="4879348" y="3875996"/>
              <a:ext cx="263556" cy="205237"/>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endParaRPr lang="en-US" sz="2353">
                <a:solidFill>
                  <a:srgbClr val="282828"/>
                </a:solidFill>
                <a:latin typeface="Segoe UI Semibold"/>
              </a:endParaRPr>
            </a:p>
          </p:txBody>
        </p:sp>
      </p:grpSp>
      <p:grpSp>
        <p:nvGrpSpPr>
          <p:cNvPr id="36" name="Group 35">
            <a:extLst>
              <a:ext uri="{FF2B5EF4-FFF2-40B4-BE49-F238E27FC236}">
                <a16:creationId xmlns:a16="http://schemas.microsoft.com/office/drawing/2014/main" id="{67E3AEC4-5583-4B77-ADD5-3836ABCD2D04}"/>
              </a:ext>
            </a:extLst>
          </p:cNvPr>
          <p:cNvGrpSpPr/>
          <p:nvPr/>
        </p:nvGrpSpPr>
        <p:grpSpPr>
          <a:xfrm>
            <a:off x="7726980" y="4694107"/>
            <a:ext cx="2748103" cy="885545"/>
            <a:chOff x="3911312" y="3818799"/>
            <a:chExt cx="1375668" cy="443293"/>
          </a:xfrm>
        </p:grpSpPr>
        <p:sp>
          <p:nvSpPr>
            <p:cNvPr id="37" name="Rectangle 24">
              <a:extLst>
                <a:ext uri="{FF2B5EF4-FFF2-40B4-BE49-F238E27FC236}">
                  <a16:creationId xmlns:a16="http://schemas.microsoft.com/office/drawing/2014/main" id="{BAB89780-4C27-45A8-A015-B0E252E991FC}"/>
                </a:ext>
              </a:extLst>
            </p:cNvPr>
            <p:cNvSpPr/>
            <p:nvPr/>
          </p:nvSpPr>
          <p:spPr bwMode="auto">
            <a:xfrm>
              <a:off x="3911312" y="4156363"/>
              <a:ext cx="775849" cy="10572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84">
                <a:defRPr/>
              </a:pPr>
              <a:r>
                <a:rPr lang="en-US" sz="1372">
                  <a:solidFill>
                    <a:srgbClr val="3C3C41"/>
                  </a:solidFill>
                  <a:latin typeface="Segoe UI Semibold"/>
                </a:rPr>
                <a:t>PowerApps</a:t>
              </a:r>
              <a:endParaRPr lang="en-US" sz="2353">
                <a:solidFill>
                  <a:srgbClr val="3C3C41"/>
                </a:solidFill>
                <a:latin typeface="Segoe UI Semibold"/>
              </a:endParaRPr>
            </a:p>
          </p:txBody>
        </p:sp>
        <p:sp>
          <p:nvSpPr>
            <p:cNvPr id="38" name="Rectangle 34">
              <a:extLst>
                <a:ext uri="{FF2B5EF4-FFF2-40B4-BE49-F238E27FC236}">
                  <a16:creationId xmlns:a16="http://schemas.microsoft.com/office/drawing/2014/main" id="{FC47109C-2784-4527-AAD4-E8F63AC3EFC1}"/>
                </a:ext>
              </a:extLst>
            </p:cNvPr>
            <p:cNvSpPr/>
            <p:nvPr/>
          </p:nvSpPr>
          <p:spPr bwMode="auto">
            <a:xfrm>
              <a:off x="4816021" y="4156363"/>
              <a:ext cx="470959" cy="10572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84">
                <a:defRPr/>
              </a:pPr>
              <a:r>
                <a:rPr lang="en-US" sz="1372">
                  <a:solidFill>
                    <a:srgbClr val="3C3C41"/>
                  </a:solidFill>
                  <a:latin typeface="Segoe UI Semibold"/>
                </a:rPr>
                <a:t>Flows</a:t>
              </a:r>
              <a:endParaRPr lang="en-US" sz="2353">
                <a:solidFill>
                  <a:srgbClr val="3C3C41"/>
                </a:solidFill>
                <a:latin typeface="Segoe UI Semibold"/>
              </a:endParaRPr>
            </a:p>
          </p:txBody>
        </p:sp>
        <p:sp>
          <p:nvSpPr>
            <p:cNvPr id="39" name="Freeform 13">
              <a:extLst>
                <a:ext uri="{FF2B5EF4-FFF2-40B4-BE49-F238E27FC236}">
                  <a16:creationId xmlns:a16="http://schemas.microsoft.com/office/drawing/2014/main" id="{30C1C7D0-425A-40FD-8837-3478793F4D92}"/>
                </a:ext>
              </a:extLst>
            </p:cNvPr>
            <p:cNvSpPr>
              <a:spLocks/>
            </p:cNvSpPr>
            <p:nvPr/>
          </p:nvSpPr>
          <p:spPr bwMode="auto">
            <a:xfrm>
              <a:off x="4311573" y="4019674"/>
              <a:ext cx="70655" cy="71777"/>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2353">
                <a:solidFill>
                  <a:srgbClr val="282828"/>
                </a:solidFill>
                <a:latin typeface="Segoe UI Semibold"/>
              </a:endParaRPr>
            </a:p>
          </p:txBody>
        </p:sp>
        <p:sp>
          <p:nvSpPr>
            <p:cNvPr id="40" name="Freeform 14">
              <a:extLst>
                <a:ext uri="{FF2B5EF4-FFF2-40B4-BE49-F238E27FC236}">
                  <a16:creationId xmlns:a16="http://schemas.microsoft.com/office/drawing/2014/main" id="{8A65A747-DDCC-4661-B385-95C9C412C182}"/>
                </a:ext>
              </a:extLst>
            </p:cNvPr>
            <p:cNvSpPr>
              <a:spLocks/>
            </p:cNvSpPr>
            <p:nvPr/>
          </p:nvSpPr>
          <p:spPr bwMode="auto">
            <a:xfrm>
              <a:off x="4359798" y="3970328"/>
              <a:ext cx="70655" cy="71777"/>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2353">
                <a:solidFill>
                  <a:srgbClr val="282828"/>
                </a:solidFill>
                <a:latin typeface="Segoe UI Semibold"/>
              </a:endParaRPr>
            </a:p>
          </p:txBody>
        </p:sp>
        <p:sp>
          <p:nvSpPr>
            <p:cNvPr id="41" name="Freeform 15">
              <a:extLst>
                <a:ext uri="{FF2B5EF4-FFF2-40B4-BE49-F238E27FC236}">
                  <a16:creationId xmlns:a16="http://schemas.microsoft.com/office/drawing/2014/main" id="{C596965A-EB0A-4D9B-9C5F-89D00D5B4DF0}"/>
                </a:ext>
              </a:extLst>
            </p:cNvPr>
            <p:cNvSpPr>
              <a:spLocks noEditPoints="1"/>
            </p:cNvSpPr>
            <p:nvPr/>
          </p:nvSpPr>
          <p:spPr bwMode="auto">
            <a:xfrm>
              <a:off x="4165776" y="3920981"/>
              <a:ext cx="168227" cy="170470"/>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2353">
                <a:solidFill>
                  <a:srgbClr val="282828"/>
                </a:solidFill>
                <a:latin typeface="Segoe UI Semibold"/>
              </a:endParaRPr>
            </a:p>
          </p:txBody>
        </p:sp>
        <p:sp>
          <p:nvSpPr>
            <p:cNvPr id="42" name="Freeform 16">
              <a:extLst>
                <a:ext uri="{FF2B5EF4-FFF2-40B4-BE49-F238E27FC236}">
                  <a16:creationId xmlns:a16="http://schemas.microsoft.com/office/drawing/2014/main" id="{CD91172A-DD8C-4F23-9A98-CE8A742CB32B}"/>
                </a:ext>
              </a:extLst>
            </p:cNvPr>
            <p:cNvSpPr>
              <a:spLocks/>
            </p:cNvSpPr>
            <p:nvPr/>
          </p:nvSpPr>
          <p:spPr bwMode="auto">
            <a:xfrm>
              <a:off x="4311573" y="3920981"/>
              <a:ext cx="70655" cy="71777"/>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2353">
                <a:solidFill>
                  <a:srgbClr val="282828"/>
                </a:solidFill>
                <a:latin typeface="Segoe UI Semibold"/>
              </a:endParaRPr>
            </a:p>
          </p:txBody>
        </p:sp>
        <p:sp>
          <p:nvSpPr>
            <p:cNvPr id="43" name="Freeform 17">
              <a:extLst>
                <a:ext uri="{FF2B5EF4-FFF2-40B4-BE49-F238E27FC236}">
                  <a16:creationId xmlns:a16="http://schemas.microsoft.com/office/drawing/2014/main" id="{EB3597DA-E6F3-4B03-B29C-C7769E184CE0}"/>
                </a:ext>
              </a:extLst>
            </p:cNvPr>
            <p:cNvSpPr>
              <a:spLocks/>
            </p:cNvSpPr>
            <p:nvPr/>
          </p:nvSpPr>
          <p:spPr bwMode="auto">
            <a:xfrm>
              <a:off x="4125402" y="3825653"/>
              <a:ext cx="347669" cy="228788"/>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2353">
                <a:solidFill>
                  <a:srgbClr val="282828"/>
                </a:solidFill>
                <a:latin typeface="Segoe UI Semibold"/>
              </a:endParaRPr>
            </a:p>
          </p:txBody>
        </p:sp>
        <p:sp>
          <p:nvSpPr>
            <p:cNvPr id="44" name="Freeform 21">
              <a:extLst>
                <a:ext uri="{FF2B5EF4-FFF2-40B4-BE49-F238E27FC236}">
                  <a16:creationId xmlns:a16="http://schemas.microsoft.com/office/drawing/2014/main" id="{11E333FF-4660-4C57-A064-615F34BD9531}"/>
                </a:ext>
              </a:extLst>
            </p:cNvPr>
            <p:cNvSpPr>
              <a:spLocks/>
            </p:cNvSpPr>
            <p:nvPr/>
          </p:nvSpPr>
          <p:spPr bwMode="auto">
            <a:xfrm>
              <a:off x="4879348" y="3818799"/>
              <a:ext cx="344305" cy="227667"/>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endParaRPr lang="en-US" sz="2353">
                <a:solidFill>
                  <a:srgbClr val="282828"/>
                </a:solidFill>
                <a:latin typeface="Segoe UI Semibold"/>
              </a:endParaRPr>
            </a:p>
          </p:txBody>
        </p:sp>
        <p:sp>
          <p:nvSpPr>
            <p:cNvPr id="45" name="Freeform 22">
              <a:extLst>
                <a:ext uri="{FF2B5EF4-FFF2-40B4-BE49-F238E27FC236}">
                  <a16:creationId xmlns:a16="http://schemas.microsoft.com/office/drawing/2014/main" id="{AC74430A-A518-41DB-BDC9-512D949394EE}"/>
                </a:ext>
              </a:extLst>
            </p:cNvPr>
            <p:cNvSpPr>
              <a:spLocks noEditPoints="1"/>
            </p:cNvSpPr>
            <p:nvPr/>
          </p:nvSpPr>
          <p:spPr bwMode="auto">
            <a:xfrm>
              <a:off x="4879348" y="3875996"/>
              <a:ext cx="263556" cy="205237"/>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endParaRPr lang="en-US" sz="2353">
                <a:solidFill>
                  <a:srgbClr val="282828"/>
                </a:solidFill>
                <a:latin typeface="Segoe UI Semibold"/>
              </a:endParaRPr>
            </a:p>
          </p:txBody>
        </p:sp>
      </p:grpSp>
      <p:sp>
        <p:nvSpPr>
          <p:cNvPr id="49" name="Hexagon 14">
            <a:extLst>
              <a:ext uri="{FF2B5EF4-FFF2-40B4-BE49-F238E27FC236}">
                <a16:creationId xmlns:a16="http://schemas.microsoft.com/office/drawing/2014/main" id="{911914E6-6CA7-46CC-AD3F-65DF90555928}"/>
              </a:ext>
            </a:extLst>
          </p:cNvPr>
          <p:cNvSpPr/>
          <p:nvPr/>
        </p:nvSpPr>
        <p:spPr bwMode="auto">
          <a:xfrm>
            <a:off x="4988105" y="2695388"/>
            <a:ext cx="290993" cy="1163973"/>
          </a:xfrm>
          <a:custGeom>
            <a:avLst/>
            <a:gdLst>
              <a:gd name="connsiteX0" fmla="*/ 0 w 2519130"/>
              <a:gd name="connsiteY0" fmla="*/ 1057133 h 2114266"/>
              <a:gd name="connsiteX1" fmla="*/ 528567 w 2519130"/>
              <a:gd name="connsiteY1" fmla="*/ 0 h 2114266"/>
              <a:gd name="connsiteX2" fmla="*/ 1990564 w 2519130"/>
              <a:gd name="connsiteY2" fmla="*/ 0 h 2114266"/>
              <a:gd name="connsiteX3" fmla="*/ 2519130 w 2519130"/>
              <a:gd name="connsiteY3" fmla="*/ 1057133 h 2114266"/>
              <a:gd name="connsiteX4" fmla="*/ 1990564 w 2519130"/>
              <a:gd name="connsiteY4" fmla="*/ 2114266 h 2114266"/>
              <a:gd name="connsiteX5" fmla="*/ 528567 w 2519130"/>
              <a:gd name="connsiteY5" fmla="*/ 2114266 h 2114266"/>
              <a:gd name="connsiteX6" fmla="*/ 0 w 2519130"/>
              <a:gd name="connsiteY6" fmla="*/ 1057133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6" fmla="*/ 620007 w 2519130"/>
              <a:gd name="connsiteY6" fmla="*/ 91440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0" fmla="*/ 1990564 w 2519130"/>
              <a:gd name="connsiteY0" fmla="*/ 0 h 2114266"/>
              <a:gd name="connsiteX1" fmla="*/ 2519130 w 2519130"/>
              <a:gd name="connsiteY1" fmla="*/ 1057133 h 2114266"/>
              <a:gd name="connsiteX2" fmla="*/ 1990564 w 2519130"/>
              <a:gd name="connsiteY2" fmla="*/ 2114266 h 2114266"/>
              <a:gd name="connsiteX3" fmla="*/ 528567 w 2519130"/>
              <a:gd name="connsiteY3" fmla="*/ 2114266 h 2114266"/>
              <a:gd name="connsiteX4" fmla="*/ 0 w 2519130"/>
              <a:gd name="connsiteY4" fmla="*/ 1057133 h 2114266"/>
              <a:gd name="connsiteX0" fmla="*/ 1461997 w 1990563"/>
              <a:gd name="connsiteY0" fmla="*/ 0 h 2114266"/>
              <a:gd name="connsiteX1" fmla="*/ 1990563 w 1990563"/>
              <a:gd name="connsiteY1" fmla="*/ 1057133 h 2114266"/>
              <a:gd name="connsiteX2" fmla="*/ 1461997 w 1990563"/>
              <a:gd name="connsiteY2" fmla="*/ 2114266 h 2114266"/>
              <a:gd name="connsiteX3" fmla="*/ 0 w 1990563"/>
              <a:gd name="connsiteY3" fmla="*/ 2114266 h 2114266"/>
              <a:gd name="connsiteX0" fmla="*/ 0 w 528566"/>
              <a:gd name="connsiteY0" fmla="*/ 0 h 2114266"/>
              <a:gd name="connsiteX1" fmla="*/ 528566 w 528566"/>
              <a:gd name="connsiteY1" fmla="*/ 1057133 h 2114266"/>
              <a:gd name="connsiteX2" fmla="*/ 0 w 528566"/>
              <a:gd name="connsiteY2" fmla="*/ 2114266 h 2114266"/>
            </a:gdLst>
            <a:ahLst/>
            <a:cxnLst>
              <a:cxn ang="0">
                <a:pos x="connsiteX0" y="connsiteY0"/>
              </a:cxn>
              <a:cxn ang="0">
                <a:pos x="connsiteX1" y="connsiteY1"/>
              </a:cxn>
              <a:cxn ang="0">
                <a:pos x="connsiteX2" y="connsiteY2"/>
              </a:cxn>
            </a:cxnLst>
            <a:rect l="l" t="t" r="r" b="b"/>
            <a:pathLst>
              <a:path w="528566" h="2114266">
                <a:moveTo>
                  <a:pt x="0" y="0"/>
                </a:moveTo>
                <a:lnTo>
                  <a:pt x="528566" y="1057133"/>
                </a:lnTo>
                <a:lnTo>
                  <a:pt x="0" y="2114266"/>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51" name="Hexagon 14">
            <a:extLst>
              <a:ext uri="{FF2B5EF4-FFF2-40B4-BE49-F238E27FC236}">
                <a16:creationId xmlns:a16="http://schemas.microsoft.com/office/drawing/2014/main" id="{CDCACACD-0F0D-4C83-A35B-3546ACF7314C}"/>
              </a:ext>
            </a:extLst>
          </p:cNvPr>
          <p:cNvSpPr/>
          <p:nvPr/>
        </p:nvSpPr>
        <p:spPr bwMode="auto">
          <a:xfrm>
            <a:off x="4967688" y="3012132"/>
            <a:ext cx="132621" cy="530483"/>
          </a:xfrm>
          <a:custGeom>
            <a:avLst/>
            <a:gdLst>
              <a:gd name="connsiteX0" fmla="*/ 0 w 2519130"/>
              <a:gd name="connsiteY0" fmla="*/ 1057133 h 2114266"/>
              <a:gd name="connsiteX1" fmla="*/ 528567 w 2519130"/>
              <a:gd name="connsiteY1" fmla="*/ 0 h 2114266"/>
              <a:gd name="connsiteX2" fmla="*/ 1990564 w 2519130"/>
              <a:gd name="connsiteY2" fmla="*/ 0 h 2114266"/>
              <a:gd name="connsiteX3" fmla="*/ 2519130 w 2519130"/>
              <a:gd name="connsiteY3" fmla="*/ 1057133 h 2114266"/>
              <a:gd name="connsiteX4" fmla="*/ 1990564 w 2519130"/>
              <a:gd name="connsiteY4" fmla="*/ 2114266 h 2114266"/>
              <a:gd name="connsiteX5" fmla="*/ 528567 w 2519130"/>
              <a:gd name="connsiteY5" fmla="*/ 2114266 h 2114266"/>
              <a:gd name="connsiteX6" fmla="*/ 0 w 2519130"/>
              <a:gd name="connsiteY6" fmla="*/ 1057133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6" fmla="*/ 620007 w 2519130"/>
              <a:gd name="connsiteY6" fmla="*/ 91440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0" fmla="*/ 1990564 w 2519130"/>
              <a:gd name="connsiteY0" fmla="*/ 0 h 2114266"/>
              <a:gd name="connsiteX1" fmla="*/ 2519130 w 2519130"/>
              <a:gd name="connsiteY1" fmla="*/ 1057133 h 2114266"/>
              <a:gd name="connsiteX2" fmla="*/ 1990564 w 2519130"/>
              <a:gd name="connsiteY2" fmla="*/ 2114266 h 2114266"/>
              <a:gd name="connsiteX3" fmla="*/ 528567 w 2519130"/>
              <a:gd name="connsiteY3" fmla="*/ 2114266 h 2114266"/>
              <a:gd name="connsiteX4" fmla="*/ 0 w 2519130"/>
              <a:gd name="connsiteY4" fmla="*/ 1057133 h 2114266"/>
              <a:gd name="connsiteX0" fmla="*/ 1461997 w 1990563"/>
              <a:gd name="connsiteY0" fmla="*/ 0 h 2114266"/>
              <a:gd name="connsiteX1" fmla="*/ 1990563 w 1990563"/>
              <a:gd name="connsiteY1" fmla="*/ 1057133 h 2114266"/>
              <a:gd name="connsiteX2" fmla="*/ 1461997 w 1990563"/>
              <a:gd name="connsiteY2" fmla="*/ 2114266 h 2114266"/>
              <a:gd name="connsiteX3" fmla="*/ 0 w 1990563"/>
              <a:gd name="connsiteY3" fmla="*/ 2114266 h 2114266"/>
              <a:gd name="connsiteX0" fmla="*/ 0 w 528566"/>
              <a:gd name="connsiteY0" fmla="*/ 0 h 2114266"/>
              <a:gd name="connsiteX1" fmla="*/ 528566 w 528566"/>
              <a:gd name="connsiteY1" fmla="*/ 1057133 h 2114266"/>
              <a:gd name="connsiteX2" fmla="*/ 0 w 528566"/>
              <a:gd name="connsiteY2" fmla="*/ 2114266 h 2114266"/>
            </a:gdLst>
            <a:ahLst/>
            <a:cxnLst>
              <a:cxn ang="0">
                <a:pos x="connsiteX0" y="connsiteY0"/>
              </a:cxn>
              <a:cxn ang="0">
                <a:pos x="connsiteX1" y="connsiteY1"/>
              </a:cxn>
              <a:cxn ang="0">
                <a:pos x="connsiteX2" y="connsiteY2"/>
              </a:cxn>
            </a:cxnLst>
            <a:rect l="l" t="t" r="r" b="b"/>
            <a:pathLst>
              <a:path w="528566" h="2114266">
                <a:moveTo>
                  <a:pt x="0" y="0"/>
                </a:moveTo>
                <a:lnTo>
                  <a:pt x="528566" y="1057133"/>
                </a:lnTo>
                <a:lnTo>
                  <a:pt x="0" y="2114266"/>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52" name="Hexagon 14">
            <a:extLst>
              <a:ext uri="{FF2B5EF4-FFF2-40B4-BE49-F238E27FC236}">
                <a16:creationId xmlns:a16="http://schemas.microsoft.com/office/drawing/2014/main" id="{329B0326-46D8-4214-843E-8F6843529C8A}"/>
              </a:ext>
            </a:extLst>
          </p:cNvPr>
          <p:cNvSpPr/>
          <p:nvPr/>
        </p:nvSpPr>
        <p:spPr bwMode="auto">
          <a:xfrm rot="10800000">
            <a:off x="6276307" y="4890742"/>
            <a:ext cx="132621" cy="530483"/>
          </a:xfrm>
          <a:custGeom>
            <a:avLst/>
            <a:gdLst>
              <a:gd name="connsiteX0" fmla="*/ 0 w 2519130"/>
              <a:gd name="connsiteY0" fmla="*/ 1057133 h 2114266"/>
              <a:gd name="connsiteX1" fmla="*/ 528567 w 2519130"/>
              <a:gd name="connsiteY1" fmla="*/ 0 h 2114266"/>
              <a:gd name="connsiteX2" fmla="*/ 1990564 w 2519130"/>
              <a:gd name="connsiteY2" fmla="*/ 0 h 2114266"/>
              <a:gd name="connsiteX3" fmla="*/ 2519130 w 2519130"/>
              <a:gd name="connsiteY3" fmla="*/ 1057133 h 2114266"/>
              <a:gd name="connsiteX4" fmla="*/ 1990564 w 2519130"/>
              <a:gd name="connsiteY4" fmla="*/ 2114266 h 2114266"/>
              <a:gd name="connsiteX5" fmla="*/ 528567 w 2519130"/>
              <a:gd name="connsiteY5" fmla="*/ 2114266 h 2114266"/>
              <a:gd name="connsiteX6" fmla="*/ 0 w 2519130"/>
              <a:gd name="connsiteY6" fmla="*/ 1057133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6" fmla="*/ 620007 w 2519130"/>
              <a:gd name="connsiteY6" fmla="*/ 91440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0" fmla="*/ 1990564 w 2519130"/>
              <a:gd name="connsiteY0" fmla="*/ 0 h 2114266"/>
              <a:gd name="connsiteX1" fmla="*/ 2519130 w 2519130"/>
              <a:gd name="connsiteY1" fmla="*/ 1057133 h 2114266"/>
              <a:gd name="connsiteX2" fmla="*/ 1990564 w 2519130"/>
              <a:gd name="connsiteY2" fmla="*/ 2114266 h 2114266"/>
              <a:gd name="connsiteX3" fmla="*/ 528567 w 2519130"/>
              <a:gd name="connsiteY3" fmla="*/ 2114266 h 2114266"/>
              <a:gd name="connsiteX4" fmla="*/ 0 w 2519130"/>
              <a:gd name="connsiteY4" fmla="*/ 1057133 h 2114266"/>
              <a:gd name="connsiteX0" fmla="*/ 1461997 w 1990563"/>
              <a:gd name="connsiteY0" fmla="*/ 0 h 2114266"/>
              <a:gd name="connsiteX1" fmla="*/ 1990563 w 1990563"/>
              <a:gd name="connsiteY1" fmla="*/ 1057133 h 2114266"/>
              <a:gd name="connsiteX2" fmla="*/ 1461997 w 1990563"/>
              <a:gd name="connsiteY2" fmla="*/ 2114266 h 2114266"/>
              <a:gd name="connsiteX3" fmla="*/ 0 w 1990563"/>
              <a:gd name="connsiteY3" fmla="*/ 2114266 h 2114266"/>
              <a:gd name="connsiteX0" fmla="*/ 0 w 528566"/>
              <a:gd name="connsiteY0" fmla="*/ 0 h 2114266"/>
              <a:gd name="connsiteX1" fmla="*/ 528566 w 528566"/>
              <a:gd name="connsiteY1" fmla="*/ 1057133 h 2114266"/>
              <a:gd name="connsiteX2" fmla="*/ 0 w 528566"/>
              <a:gd name="connsiteY2" fmla="*/ 2114266 h 2114266"/>
            </a:gdLst>
            <a:ahLst/>
            <a:cxnLst>
              <a:cxn ang="0">
                <a:pos x="connsiteX0" y="connsiteY0"/>
              </a:cxn>
              <a:cxn ang="0">
                <a:pos x="connsiteX1" y="connsiteY1"/>
              </a:cxn>
              <a:cxn ang="0">
                <a:pos x="connsiteX2" y="connsiteY2"/>
              </a:cxn>
            </a:cxnLst>
            <a:rect l="l" t="t" r="r" b="b"/>
            <a:pathLst>
              <a:path w="528566" h="2114266">
                <a:moveTo>
                  <a:pt x="0" y="0"/>
                </a:moveTo>
                <a:lnTo>
                  <a:pt x="528566" y="1057133"/>
                </a:lnTo>
                <a:lnTo>
                  <a:pt x="0" y="2114266"/>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54" name="Hexagon 14">
            <a:extLst>
              <a:ext uri="{FF2B5EF4-FFF2-40B4-BE49-F238E27FC236}">
                <a16:creationId xmlns:a16="http://schemas.microsoft.com/office/drawing/2014/main" id="{53B5C70B-D6F4-479B-8A8D-F1AD70FF3E09}"/>
              </a:ext>
            </a:extLst>
          </p:cNvPr>
          <p:cNvSpPr/>
          <p:nvPr/>
        </p:nvSpPr>
        <p:spPr bwMode="auto">
          <a:xfrm>
            <a:off x="5415900" y="3012132"/>
            <a:ext cx="132621" cy="530483"/>
          </a:xfrm>
          <a:custGeom>
            <a:avLst/>
            <a:gdLst>
              <a:gd name="connsiteX0" fmla="*/ 0 w 2519130"/>
              <a:gd name="connsiteY0" fmla="*/ 1057133 h 2114266"/>
              <a:gd name="connsiteX1" fmla="*/ 528567 w 2519130"/>
              <a:gd name="connsiteY1" fmla="*/ 0 h 2114266"/>
              <a:gd name="connsiteX2" fmla="*/ 1990564 w 2519130"/>
              <a:gd name="connsiteY2" fmla="*/ 0 h 2114266"/>
              <a:gd name="connsiteX3" fmla="*/ 2519130 w 2519130"/>
              <a:gd name="connsiteY3" fmla="*/ 1057133 h 2114266"/>
              <a:gd name="connsiteX4" fmla="*/ 1990564 w 2519130"/>
              <a:gd name="connsiteY4" fmla="*/ 2114266 h 2114266"/>
              <a:gd name="connsiteX5" fmla="*/ 528567 w 2519130"/>
              <a:gd name="connsiteY5" fmla="*/ 2114266 h 2114266"/>
              <a:gd name="connsiteX6" fmla="*/ 0 w 2519130"/>
              <a:gd name="connsiteY6" fmla="*/ 1057133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6" fmla="*/ 620007 w 2519130"/>
              <a:gd name="connsiteY6" fmla="*/ 91440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0" fmla="*/ 1990564 w 2519130"/>
              <a:gd name="connsiteY0" fmla="*/ 0 h 2114266"/>
              <a:gd name="connsiteX1" fmla="*/ 2519130 w 2519130"/>
              <a:gd name="connsiteY1" fmla="*/ 1057133 h 2114266"/>
              <a:gd name="connsiteX2" fmla="*/ 1990564 w 2519130"/>
              <a:gd name="connsiteY2" fmla="*/ 2114266 h 2114266"/>
              <a:gd name="connsiteX3" fmla="*/ 528567 w 2519130"/>
              <a:gd name="connsiteY3" fmla="*/ 2114266 h 2114266"/>
              <a:gd name="connsiteX4" fmla="*/ 0 w 2519130"/>
              <a:gd name="connsiteY4" fmla="*/ 1057133 h 2114266"/>
              <a:gd name="connsiteX0" fmla="*/ 1461997 w 1990563"/>
              <a:gd name="connsiteY0" fmla="*/ 0 h 2114266"/>
              <a:gd name="connsiteX1" fmla="*/ 1990563 w 1990563"/>
              <a:gd name="connsiteY1" fmla="*/ 1057133 h 2114266"/>
              <a:gd name="connsiteX2" fmla="*/ 1461997 w 1990563"/>
              <a:gd name="connsiteY2" fmla="*/ 2114266 h 2114266"/>
              <a:gd name="connsiteX3" fmla="*/ 0 w 1990563"/>
              <a:gd name="connsiteY3" fmla="*/ 2114266 h 2114266"/>
              <a:gd name="connsiteX0" fmla="*/ 0 w 528566"/>
              <a:gd name="connsiteY0" fmla="*/ 0 h 2114266"/>
              <a:gd name="connsiteX1" fmla="*/ 528566 w 528566"/>
              <a:gd name="connsiteY1" fmla="*/ 1057133 h 2114266"/>
              <a:gd name="connsiteX2" fmla="*/ 0 w 528566"/>
              <a:gd name="connsiteY2" fmla="*/ 2114266 h 2114266"/>
            </a:gdLst>
            <a:ahLst/>
            <a:cxnLst>
              <a:cxn ang="0">
                <a:pos x="connsiteX0" y="connsiteY0"/>
              </a:cxn>
              <a:cxn ang="0">
                <a:pos x="connsiteX1" y="connsiteY1"/>
              </a:cxn>
              <a:cxn ang="0">
                <a:pos x="connsiteX2" y="connsiteY2"/>
              </a:cxn>
            </a:cxnLst>
            <a:rect l="l" t="t" r="r" b="b"/>
            <a:pathLst>
              <a:path w="528566" h="2114266">
                <a:moveTo>
                  <a:pt x="0" y="0"/>
                </a:moveTo>
                <a:lnTo>
                  <a:pt x="528566" y="1057133"/>
                </a:lnTo>
                <a:lnTo>
                  <a:pt x="0" y="2114266"/>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55" name="Hexagon 14">
            <a:extLst>
              <a:ext uri="{FF2B5EF4-FFF2-40B4-BE49-F238E27FC236}">
                <a16:creationId xmlns:a16="http://schemas.microsoft.com/office/drawing/2014/main" id="{3C04029E-D56D-4E08-A146-202BEE545B12}"/>
              </a:ext>
            </a:extLst>
          </p:cNvPr>
          <p:cNvSpPr/>
          <p:nvPr/>
        </p:nvSpPr>
        <p:spPr bwMode="auto">
          <a:xfrm rot="10800000">
            <a:off x="5818558" y="4890742"/>
            <a:ext cx="132621" cy="530483"/>
          </a:xfrm>
          <a:custGeom>
            <a:avLst/>
            <a:gdLst>
              <a:gd name="connsiteX0" fmla="*/ 0 w 2519130"/>
              <a:gd name="connsiteY0" fmla="*/ 1057133 h 2114266"/>
              <a:gd name="connsiteX1" fmla="*/ 528567 w 2519130"/>
              <a:gd name="connsiteY1" fmla="*/ 0 h 2114266"/>
              <a:gd name="connsiteX2" fmla="*/ 1990564 w 2519130"/>
              <a:gd name="connsiteY2" fmla="*/ 0 h 2114266"/>
              <a:gd name="connsiteX3" fmla="*/ 2519130 w 2519130"/>
              <a:gd name="connsiteY3" fmla="*/ 1057133 h 2114266"/>
              <a:gd name="connsiteX4" fmla="*/ 1990564 w 2519130"/>
              <a:gd name="connsiteY4" fmla="*/ 2114266 h 2114266"/>
              <a:gd name="connsiteX5" fmla="*/ 528567 w 2519130"/>
              <a:gd name="connsiteY5" fmla="*/ 2114266 h 2114266"/>
              <a:gd name="connsiteX6" fmla="*/ 0 w 2519130"/>
              <a:gd name="connsiteY6" fmla="*/ 1057133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6" fmla="*/ 620007 w 2519130"/>
              <a:gd name="connsiteY6" fmla="*/ 91440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0" fmla="*/ 1990564 w 2519130"/>
              <a:gd name="connsiteY0" fmla="*/ 0 h 2114266"/>
              <a:gd name="connsiteX1" fmla="*/ 2519130 w 2519130"/>
              <a:gd name="connsiteY1" fmla="*/ 1057133 h 2114266"/>
              <a:gd name="connsiteX2" fmla="*/ 1990564 w 2519130"/>
              <a:gd name="connsiteY2" fmla="*/ 2114266 h 2114266"/>
              <a:gd name="connsiteX3" fmla="*/ 528567 w 2519130"/>
              <a:gd name="connsiteY3" fmla="*/ 2114266 h 2114266"/>
              <a:gd name="connsiteX4" fmla="*/ 0 w 2519130"/>
              <a:gd name="connsiteY4" fmla="*/ 1057133 h 2114266"/>
              <a:gd name="connsiteX0" fmla="*/ 1461997 w 1990563"/>
              <a:gd name="connsiteY0" fmla="*/ 0 h 2114266"/>
              <a:gd name="connsiteX1" fmla="*/ 1990563 w 1990563"/>
              <a:gd name="connsiteY1" fmla="*/ 1057133 h 2114266"/>
              <a:gd name="connsiteX2" fmla="*/ 1461997 w 1990563"/>
              <a:gd name="connsiteY2" fmla="*/ 2114266 h 2114266"/>
              <a:gd name="connsiteX3" fmla="*/ 0 w 1990563"/>
              <a:gd name="connsiteY3" fmla="*/ 2114266 h 2114266"/>
              <a:gd name="connsiteX0" fmla="*/ 0 w 528566"/>
              <a:gd name="connsiteY0" fmla="*/ 0 h 2114266"/>
              <a:gd name="connsiteX1" fmla="*/ 528566 w 528566"/>
              <a:gd name="connsiteY1" fmla="*/ 1057133 h 2114266"/>
              <a:gd name="connsiteX2" fmla="*/ 0 w 528566"/>
              <a:gd name="connsiteY2" fmla="*/ 2114266 h 2114266"/>
            </a:gdLst>
            <a:ahLst/>
            <a:cxnLst>
              <a:cxn ang="0">
                <a:pos x="connsiteX0" y="connsiteY0"/>
              </a:cxn>
              <a:cxn ang="0">
                <a:pos x="connsiteX1" y="connsiteY1"/>
              </a:cxn>
              <a:cxn ang="0">
                <a:pos x="connsiteX2" y="connsiteY2"/>
              </a:cxn>
            </a:cxnLst>
            <a:rect l="l" t="t" r="r" b="b"/>
            <a:pathLst>
              <a:path w="528566" h="2114266">
                <a:moveTo>
                  <a:pt x="0" y="0"/>
                </a:moveTo>
                <a:lnTo>
                  <a:pt x="528566" y="1057133"/>
                </a:lnTo>
                <a:lnTo>
                  <a:pt x="0" y="2114266"/>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56" name="TextBox 55">
            <a:extLst>
              <a:ext uri="{FF2B5EF4-FFF2-40B4-BE49-F238E27FC236}">
                <a16:creationId xmlns:a16="http://schemas.microsoft.com/office/drawing/2014/main" id="{35C980E3-5DF4-473C-AFC6-4564E309A5B3}"/>
              </a:ext>
            </a:extLst>
          </p:cNvPr>
          <p:cNvSpPr txBox="1"/>
          <p:nvPr/>
        </p:nvSpPr>
        <p:spPr>
          <a:xfrm>
            <a:off x="4062717" y="5535013"/>
            <a:ext cx="2318748" cy="724143"/>
          </a:xfrm>
          <a:prstGeom prst="rect">
            <a:avLst/>
          </a:prstGeom>
          <a:noFill/>
        </p:spPr>
        <p:txBody>
          <a:bodyPr wrap="square" rtlCol="0">
            <a:spAutoFit/>
          </a:bodyPr>
          <a:lstStyle/>
          <a:p>
            <a:pPr algn="ctr" defTabSz="1161284">
              <a:defRPr/>
            </a:pPr>
            <a:r>
              <a:rPr lang="en-US" sz="1372" err="1">
                <a:solidFill>
                  <a:srgbClr val="3C3C41"/>
                </a:solidFill>
                <a:latin typeface="Segoe UI"/>
              </a:rPr>
              <a:t>Fabrikam</a:t>
            </a:r>
            <a:r>
              <a:rPr lang="en-US" sz="1372">
                <a:solidFill>
                  <a:srgbClr val="3C3C41"/>
                </a:solidFill>
                <a:latin typeface="Segoe UI"/>
              </a:rPr>
              <a:t> user is</a:t>
            </a:r>
            <a:br>
              <a:rPr lang="en-US" sz="1372">
                <a:solidFill>
                  <a:srgbClr val="3C3C41"/>
                </a:solidFill>
                <a:latin typeface="Segoe UI"/>
              </a:rPr>
            </a:br>
            <a:r>
              <a:rPr lang="en-US" sz="1372">
                <a:solidFill>
                  <a:srgbClr val="3C3C41"/>
                </a:solidFill>
                <a:latin typeface="Segoe UI"/>
              </a:rPr>
              <a:t>blocked connecting using Contoso credentials </a:t>
            </a:r>
          </a:p>
        </p:txBody>
      </p:sp>
      <p:sp>
        <p:nvSpPr>
          <p:cNvPr id="57" name="TextBox 56">
            <a:extLst>
              <a:ext uri="{FF2B5EF4-FFF2-40B4-BE49-F238E27FC236}">
                <a16:creationId xmlns:a16="http://schemas.microsoft.com/office/drawing/2014/main" id="{56B2C2AA-FB6D-4F48-9B0C-04D6E056BB19}"/>
              </a:ext>
            </a:extLst>
          </p:cNvPr>
          <p:cNvSpPr txBox="1"/>
          <p:nvPr/>
        </p:nvSpPr>
        <p:spPr>
          <a:xfrm>
            <a:off x="332087" y="2255520"/>
            <a:ext cx="3879688" cy="392245"/>
          </a:xfrm>
          <a:prstGeom prst="rect">
            <a:avLst/>
          </a:prstGeom>
          <a:noFill/>
        </p:spPr>
        <p:txBody>
          <a:bodyPr wrap="square" rtlCol="0">
            <a:spAutoFit/>
          </a:bodyPr>
          <a:lstStyle/>
          <a:p>
            <a:pPr algn="ctr" defTabSz="1195152"/>
            <a:r>
              <a:rPr lang="en-US" sz="1961">
                <a:solidFill>
                  <a:srgbClr val="008272"/>
                </a:solidFill>
                <a:latin typeface="Segoe UI Semibold"/>
              </a:rPr>
              <a:t>CUSTOMER TENANT CONTOSO</a:t>
            </a:r>
          </a:p>
        </p:txBody>
      </p:sp>
      <p:sp>
        <p:nvSpPr>
          <p:cNvPr id="58" name="TextBox 57">
            <a:extLst>
              <a:ext uri="{FF2B5EF4-FFF2-40B4-BE49-F238E27FC236}">
                <a16:creationId xmlns:a16="http://schemas.microsoft.com/office/drawing/2014/main" id="{A4C44638-BCF7-47B0-8B1F-3192E2A7AD36}"/>
              </a:ext>
            </a:extLst>
          </p:cNvPr>
          <p:cNvSpPr txBox="1"/>
          <p:nvPr/>
        </p:nvSpPr>
        <p:spPr>
          <a:xfrm>
            <a:off x="7195152" y="5837856"/>
            <a:ext cx="3897134" cy="392245"/>
          </a:xfrm>
          <a:prstGeom prst="rect">
            <a:avLst/>
          </a:prstGeom>
          <a:noFill/>
        </p:spPr>
        <p:txBody>
          <a:bodyPr wrap="square" rtlCol="0">
            <a:spAutoFit/>
          </a:bodyPr>
          <a:lstStyle/>
          <a:p>
            <a:pPr algn="ctr" defTabSz="1195152"/>
            <a:r>
              <a:rPr lang="en-US" sz="1961">
                <a:solidFill>
                  <a:srgbClr val="008272"/>
                </a:solidFill>
                <a:latin typeface="Segoe UI Semibold"/>
              </a:rPr>
              <a:t>3</a:t>
            </a:r>
            <a:r>
              <a:rPr lang="en-US" sz="1961" baseline="30000">
                <a:solidFill>
                  <a:srgbClr val="008272"/>
                </a:solidFill>
                <a:latin typeface="Segoe UI Semibold"/>
              </a:rPr>
              <a:t>rd</a:t>
            </a:r>
            <a:r>
              <a:rPr lang="en-US" sz="1961">
                <a:solidFill>
                  <a:srgbClr val="008272"/>
                </a:solidFill>
                <a:latin typeface="Segoe UI Semibold"/>
              </a:rPr>
              <a:t> PARTY TENANT FABRIKAM</a:t>
            </a:r>
          </a:p>
        </p:txBody>
      </p:sp>
      <p:sp>
        <p:nvSpPr>
          <p:cNvPr id="46" name="Multiplication Sign 45">
            <a:extLst>
              <a:ext uri="{FF2B5EF4-FFF2-40B4-BE49-F238E27FC236}">
                <a16:creationId xmlns:a16="http://schemas.microsoft.com/office/drawing/2014/main" id="{7C807C3B-690F-438C-9E97-2902E78BC8E4}"/>
              </a:ext>
            </a:extLst>
          </p:cNvPr>
          <p:cNvSpPr/>
          <p:nvPr/>
        </p:nvSpPr>
        <p:spPr>
          <a:xfrm>
            <a:off x="5020291" y="4844973"/>
            <a:ext cx="549399" cy="582715"/>
          </a:xfrm>
          <a:prstGeom prst="mathMultiply">
            <a:avLst>
              <a:gd name="adj1" fmla="val 1346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5152"/>
            <a:endParaRPr lang="en-US" sz="2353">
              <a:solidFill>
                <a:srgbClr val="FFFFFF"/>
              </a:solidFill>
              <a:latin typeface="Segoe UI Light"/>
            </a:endParaRPr>
          </a:p>
        </p:txBody>
      </p:sp>
      <p:sp>
        <p:nvSpPr>
          <p:cNvPr id="47" name="TextBox 46">
            <a:extLst>
              <a:ext uri="{FF2B5EF4-FFF2-40B4-BE49-F238E27FC236}">
                <a16:creationId xmlns:a16="http://schemas.microsoft.com/office/drawing/2014/main" id="{1F345BF9-BE50-4398-B6B4-1A4678FDC492}"/>
              </a:ext>
            </a:extLst>
          </p:cNvPr>
          <p:cNvSpPr txBox="1"/>
          <p:nvPr/>
        </p:nvSpPr>
        <p:spPr>
          <a:xfrm>
            <a:off x="5033844" y="2156523"/>
            <a:ext cx="2318748" cy="724143"/>
          </a:xfrm>
          <a:prstGeom prst="rect">
            <a:avLst/>
          </a:prstGeom>
          <a:noFill/>
        </p:spPr>
        <p:txBody>
          <a:bodyPr wrap="square" rtlCol="0">
            <a:spAutoFit/>
          </a:bodyPr>
          <a:lstStyle/>
          <a:p>
            <a:pPr algn="ctr" defTabSz="1161284">
              <a:defRPr/>
            </a:pPr>
            <a:r>
              <a:rPr lang="en-US" sz="1372">
                <a:solidFill>
                  <a:srgbClr val="3C3C41"/>
                </a:solidFill>
                <a:latin typeface="Segoe UI"/>
              </a:rPr>
              <a:t>Contoso User can establish </a:t>
            </a:r>
          </a:p>
          <a:p>
            <a:pPr algn="ctr" defTabSz="1161284">
              <a:defRPr/>
            </a:pPr>
            <a:r>
              <a:rPr lang="en-US" sz="1372">
                <a:solidFill>
                  <a:srgbClr val="3C3C41"/>
                </a:solidFill>
                <a:latin typeface="Segoe UI"/>
              </a:rPr>
              <a:t>a connection using </a:t>
            </a:r>
            <a:r>
              <a:rPr lang="en-US" sz="1372" err="1">
                <a:solidFill>
                  <a:srgbClr val="3C3C41"/>
                </a:solidFill>
                <a:latin typeface="Segoe UI"/>
              </a:rPr>
              <a:t>Fabrikam</a:t>
            </a:r>
            <a:r>
              <a:rPr lang="en-US" sz="1372">
                <a:solidFill>
                  <a:srgbClr val="3C3C41"/>
                </a:solidFill>
                <a:latin typeface="Segoe UI"/>
              </a:rPr>
              <a:t> credentials </a:t>
            </a:r>
          </a:p>
        </p:txBody>
      </p:sp>
      <p:sp>
        <p:nvSpPr>
          <p:cNvPr id="48" name="Hexagon 47">
            <a:extLst>
              <a:ext uri="{FF2B5EF4-FFF2-40B4-BE49-F238E27FC236}">
                <a16:creationId xmlns:a16="http://schemas.microsoft.com/office/drawing/2014/main" id="{D46F9E28-7F65-4754-8894-814C2A82C531}"/>
              </a:ext>
            </a:extLst>
          </p:cNvPr>
          <p:cNvSpPr/>
          <p:nvPr/>
        </p:nvSpPr>
        <p:spPr bwMode="auto">
          <a:xfrm>
            <a:off x="11088605" y="251705"/>
            <a:ext cx="1294803" cy="1140542"/>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50" name="Hexagon 49">
            <a:extLst>
              <a:ext uri="{FF2B5EF4-FFF2-40B4-BE49-F238E27FC236}">
                <a16:creationId xmlns:a16="http://schemas.microsoft.com/office/drawing/2014/main" id="{24CFC609-13EC-4306-A199-E3A37EE59063}"/>
              </a:ext>
            </a:extLst>
          </p:cNvPr>
          <p:cNvSpPr/>
          <p:nvPr/>
        </p:nvSpPr>
        <p:spPr bwMode="auto">
          <a:xfrm>
            <a:off x="11675002" y="781154"/>
            <a:ext cx="1697461" cy="1495228"/>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grpSp>
        <p:nvGrpSpPr>
          <p:cNvPr id="59" name="Group 58">
            <a:extLst>
              <a:ext uri="{FF2B5EF4-FFF2-40B4-BE49-F238E27FC236}">
                <a16:creationId xmlns:a16="http://schemas.microsoft.com/office/drawing/2014/main" id="{184EECE3-02D9-40CC-89B9-1B6199A48F4A}"/>
              </a:ext>
            </a:extLst>
          </p:cNvPr>
          <p:cNvGrpSpPr/>
          <p:nvPr/>
        </p:nvGrpSpPr>
        <p:grpSpPr>
          <a:xfrm>
            <a:off x="714440" y="4210883"/>
            <a:ext cx="3114982" cy="1832922"/>
            <a:chOff x="1638148" y="3750073"/>
            <a:chExt cx="2400452" cy="1412477"/>
          </a:xfrm>
        </p:grpSpPr>
        <p:sp>
          <p:nvSpPr>
            <p:cNvPr id="60" name="Rectangle: Rounded Corners 59">
              <a:extLst>
                <a:ext uri="{FF2B5EF4-FFF2-40B4-BE49-F238E27FC236}">
                  <a16:creationId xmlns:a16="http://schemas.microsoft.com/office/drawing/2014/main" id="{1D30664B-D7BC-47EE-A4FF-55FF36757E62}"/>
                </a:ext>
              </a:extLst>
            </p:cNvPr>
            <p:cNvSpPr/>
            <p:nvPr/>
          </p:nvSpPr>
          <p:spPr bwMode="auto">
            <a:xfrm>
              <a:off x="1638148" y="3750073"/>
              <a:ext cx="2400452" cy="1412477"/>
            </a:xfrm>
            <a:prstGeom prst="roundRect">
              <a:avLst>
                <a:gd name="adj" fmla="val 0"/>
              </a:avLst>
            </a:prstGeom>
            <a:solidFill>
              <a:schemeClr val="bg1"/>
            </a:solidFill>
            <a:ln>
              <a:solidFill>
                <a:schemeClr val="accent3"/>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19518" tIns="59759" rIns="119518" bIns="59759" numCol="1" rtlCol="0" anchor="ctr" anchorCtr="0" compatLnSpc="1">
              <a:prstTxWarp prst="textNoShape">
                <a:avLst/>
              </a:prstTxWarp>
            </a:bodyPr>
            <a:lstStyle/>
            <a:p>
              <a:pPr algn="ctr" defTabSz="1194758" fontAlgn="base">
                <a:spcBef>
                  <a:spcPct val="0"/>
                </a:spcBef>
                <a:spcAft>
                  <a:spcPct val="0"/>
                </a:spcAft>
              </a:pPr>
              <a:endParaRPr lang="en-US" sz="2614" err="1">
                <a:solidFill>
                  <a:srgbClr val="FFFFFF"/>
                </a:solidFill>
                <a:latin typeface="Segoe UI Semibold"/>
              </a:endParaRPr>
            </a:p>
          </p:txBody>
        </p:sp>
        <p:pic>
          <p:nvPicPr>
            <p:cNvPr id="62" name="Picture 61">
              <a:extLst>
                <a:ext uri="{FF2B5EF4-FFF2-40B4-BE49-F238E27FC236}">
                  <a16:creationId xmlns:a16="http://schemas.microsoft.com/office/drawing/2014/main" id="{86BC8B34-6EFE-43B6-8344-D287159F785A}"/>
                </a:ext>
              </a:extLst>
            </p:cNvPr>
            <p:cNvPicPr>
              <a:picLocks noChangeAspect="1"/>
            </p:cNvPicPr>
            <p:nvPr/>
          </p:nvPicPr>
          <p:blipFill>
            <a:blip r:embed="rId3"/>
            <a:stretch>
              <a:fillRect/>
            </a:stretch>
          </p:blipFill>
          <p:spPr>
            <a:xfrm>
              <a:off x="1877244" y="3910951"/>
              <a:ext cx="1922261" cy="1090721"/>
            </a:xfrm>
            <a:prstGeom prst="rect">
              <a:avLst/>
            </a:prstGeom>
          </p:spPr>
        </p:pic>
      </p:grpSp>
      <p:grpSp>
        <p:nvGrpSpPr>
          <p:cNvPr id="63" name="Group 62">
            <a:extLst>
              <a:ext uri="{FF2B5EF4-FFF2-40B4-BE49-F238E27FC236}">
                <a16:creationId xmlns:a16="http://schemas.microsoft.com/office/drawing/2014/main" id="{EC385EB9-FD96-4B53-88C6-3646C01716F6}"/>
              </a:ext>
            </a:extLst>
          </p:cNvPr>
          <p:cNvGrpSpPr/>
          <p:nvPr/>
        </p:nvGrpSpPr>
        <p:grpSpPr>
          <a:xfrm>
            <a:off x="7586228" y="2408500"/>
            <a:ext cx="3114982" cy="1832922"/>
            <a:chOff x="1638148" y="3750073"/>
            <a:chExt cx="2400452" cy="1412477"/>
          </a:xfrm>
        </p:grpSpPr>
        <p:sp>
          <p:nvSpPr>
            <p:cNvPr id="64" name="Rectangle: Rounded Corners 63">
              <a:extLst>
                <a:ext uri="{FF2B5EF4-FFF2-40B4-BE49-F238E27FC236}">
                  <a16:creationId xmlns:a16="http://schemas.microsoft.com/office/drawing/2014/main" id="{1234FED8-66FE-42E1-9B1E-D5340267008A}"/>
                </a:ext>
              </a:extLst>
            </p:cNvPr>
            <p:cNvSpPr/>
            <p:nvPr/>
          </p:nvSpPr>
          <p:spPr bwMode="auto">
            <a:xfrm>
              <a:off x="1638148" y="3750073"/>
              <a:ext cx="2400452" cy="1412477"/>
            </a:xfrm>
            <a:prstGeom prst="roundRect">
              <a:avLst>
                <a:gd name="adj" fmla="val 0"/>
              </a:avLst>
            </a:prstGeom>
            <a:solidFill>
              <a:schemeClr val="bg1"/>
            </a:solidFill>
            <a:ln>
              <a:solidFill>
                <a:schemeClr val="accent3"/>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19518" tIns="59759" rIns="119518" bIns="59759" numCol="1" rtlCol="0" anchor="ctr" anchorCtr="0" compatLnSpc="1">
              <a:prstTxWarp prst="textNoShape">
                <a:avLst/>
              </a:prstTxWarp>
            </a:bodyPr>
            <a:lstStyle/>
            <a:p>
              <a:pPr algn="ctr" defTabSz="1194758" fontAlgn="base">
                <a:spcBef>
                  <a:spcPct val="0"/>
                </a:spcBef>
                <a:spcAft>
                  <a:spcPct val="0"/>
                </a:spcAft>
              </a:pPr>
              <a:endParaRPr lang="en-US" sz="2614" err="1">
                <a:solidFill>
                  <a:srgbClr val="FFFFFF"/>
                </a:solidFill>
                <a:latin typeface="Segoe UI Semibold"/>
              </a:endParaRPr>
            </a:p>
          </p:txBody>
        </p:sp>
        <p:pic>
          <p:nvPicPr>
            <p:cNvPr id="65" name="Picture 64">
              <a:extLst>
                <a:ext uri="{FF2B5EF4-FFF2-40B4-BE49-F238E27FC236}">
                  <a16:creationId xmlns:a16="http://schemas.microsoft.com/office/drawing/2014/main" id="{95D12E6E-E68D-48A7-936A-5111B4DA563F}"/>
                </a:ext>
              </a:extLst>
            </p:cNvPr>
            <p:cNvPicPr>
              <a:picLocks noChangeAspect="1"/>
            </p:cNvPicPr>
            <p:nvPr/>
          </p:nvPicPr>
          <p:blipFill>
            <a:blip r:embed="rId3"/>
            <a:stretch>
              <a:fillRect/>
            </a:stretch>
          </p:blipFill>
          <p:spPr>
            <a:xfrm>
              <a:off x="1877244" y="3910951"/>
              <a:ext cx="1922261" cy="1090721"/>
            </a:xfrm>
            <a:prstGeom prst="rect">
              <a:avLst/>
            </a:prstGeom>
          </p:spPr>
        </p:pic>
      </p:grpSp>
      <p:sp>
        <p:nvSpPr>
          <p:cNvPr id="3" name="Hexagon 2">
            <a:extLst>
              <a:ext uri="{FF2B5EF4-FFF2-40B4-BE49-F238E27FC236}">
                <a16:creationId xmlns:a16="http://schemas.microsoft.com/office/drawing/2014/main" id="{98446BD9-6635-4A08-88F9-35952D0C547F}"/>
              </a:ext>
            </a:extLst>
          </p:cNvPr>
          <p:cNvSpPr/>
          <p:nvPr/>
        </p:nvSpPr>
        <p:spPr bwMode="auto">
          <a:xfrm>
            <a:off x="279490" y="608624"/>
            <a:ext cx="504000" cy="432000"/>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r>
              <a:rPr lang="en-IN" sz="1600" b="1" dirty="0">
                <a:solidFill>
                  <a:srgbClr val="FFFFFF"/>
                </a:solidFill>
                <a:latin typeface="Segoe UI"/>
                <a:cs typeface="Segoe UI" pitchFamily="34" charset="0"/>
              </a:rPr>
              <a:t>1</a:t>
            </a:r>
            <a:endParaRPr lang="en-IN" sz="1176" b="1" dirty="0">
              <a:solidFill>
                <a:srgbClr val="FFFFFF"/>
              </a:solidFill>
              <a:latin typeface="Segoe UI"/>
              <a:cs typeface="Segoe UI" pitchFamily="34" charset="0"/>
            </a:endParaRPr>
          </a:p>
        </p:txBody>
      </p:sp>
    </p:spTree>
    <p:extLst>
      <p:ext uri="{BB962C8B-B14F-4D97-AF65-F5344CB8AC3E}">
        <p14:creationId xmlns:p14="http://schemas.microsoft.com/office/powerpoint/2010/main" val="200869860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reeform: Shape 71">
            <a:extLst>
              <a:ext uri="{FF2B5EF4-FFF2-40B4-BE49-F238E27FC236}">
                <a16:creationId xmlns:a16="http://schemas.microsoft.com/office/drawing/2014/main" id="{8C9ADE73-8D96-4265-8E18-E838ADB9FAB8}"/>
              </a:ext>
            </a:extLst>
          </p:cNvPr>
          <p:cNvSpPr/>
          <p:nvPr/>
        </p:nvSpPr>
        <p:spPr bwMode="auto">
          <a:xfrm>
            <a:off x="1" y="487"/>
            <a:ext cx="5415180" cy="6857027"/>
          </a:xfrm>
          <a:custGeom>
            <a:avLst/>
            <a:gdLst>
              <a:gd name="connsiteX0" fmla="*/ 0 w 5523766"/>
              <a:gd name="connsiteY0" fmla="*/ 0 h 6994525"/>
              <a:gd name="connsiteX1" fmla="*/ 3852467 w 5523766"/>
              <a:gd name="connsiteY1" fmla="*/ 0 h 6994525"/>
              <a:gd name="connsiteX2" fmla="*/ 5523766 w 5523766"/>
              <a:gd name="connsiteY2" fmla="*/ 3342597 h 6994525"/>
              <a:gd name="connsiteX3" fmla="*/ 3697802 w 5523766"/>
              <a:gd name="connsiteY3" fmla="*/ 6994525 h 6994525"/>
              <a:gd name="connsiteX4" fmla="*/ 0 w 5523766"/>
              <a:gd name="connsiteY4" fmla="*/ 6994525 h 6994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3766" h="6994525">
                <a:moveTo>
                  <a:pt x="0" y="0"/>
                </a:moveTo>
                <a:lnTo>
                  <a:pt x="3852467" y="0"/>
                </a:lnTo>
                <a:lnTo>
                  <a:pt x="5523766" y="3342597"/>
                </a:lnTo>
                <a:lnTo>
                  <a:pt x="3697802" y="6994525"/>
                </a:lnTo>
                <a:lnTo>
                  <a:pt x="0" y="6994525"/>
                </a:lnTo>
                <a:close/>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70" name="Freeform: Shape 69">
            <a:extLst>
              <a:ext uri="{FF2B5EF4-FFF2-40B4-BE49-F238E27FC236}">
                <a16:creationId xmlns:a16="http://schemas.microsoft.com/office/drawing/2014/main" id="{E87F9B50-DFF5-4D2B-94F6-236379526062}"/>
              </a:ext>
            </a:extLst>
          </p:cNvPr>
          <p:cNvSpPr/>
          <p:nvPr/>
        </p:nvSpPr>
        <p:spPr bwMode="auto">
          <a:xfrm>
            <a:off x="5983509" y="629913"/>
            <a:ext cx="6208491" cy="6227601"/>
          </a:xfrm>
          <a:custGeom>
            <a:avLst/>
            <a:gdLst>
              <a:gd name="connsiteX0" fmla="*/ 2308415 w 6332984"/>
              <a:gd name="connsiteY0" fmla="*/ 0 h 6352477"/>
              <a:gd name="connsiteX1" fmla="*/ 6332984 w 6332984"/>
              <a:gd name="connsiteY1" fmla="*/ 0 h 6352477"/>
              <a:gd name="connsiteX2" fmla="*/ 6332984 w 6332984"/>
              <a:gd name="connsiteY2" fmla="*/ 6352477 h 6352477"/>
              <a:gd name="connsiteX3" fmla="*/ 867825 w 6332984"/>
              <a:gd name="connsiteY3" fmla="*/ 6352477 h 6352477"/>
              <a:gd name="connsiteX4" fmla="*/ 0 w 6332984"/>
              <a:gd name="connsiteY4" fmla="*/ 4616829 h 6352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984" h="6352477">
                <a:moveTo>
                  <a:pt x="2308415" y="0"/>
                </a:moveTo>
                <a:lnTo>
                  <a:pt x="6332984" y="0"/>
                </a:lnTo>
                <a:lnTo>
                  <a:pt x="6332984" y="6352477"/>
                </a:lnTo>
                <a:lnTo>
                  <a:pt x="867825" y="6352477"/>
                </a:lnTo>
                <a:lnTo>
                  <a:pt x="0" y="4616829"/>
                </a:lnTo>
                <a:close/>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61" name="Freeform: Shape 60">
            <a:extLst>
              <a:ext uri="{FF2B5EF4-FFF2-40B4-BE49-F238E27FC236}">
                <a16:creationId xmlns:a16="http://schemas.microsoft.com/office/drawing/2014/main" id="{DE8B4130-BC83-4006-A513-71B1C70B1CED}"/>
              </a:ext>
            </a:extLst>
          </p:cNvPr>
          <p:cNvSpPr/>
          <p:nvPr/>
        </p:nvSpPr>
        <p:spPr bwMode="auto">
          <a:xfrm>
            <a:off x="0" y="486"/>
            <a:ext cx="9159448" cy="1987264"/>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16" name="Hexagon 14">
            <a:extLst>
              <a:ext uri="{FF2B5EF4-FFF2-40B4-BE49-F238E27FC236}">
                <a16:creationId xmlns:a16="http://schemas.microsoft.com/office/drawing/2014/main" id="{E1AD7C47-982D-43BE-829B-68351ECA013C}"/>
              </a:ext>
            </a:extLst>
          </p:cNvPr>
          <p:cNvSpPr/>
          <p:nvPr/>
        </p:nvSpPr>
        <p:spPr bwMode="auto">
          <a:xfrm rot="10800000">
            <a:off x="6106592" y="4573997"/>
            <a:ext cx="290993" cy="1163973"/>
          </a:xfrm>
          <a:custGeom>
            <a:avLst/>
            <a:gdLst>
              <a:gd name="connsiteX0" fmla="*/ 0 w 2519130"/>
              <a:gd name="connsiteY0" fmla="*/ 1057133 h 2114266"/>
              <a:gd name="connsiteX1" fmla="*/ 528567 w 2519130"/>
              <a:gd name="connsiteY1" fmla="*/ 0 h 2114266"/>
              <a:gd name="connsiteX2" fmla="*/ 1990564 w 2519130"/>
              <a:gd name="connsiteY2" fmla="*/ 0 h 2114266"/>
              <a:gd name="connsiteX3" fmla="*/ 2519130 w 2519130"/>
              <a:gd name="connsiteY3" fmla="*/ 1057133 h 2114266"/>
              <a:gd name="connsiteX4" fmla="*/ 1990564 w 2519130"/>
              <a:gd name="connsiteY4" fmla="*/ 2114266 h 2114266"/>
              <a:gd name="connsiteX5" fmla="*/ 528567 w 2519130"/>
              <a:gd name="connsiteY5" fmla="*/ 2114266 h 2114266"/>
              <a:gd name="connsiteX6" fmla="*/ 0 w 2519130"/>
              <a:gd name="connsiteY6" fmla="*/ 1057133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6" fmla="*/ 620007 w 2519130"/>
              <a:gd name="connsiteY6" fmla="*/ 91440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0" fmla="*/ 1990564 w 2519130"/>
              <a:gd name="connsiteY0" fmla="*/ 0 h 2114266"/>
              <a:gd name="connsiteX1" fmla="*/ 2519130 w 2519130"/>
              <a:gd name="connsiteY1" fmla="*/ 1057133 h 2114266"/>
              <a:gd name="connsiteX2" fmla="*/ 1990564 w 2519130"/>
              <a:gd name="connsiteY2" fmla="*/ 2114266 h 2114266"/>
              <a:gd name="connsiteX3" fmla="*/ 528567 w 2519130"/>
              <a:gd name="connsiteY3" fmla="*/ 2114266 h 2114266"/>
              <a:gd name="connsiteX4" fmla="*/ 0 w 2519130"/>
              <a:gd name="connsiteY4" fmla="*/ 1057133 h 2114266"/>
              <a:gd name="connsiteX0" fmla="*/ 1461997 w 1990563"/>
              <a:gd name="connsiteY0" fmla="*/ 0 h 2114266"/>
              <a:gd name="connsiteX1" fmla="*/ 1990563 w 1990563"/>
              <a:gd name="connsiteY1" fmla="*/ 1057133 h 2114266"/>
              <a:gd name="connsiteX2" fmla="*/ 1461997 w 1990563"/>
              <a:gd name="connsiteY2" fmla="*/ 2114266 h 2114266"/>
              <a:gd name="connsiteX3" fmla="*/ 0 w 1990563"/>
              <a:gd name="connsiteY3" fmla="*/ 2114266 h 2114266"/>
              <a:gd name="connsiteX0" fmla="*/ 0 w 528566"/>
              <a:gd name="connsiteY0" fmla="*/ 0 h 2114266"/>
              <a:gd name="connsiteX1" fmla="*/ 528566 w 528566"/>
              <a:gd name="connsiteY1" fmla="*/ 1057133 h 2114266"/>
              <a:gd name="connsiteX2" fmla="*/ 0 w 528566"/>
              <a:gd name="connsiteY2" fmla="*/ 2114266 h 2114266"/>
            </a:gdLst>
            <a:ahLst/>
            <a:cxnLst>
              <a:cxn ang="0">
                <a:pos x="connsiteX0" y="connsiteY0"/>
              </a:cxn>
              <a:cxn ang="0">
                <a:pos x="connsiteX1" y="connsiteY1"/>
              </a:cxn>
              <a:cxn ang="0">
                <a:pos x="connsiteX2" y="connsiteY2"/>
              </a:cxn>
            </a:cxnLst>
            <a:rect l="l" t="t" r="r" b="b"/>
            <a:pathLst>
              <a:path w="528566" h="2114266">
                <a:moveTo>
                  <a:pt x="0" y="0"/>
                </a:moveTo>
                <a:lnTo>
                  <a:pt x="528566" y="1057133"/>
                </a:lnTo>
                <a:lnTo>
                  <a:pt x="0" y="2114266"/>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7460EDA-6CEC-4FB6-9755-89370845B5E0}"/>
              </a:ext>
            </a:extLst>
          </p:cNvPr>
          <p:cNvSpPr>
            <a:spLocks noGrp="1"/>
          </p:cNvSpPr>
          <p:nvPr>
            <p:ph type="title"/>
          </p:nvPr>
        </p:nvSpPr>
        <p:spPr>
          <a:xfrm>
            <a:off x="947953" y="620659"/>
            <a:ext cx="7649180" cy="402302"/>
          </a:xfrm>
        </p:spPr>
        <p:txBody>
          <a:bodyPr/>
          <a:lstStyle/>
          <a:p>
            <a:r>
              <a:rPr lang="en-US" dirty="0">
                <a:solidFill>
                  <a:schemeClr val="bg1"/>
                </a:solidFill>
              </a:rPr>
              <a:t>Cross-tenant inbound &amp; outbound restrictions</a:t>
            </a:r>
            <a:endParaRPr lang="en-IN" dirty="0">
              <a:solidFill>
                <a:schemeClr val="bg1"/>
              </a:solidFill>
            </a:endParaRPr>
          </a:p>
        </p:txBody>
      </p:sp>
      <p:sp>
        <p:nvSpPr>
          <p:cNvPr id="67" name="Freeform: Shape 66">
            <a:extLst>
              <a:ext uri="{FF2B5EF4-FFF2-40B4-BE49-F238E27FC236}">
                <a16:creationId xmlns:a16="http://schemas.microsoft.com/office/drawing/2014/main" id="{1717A96A-57C7-434A-B9D0-61963F693CF1}"/>
              </a:ext>
            </a:extLst>
          </p:cNvPr>
          <p:cNvSpPr/>
          <p:nvPr/>
        </p:nvSpPr>
        <p:spPr bwMode="auto">
          <a:xfrm>
            <a:off x="2" y="1254860"/>
            <a:ext cx="8338618" cy="547815"/>
          </a:xfrm>
          <a:custGeom>
            <a:avLst/>
            <a:gdLst>
              <a:gd name="connsiteX0" fmla="*/ 0 w 8505825"/>
              <a:gd name="connsiteY0" fmla="*/ 0 h 558800"/>
              <a:gd name="connsiteX1" fmla="*/ 8505825 w 8505825"/>
              <a:gd name="connsiteY1" fmla="*/ 0 h 558800"/>
              <a:gd name="connsiteX2" fmla="*/ 8223938 w 8505825"/>
              <a:gd name="connsiteY2" fmla="*/ 558800 h 558800"/>
              <a:gd name="connsiteX3" fmla="*/ 0 w 8505825"/>
              <a:gd name="connsiteY3" fmla="*/ 558800 h 558800"/>
            </a:gdLst>
            <a:ahLst/>
            <a:cxnLst>
              <a:cxn ang="0">
                <a:pos x="connsiteX0" y="connsiteY0"/>
              </a:cxn>
              <a:cxn ang="0">
                <a:pos x="connsiteX1" y="connsiteY1"/>
              </a:cxn>
              <a:cxn ang="0">
                <a:pos x="connsiteX2" y="connsiteY2"/>
              </a:cxn>
              <a:cxn ang="0">
                <a:pos x="connsiteX3" y="connsiteY3"/>
              </a:cxn>
            </a:cxnLst>
            <a:rect l="l" t="t" r="r" b="b"/>
            <a:pathLst>
              <a:path w="8505825" h="558800">
                <a:moveTo>
                  <a:pt x="0" y="0"/>
                </a:moveTo>
                <a:lnTo>
                  <a:pt x="8505825" y="0"/>
                </a:lnTo>
                <a:lnTo>
                  <a:pt x="8223938" y="558800"/>
                </a:lnTo>
                <a:lnTo>
                  <a:pt x="0" y="558800"/>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46E08598-0E8B-4C35-974E-073B4B33C555}"/>
              </a:ext>
            </a:extLst>
          </p:cNvPr>
          <p:cNvSpPr/>
          <p:nvPr/>
        </p:nvSpPr>
        <p:spPr>
          <a:xfrm>
            <a:off x="205178" y="1430509"/>
            <a:ext cx="7698925" cy="211209"/>
          </a:xfrm>
          <a:prstGeom prst="rect">
            <a:avLst/>
          </a:prstGeom>
        </p:spPr>
        <p:txBody>
          <a:bodyPr wrap="none" lIns="0" tIns="0" rIns="0" bIns="0">
            <a:spAutoFit/>
          </a:bodyPr>
          <a:lstStyle/>
          <a:p>
            <a:pPr defTabSz="1195152"/>
            <a:r>
              <a:rPr lang="en-US" sz="1372">
                <a:solidFill>
                  <a:srgbClr val="FFFFFF"/>
                </a:solidFill>
                <a:latin typeface="Segoe UI Semibold"/>
              </a:rPr>
              <a:t>Requires support ticket today </a:t>
            </a:r>
            <a:r>
              <a:rPr lang="en-US" sz="1372">
                <a:solidFill>
                  <a:srgbClr val="FFFFFF"/>
                </a:solidFill>
                <a:latin typeface="Segoe UI Semibold"/>
                <a:sym typeface="Wingdings" panose="05000000000000000000" pitchFamily="2" charset="2"/>
              </a:rPr>
              <a:t></a:t>
            </a:r>
            <a:r>
              <a:rPr lang="en-US" sz="1372">
                <a:solidFill>
                  <a:srgbClr val="FFFFFF"/>
                </a:solidFill>
                <a:latin typeface="Segoe UI Semibold"/>
              </a:rPr>
              <a:t> this restriction only applies to PowerApps and Power Automate </a:t>
            </a:r>
          </a:p>
        </p:txBody>
      </p:sp>
      <p:grpSp>
        <p:nvGrpSpPr>
          <p:cNvPr id="29" name="Group 28">
            <a:extLst>
              <a:ext uri="{FF2B5EF4-FFF2-40B4-BE49-F238E27FC236}">
                <a16:creationId xmlns:a16="http://schemas.microsoft.com/office/drawing/2014/main" id="{EFEC83CB-8264-497F-8B96-A508B0FE1542}"/>
              </a:ext>
            </a:extLst>
          </p:cNvPr>
          <p:cNvGrpSpPr/>
          <p:nvPr/>
        </p:nvGrpSpPr>
        <p:grpSpPr>
          <a:xfrm>
            <a:off x="840963" y="2872653"/>
            <a:ext cx="2748103" cy="885545"/>
            <a:chOff x="3911312" y="3818799"/>
            <a:chExt cx="1375668" cy="443293"/>
          </a:xfrm>
        </p:grpSpPr>
        <p:sp>
          <p:nvSpPr>
            <p:cNvPr id="20" name="Rectangle 24">
              <a:extLst>
                <a:ext uri="{FF2B5EF4-FFF2-40B4-BE49-F238E27FC236}">
                  <a16:creationId xmlns:a16="http://schemas.microsoft.com/office/drawing/2014/main" id="{9EC1EE0E-C6BF-4355-8787-3B6EE1980D35}"/>
                </a:ext>
              </a:extLst>
            </p:cNvPr>
            <p:cNvSpPr/>
            <p:nvPr/>
          </p:nvSpPr>
          <p:spPr bwMode="auto">
            <a:xfrm>
              <a:off x="3911312" y="4156363"/>
              <a:ext cx="775849" cy="10572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84">
                <a:defRPr/>
              </a:pPr>
              <a:r>
                <a:rPr lang="en-US" sz="1372">
                  <a:solidFill>
                    <a:srgbClr val="3C3C41"/>
                  </a:solidFill>
                  <a:latin typeface="Segoe UI Semibold"/>
                </a:rPr>
                <a:t>PowerApps</a:t>
              </a:r>
              <a:endParaRPr lang="en-US" sz="2353">
                <a:solidFill>
                  <a:srgbClr val="3C3C41"/>
                </a:solidFill>
                <a:latin typeface="Segoe UI Semibold"/>
              </a:endParaRPr>
            </a:p>
          </p:txBody>
        </p:sp>
        <p:sp>
          <p:nvSpPr>
            <p:cNvPr id="21" name="Rectangle 34">
              <a:extLst>
                <a:ext uri="{FF2B5EF4-FFF2-40B4-BE49-F238E27FC236}">
                  <a16:creationId xmlns:a16="http://schemas.microsoft.com/office/drawing/2014/main" id="{71794F9F-91F8-4019-BB5C-A2EEBCE5E62B}"/>
                </a:ext>
              </a:extLst>
            </p:cNvPr>
            <p:cNvSpPr/>
            <p:nvPr/>
          </p:nvSpPr>
          <p:spPr bwMode="auto">
            <a:xfrm>
              <a:off x="4816021" y="4156363"/>
              <a:ext cx="470959" cy="10572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84">
                <a:defRPr/>
              </a:pPr>
              <a:r>
                <a:rPr lang="en-US" sz="1372">
                  <a:solidFill>
                    <a:srgbClr val="3C3C41"/>
                  </a:solidFill>
                  <a:latin typeface="Segoe UI Semibold"/>
                </a:rPr>
                <a:t>Flows</a:t>
              </a:r>
              <a:endParaRPr lang="en-US" sz="2353">
                <a:solidFill>
                  <a:srgbClr val="3C3C41"/>
                </a:solidFill>
                <a:latin typeface="Segoe UI Semibold"/>
              </a:endParaRPr>
            </a:p>
          </p:txBody>
        </p:sp>
        <p:sp>
          <p:nvSpPr>
            <p:cNvPr id="22" name="Freeform 13">
              <a:extLst>
                <a:ext uri="{FF2B5EF4-FFF2-40B4-BE49-F238E27FC236}">
                  <a16:creationId xmlns:a16="http://schemas.microsoft.com/office/drawing/2014/main" id="{90C77061-F886-4D0A-9C23-D30A99306585}"/>
                </a:ext>
              </a:extLst>
            </p:cNvPr>
            <p:cNvSpPr>
              <a:spLocks/>
            </p:cNvSpPr>
            <p:nvPr/>
          </p:nvSpPr>
          <p:spPr bwMode="auto">
            <a:xfrm>
              <a:off x="4311573" y="4019674"/>
              <a:ext cx="70655" cy="71777"/>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2353">
                <a:solidFill>
                  <a:srgbClr val="282828"/>
                </a:solidFill>
                <a:latin typeface="Segoe UI Semibold"/>
              </a:endParaRPr>
            </a:p>
          </p:txBody>
        </p:sp>
        <p:sp>
          <p:nvSpPr>
            <p:cNvPr id="23" name="Freeform 14">
              <a:extLst>
                <a:ext uri="{FF2B5EF4-FFF2-40B4-BE49-F238E27FC236}">
                  <a16:creationId xmlns:a16="http://schemas.microsoft.com/office/drawing/2014/main" id="{8D5014CD-B79E-455B-BF96-EA40D704235D}"/>
                </a:ext>
              </a:extLst>
            </p:cNvPr>
            <p:cNvSpPr>
              <a:spLocks/>
            </p:cNvSpPr>
            <p:nvPr/>
          </p:nvSpPr>
          <p:spPr bwMode="auto">
            <a:xfrm>
              <a:off x="4359798" y="3970328"/>
              <a:ext cx="70655" cy="71777"/>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2353">
                <a:solidFill>
                  <a:srgbClr val="282828"/>
                </a:solidFill>
                <a:latin typeface="Segoe UI Semibold"/>
              </a:endParaRPr>
            </a:p>
          </p:txBody>
        </p:sp>
        <p:sp>
          <p:nvSpPr>
            <p:cNvPr id="24" name="Freeform 15">
              <a:extLst>
                <a:ext uri="{FF2B5EF4-FFF2-40B4-BE49-F238E27FC236}">
                  <a16:creationId xmlns:a16="http://schemas.microsoft.com/office/drawing/2014/main" id="{F9AA2A50-BBD3-43BF-A490-80E98D86E3CE}"/>
                </a:ext>
              </a:extLst>
            </p:cNvPr>
            <p:cNvSpPr>
              <a:spLocks noEditPoints="1"/>
            </p:cNvSpPr>
            <p:nvPr/>
          </p:nvSpPr>
          <p:spPr bwMode="auto">
            <a:xfrm>
              <a:off x="4165776" y="3920981"/>
              <a:ext cx="168227" cy="170470"/>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2353">
                <a:solidFill>
                  <a:srgbClr val="282828"/>
                </a:solidFill>
                <a:latin typeface="Segoe UI Semibold"/>
              </a:endParaRPr>
            </a:p>
          </p:txBody>
        </p:sp>
        <p:sp>
          <p:nvSpPr>
            <p:cNvPr id="25" name="Freeform 16">
              <a:extLst>
                <a:ext uri="{FF2B5EF4-FFF2-40B4-BE49-F238E27FC236}">
                  <a16:creationId xmlns:a16="http://schemas.microsoft.com/office/drawing/2014/main" id="{7F125F64-A05D-4F00-AAFF-43AF00919B7F}"/>
                </a:ext>
              </a:extLst>
            </p:cNvPr>
            <p:cNvSpPr>
              <a:spLocks/>
            </p:cNvSpPr>
            <p:nvPr/>
          </p:nvSpPr>
          <p:spPr bwMode="auto">
            <a:xfrm>
              <a:off x="4311573" y="3920981"/>
              <a:ext cx="70655" cy="71777"/>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2353">
                <a:solidFill>
                  <a:srgbClr val="282828"/>
                </a:solidFill>
                <a:latin typeface="Segoe UI Semibold"/>
              </a:endParaRPr>
            </a:p>
          </p:txBody>
        </p:sp>
        <p:sp>
          <p:nvSpPr>
            <p:cNvPr id="26" name="Freeform 17">
              <a:extLst>
                <a:ext uri="{FF2B5EF4-FFF2-40B4-BE49-F238E27FC236}">
                  <a16:creationId xmlns:a16="http://schemas.microsoft.com/office/drawing/2014/main" id="{59066EEB-DE20-4D7A-B0CA-D43683DEEF2C}"/>
                </a:ext>
              </a:extLst>
            </p:cNvPr>
            <p:cNvSpPr>
              <a:spLocks/>
            </p:cNvSpPr>
            <p:nvPr/>
          </p:nvSpPr>
          <p:spPr bwMode="auto">
            <a:xfrm>
              <a:off x="4125402" y="3825653"/>
              <a:ext cx="347669" cy="228788"/>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2353">
                <a:solidFill>
                  <a:srgbClr val="282828"/>
                </a:solidFill>
                <a:latin typeface="Segoe UI Semibold"/>
              </a:endParaRPr>
            </a:p>
          </p:txBody>
        </p:sp>
        <p:sp>
          <p:nvSpPr>
            <p:cNvPr id="27" name="Freeform 21">
              <a:extLst>
                <a:ext uri="{FF2B5EF4-FFF2-40B4-BE49-F238E27FC236}">
                  <a16:creationId xmlns:a16="http://schemas.microsoft.com/office/drawing/2014/main" id="{3949B6B2-551F-4703-A371-17B4EE0BC203}"/>
                </a:ext>
              </a:extLst>
            </p:cNvPr>
            <p:cNvSpPr>
              <a:spLocks/>
            </p:cNvSpPr>
            <p:nvPr/>
          </p:nvSpPr>
          <p:spPr bwMode="auto">
            <a:xfrm>
              <a:off x="4879348" y="3818799"/>
              <a:ext cx="344305" cy="227667"/>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endParaRPr lang="en-US" sz="2353">
                <a:solidFill>
                  <a:srgbClr val="282828"/>
                </a:solidFill>
                <a:latin typeface="Segoe UI Semibold"/>
              </a:endParaRPr>
            </a:p>
          </p:txBody>
        </p:sp>
        <p:sp>
          <p:nvSpPr>
            <p:cNvPr id="28" name="Freeform 22">
              <a:extLst>
                <a:ext uri="{FF2B5EF4-FFF2-40B4-BE49-F238E27FC236}">
                  <a16:creationId xmlns:a16="http://schemas.microsoft.com/office/drawing/2014/main" id="{B6548B8B-2DD2-4479-8D59-6787DB353DCA}"/>
                </a:ext>
              </a:extLst>
            </p:cNvPr>
            <p:cNvSpPr>
              <a:spLocks noEditPoints="1"/>
            </p:cNvSpPr>
            <p:nvPr/>
          </p:nvSpPr>
          <p:spPr bwMode="auto">
            <a:xfrm>
              <a:off x="4879348" y="3875996"/>
              <a:ext cx="263556" cy="205237"/>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endParaRPr lang="en-US" sz="2353">
                <a:solidFill>
                  <a:srgbClr val="282828"/>
                </a:solidFill>
                <a:latin typeface="Segoe UI Semibold"/>
              </a:endParaRPr>
            </a:p>
          </p:txBody>
        </p:sp>
      </p:grpSp>
      <p:grpSp>
        <p:nvGrpSpPr>
          <p:cNvPr id="36" name="Group 35">
            <a:extLst>
              <a:ext uri="{FF2B5EF4-FFF2-40B4-BE49-F238E27FC236}">
                <a16:creationId xmlns:a16="http://schemas.microsoft.com/office/drawing/2014/main" id="{67E3AEC4-5583-4B77-ADD5-3836ABCD2D04}"/>
              </a:ext>
            </a:extLst>
          </p:cNvPr>
          <p:cNvGrpSpPr/>
          <p:nvPr/>
        </p:nvGrpSpPr>
        <p:grpSpPr>
          <a:xfrm>
            <a:off x="7726980" y="4694107"/>
            <a:ext cx="2748103" cy="885545"/>
            <a:chOff x="3911312" y="3818799"/>
            <a:chExt cx="1375668" cy="443293"/>
          </a:xfrm>
        </p:grpSpPr>
        <p:sp>
          <p:nvSpPr>
            <p:cNvPr id="37" name="Rectangle 24">
              <a:extLst>
                <a:ext uri="{FF2B5EF4-FFF2-40B4-BE49-F238E27FC236}">
                  <a16:creationId xmlns:a16="http://schemas.microsoft.com/office/drawing/2014/main" id="{BAB89780-4C27-45A8-A015-B0E252E991FC}"/>
                </a:ext>
              </a:extLst>
            </p:cNvPr>
            <p:cNvSpPr/>
            <p:nvPr/>
          </p:nvSpPr>
          <p:spPr bwMode="auto">
            <a:xfrm>
              <a:off x="3911312" y="4156363"/>
              <a:ext cx="775849" cy="10572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84">
                <a:defRPr/>
              </a:pPr>
              <a:r>
                <a:rPr lang="en-US" sz="1372">
                  <a:solidFill>
                    <a:srgbClr val="3C3C41"/>
                  </a:solidFill>
                  <a:latin typeface="Segoe UI Semibold"/>
                </a:rPr>
                <a:t>PowerApps</a:t>
              </a:r>
              <a:endParaRPr lang="en-US" sz="2353">
                <a:solidFill>
                  <a:srgbClr val="3C3C41"/>
                </a:solidFill>
                <a:latin typeface="Segoe UI Semibold"/>
              </a:endParaRPr>
            </a:p>
          </p:txBody>
        </p:sp>
        <p:sp>
          <p:nvSpPr>
            <p:cNvPr id="38" name="Rectangle 34">
              <a:extLst>
                <a:ext uri="{FF2B5EF4-FFF2-40B4-BE49-F238E27FC236}">
                  <a16:creationId xmlns:a16="http://schemas.microsoft.com/office/drawing/2014/main" id="{FC47109C-2784-4527-AAD4-E8F63AC3EFC1}"/>
                </a:ext>
              </a:extLst>
            </p:cNvPr>
            <p:cNvSpPr/>
            <p:nvPr/>
          </p:nvSpPr>
          <p:spPr bwMode="auto">
            <a:xfrm>
              <a:off x="4816021" y="4156363"/>
              <a:ext cx="470959" cy="10572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84">
                <a:defRPr/>
              </a:pPr>
              <a:r>
                <a:rPr lang="en-US" sz="1372">
                  <a:solidFill>
                    <a:srgbClr val="3C3C41"/>
                  </a:solidFill>
                  <a:latin typeface="Segoe UI Semibold"/>
                </a:rPr>
                <a:t>Flows</a:t>
              </a:r>
              <a:endParaRPr lang="en-US" sz="2353">
                <a:solidFill>
                  <a:srgbClr val="3C3C41"/>
                </a:solidFill>
                <a:latin typeface="Segoe UI Semibold"/>
              </a:endParaRPr>
            </a:p>
          </p:txBody>
        </p:sp>
        <p:sp>
          <p:nvSpPr>
            <p:cNvPr id="39" name="Freeform 13">
              <a:extLst>
                <a:ext uri="{FF2B5EF4-FFF2-40B4-BE49-F238E27FC236}">
                  <a16:creationId xmlns:a16="http://schemas.microsoft.com/office/drawing/2014/main" id="{30C1C7D0-425A-40FD-8837-3478793F4D92}"/>
                </a:ext>
              </a:extLst>
            </p:cNvPr>
            <p:cNvSpPr>
              <a:spLocks/>
            </p:cNvSpPr>
            <p:nvPr/>
          </p:nvSpPr>
          <p:spPr bwMode="auto">
            <a:xfrm>
              <a:off x="4311573" y="4019674"/>
              <a:ext cx="70655" cy="71777"/>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2353">
                <a:solidFill>
                  <a:srgbClr val="282828"/>
                </a:solidFill>
                <a:latin typeface="Segoe UI Semibold"/>
              </a:endParaRPr>
            </a:p>
          </p:txBody>
        </p:sp>
        <p:sp>
          <p:nvSpPr>
            <p:cNvPr id="40" name="Freeform 14">
              <a:extLst>
                <a:ext uri="{FF2B5EF4-FFF2-40B4-BE49-F238E27FC236}">
                  <a16:creationId xmlns:a16="http://schemas.microsoft.com/office/drawing/2014/main" id="{8A65A747-DDCC-4661-B385-95C9C412C182}"/>
                </a:ext>
              </a:extLst>
            </p:cNvPr>
            <p:cNvSpPr>
              <a:spLocks/>
            </p:cNvSpPr>
            <p:nvPr/>
          </p:nvSpPr>
          <p:spPr bwMode="auto">
            <a:xfrm>
              <a:off x="4359798" y="3970328"/>
              <a:ext cx="70655" cy="71777"/>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2353">
                <a:solidFill>
                  <a:srgbClr val="282828"/>
                </a:solidFill>
                <a:latin typeface="Segoe UI Semibold"/>
              </a:endParaRPr>
            </a:p>
          </p:txBody>
        </p:sp>
        <p:sp>
          <p:nvSpPr>
            <p:cNvPr id="41" name="Freeform 15">
              <a:extLst>
                <a:ext uri="{FF2B5EF4-FFF2-40B4-BE49-F238E27FC236}">
                  <a16:creationId xmlns:a16="http://schemas.microsoft.com/office/drawing/2014/main" id="{C596965A-EB0A-4D9B-9C5F-89D00D5B4DF0}"/>
                </a:ext>
              </a:extLst>
            </p:cNvPr>
            <p:cNvSpPr>
              <a:spLocks noEditPoints="1"/>
            </p:cNvSpPr>
            <p:nvPr/>
          </p:nvSpPr>
          <p:spPr bwMode="auto">
            <a:xfrm>
              <a:off x="4165776" y="3920981"/>
              <a:ext cx="168227" cy="170470"/>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2353">
                <a:solidFill>
                  <a:srgbClr val="282828"/>
                </a:solidFill>
                <a:latin typeface="Segoe UI Semibold"/>
              </a:endParaRPr>
            </a:p>
          </p:txBody>
        </p:sp>
        <p:sp>
          <p:nvSpPr>
            <p:cNvPr id="42" name="Freeform 16">
              <a:extLst>
                <a:ext uri="{FF2B5EF4-FFF2-40B4-BE49-F238E27FC236}">
                  <a16:creationId xmlns:a16="http://schemas.microsoft.com/office/drawing/2014/main" id="{CD91172A-DD8C-4F23-9A98-CE8A742CB32B}"/>
                </a:ext>
              </a:extLst>
            </p:cNvPr>
            <p:cNvSpPr>
              <a:spLocks/>
            </p:cNvSpPr>
            <p:nvPr/>
          </p:nvSpPr>
          <p:spPr bwMode="auto">
            <a:xfrm>
              <a:off x="4311573" y="3920981"/>
              <a:ext cx="70655" cy="71777"/>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2353">
                <a:solidFill>
                  <a:srgbClr val="282828"/>
                </a:solidFill>
                <a:latin typeface="Segoe UI Semibold"/>
              </a:endParaRPr>
            </a:p>
          </p:txBody>
        </p:sp>
        <p:sp>
          <p:nvSpPr>
            <p:cNvPr id="43" name="Freeform 17">
              <a:extLst>
                <a:ext uri="{FF2B5EF4-FFF2-40B4-BE49-F238E27FC236}">
                  <a16:creationId xmlns:a16="http://schemas.microsoft.com/office/drawing/2014/main" id="{EB3597DA-E6F3-4B03-B29C-C7769E184CE0}"/>
                </a:ext>
              </a:extLst>
            </p:cNvPr>
            <p:cNvSpPr>
              <a:spLocks/>
            </p:cNvSpPr>
            <p:nvPr/>
          </p:nvSpPr>
          <p:spPr bwMode="auto">
            <a:xfrm>
              <a:off x="4125402" y="3825653"/>
              <a:ext cx="347669" cy="228788"/>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2353">
                <a:solidFill>
                  <a:srgbClr val="282828"/>
                </a:solidFill>
                <a:latin typeface="Segoe UI Semibold"/>
              </a:endParaRPr>
            </a:p>
          </p:txBody>
        </p:sp>
        <p:sp>
          <p:nvSpPr>
            <p:cNvPr id="44" name="Freeform 21">
              <a:extLst>
                <a:ext uri="{FF2B5EF4-FFF2-40B4-BE49-F238E27FC236}">
                  <a16:creationId xmlns:a16="http://schemas.microsoft.com/office/drawing/2014/main" id="{11E333FF-4660-4C57-A064-615F34BD9531}"/>
                </a:ext>
              </a:extLst>
            </p:cNvPr>
            <p:cNvSpPr>
              <a:spLocks/>
            </p:cNvSpPr>
            <p:nvPr/>
          </p:nvSpPr>
          <p:spPr bwMode="auto">
            <a:xfrm>
              <a:off x="4879348" y="3818799"/>
              <a:ext cx="344305" cy="227667"/>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endParaRPr lang="en-US" sz="2353">
                <a:solidFill>
                  <a:srgbClr val="282828"/>
                </a:solidFill>
                <a:latin typeface="Segoe UI Semibold"/>
              </a:endParaRPr>
            </a:p>
          </p:txBody>
        </p:sp>
        <p:sp>
          <p:nvSpPr>
            <p:cNvPr id="45" name="Freeform 22">
              <a:extLst>
                <a:ext uri="{FF2B5EF4-FFF2-40B4-BE49-F238E27FC236}">
                  <a16:creationId xmlns:a16="http://schemas.microsoft.com/office/drawing/2014/main" id="{AC74430A-A518-41DB-BDC9-512D949394EE}"/>
                </a:ext>
              </a:extLst>
            </p:cNvPr>
            <p:cNvSpPr>
              <a:spLocks noEditPoints="1"/>
            </p:cNvSpPr>
            <p:nvPr/>
          </p:nvSpPr>
          <p:spPr bwMode="auto">
            <a:xfrm>
              <a:off x="4879348" y="3875996"/>
              <a:ext cx="263556" cy="205237"/>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endParaRPr lang="en-US" sz="2353">
                <a:solidFill>
                  <a:srgbClr val="282828"/>
                </a:solidFill>
                <a:latin typeface="Segoe UI Semibold"/>
              </a:endParaRPr>
            </a:p>
          </p:txBody>
        </p:sp>
      </p:grpSp>
      <p:sp>
        <p:nvSpPr>
          <p:cNvPr id="49" name="Hexagon 14">
            <a:extLst>
              <a:ext uri="{FF2B5EF4-FFF2-40B4-BE49-F238E27FC236}">
                <a16:creationId xmlns:a16="http://schemas.microsoft.com/office/drawing/2014/main" id="{911914E6-6CA7-46CC-AD3F-65DF90555928}"/>
              </a:ext>
            </a:extLst>
          </p:cNvPr>
          <p:cNvSpPr/>
          <p:nvPr/>
        </p:nvSpPr>
        <p:spPr bwMode="auto">
          <a:xfrm>
            <a:off x="4988105" y="2695388"/>
            <a:ext cx="290993" cy="1163973"/>
          </a:xfrm>
          <a:custGeom>
            <a:avLst/>
            <a:gdLst>
              <a:gd name="connsiteX0" fmla="*/ 0 w 2519130"/>
              <a:gd name="connsiteY0" fmla="*/ 1057133 h 2114266"/>
              <a:gd name="connsiteX1" fmla="*/ 528567 w 2519130"/>
              <a:gd name="connsiteY1" fmla="*/ 0 h 2114266"/>
              <a:gd name="connsiteX2" fmla="*/ 1990564 w 2519130"/>
              <a:gd name="connsiteY2" fmla="*/ 0 h 2114266"/>
              <a:gd name="connsiteX3" fmla="*/ 2519130 w 2519130"/>
              <a:gd name="connsiteY3" fmla="*/ 1057133 h 2114266"/>
              <a:gd name="connsiteX4" fmla="*/ 1990564 w 2519130"/>
              <a:gd name="connsiteY4" fmla="*/ 2114266 h 2114266"/>
              <a:gd name="connsiteX5" fmla="*/ 528567 w 2519130"/>
              <a:gd name="connsiteY5" fmla="*/ 2114266 h 2114266"/>
              <a:gd name="connsiteX6" fmla="*/ 0 w 2519130"/>
              <a:gd name="connsiteY6" fmla="*/ 1057133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6" fmla="*/ 620007 w 2519130"/>
              <a:gd name="connsiteY6" fmla="*/ 91440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0" fmla="*/ 1990564 w 2519130"/>
              <a:gd name="connsiteY0" fmla="*/ 0 h 2114266"/>
              <a:gd name="connsiteX1" fmla="*/ 2519130 w 2519130"/>
              <a:gd name="connsiteY1" fmla="*/ 1057133 h 2114266"/>
              <a:gd name="connsiteX2" fmla="*/ 1990564 w 2519130"/>
              <a:gd name="connsiteY2" fmla="*/ 2114266 h 2114266"/>
              <a:gd name="connsiteX3" fmla="*/ 528567 w 2519130"/>
              <a:gd name="connsiteY3" fmla="*/ 2114266 h 2114266"/>
              <a:gd name="connsiteX4" fmla="*/ 0 w 2519130"/>
              <a:gd name="connsiteY4" fmla="*/ 1057133 h 2114266"/>
              <a:gd name="connsiteX0" fmla="*/ 1461997 w 1990563"/>
              <a:gd name="connsiteY0" fmla="*/ 0 h 2114266"/>
              <a:gd name="connsiteX1" fmla="*/ 1990563 w 1990563"/>
              <a:gd name="connsiteY1" fmla="*/ 1057133 h 2114266"/>
              <a:gd name="connsiteX2" fmla="*/ 1461997 w 1990563"/>
              <a:gd name="connsiteY2" fmla="*/ 2114266 h 2114266"/>
              <a:gd name="connsiteX3" fmla="*/ 0 w 1990563"/>
              <a:gd name="connsiteY3" fmla="*/ 2114266 h 2114266"/>
              <a:gd name="connsiteX0" fmla="*/ 0 w 528566"/>
              <a:gd name="connsiteY0" fmla="*/ 0 h 2114266"/>
              <a:gd name="connsiteX1" fmla="*/ 528566 w 528566"/>
              <a:gd name="connsiteY1" fmla="*/ 1057133 h 2114266"/>
              <a:gd name="connsiteX2" fmla="*/ 0 w 528566"/>
              <a:gd name="connsiteY2" fmla="*/ 2114266 h 2114266"/>
            </a:gdLst>
            <a:ahLst/>
            <a:cxnLst>
              <a:cxn ang="0">
                <a:pos x="connsiteX0" y="connsiteY0"/>
              </a:cxn>
              <a:cxn ang="0">
                <a:pos x="connsiteX1" y="connsiteY1"/>
              </a:cxn>
              <a:cxn ang="0">
                <a:pos x="connsiteX2" y="connsiteY2"/>
              </a:cxn>
            </a:cxnLst>
            <a:rect l="l" t="t" r="r" b="b"/>
            <a:pathLst>
              <a:path w="528566" h="2114266">
                <a:moveTo>
                  <a:pt x="0" y="0"/>
                </a:moveTo>
                <a:lnTo>
                  <a:pt x="528566" y="1057133"/>
                </a:lnTo>
                <a:lnTo>
                  <a:pt x="0" y="2114266"/>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51" name="Hexagon 14">
            <a:extLst>
              <a:ext uri="{FF2B5EF4-FFF2-40B4-BE49-F238E27FC236}">
                <a16:creationId xmlns:a16="http://schemas.microsoft.com/office/drawing/2014/main" id="{CDCACACD-0F0D-4C83-A35B-3546ACF7314C}"/>
              </a:ext>
            </a:extLst>
          </p:cNvPr>
          <p:cNvSpPr/>
          <p:nvPr/>
        </p:nvSpPr>
        <p:spPr bwMode="auto">
          <a:xfrm>
            <a:off x="4967688" y="3012132"/>
            <a:ext cx="132621" cy="530483"/>
          </a:xfrm>
          <a:custGeom>
            <a:avLst/>
            <a:gdLst>
              <a:gd name="connsiteX0" fmla="*/ 0 w 2519130"/>
              <a:gd name="connsiteY0" fmla="*/ 1057133 h 2114266"/>
              <a:gd name="connsiteX1" fmla="*/ 528567 w 2519130"/>
              <a:gd name="connsiteY1" fmla="*/ 0 h 2114266"/>
              <a:gd name="connsiteX2" fmla="*/ 1990564 w 2519130"/>
              <a:gd name="connsiteY2" fmla="*/ 0 h 2114266"/>
              <a:gd name="connsiteX3" fmla="*/ 2519130 w 2519130"/>
              <a:gd name="connsiteY3" fmla="*/ 1057133 h 2114266"/>
              <a:gd name="connsiteX4" fmla="*/ 1990564 w 2519130"/>
              <a:gd name="connsiteY4" fmla="*/ 2114266 h 2114266"/>
              <a:gd name="connsiteX5" fmla="*/ 528567 w 2519130"/>
              <a:gd name="connsiteY5" fmla="*/ 2114266 h 2114266"/>
              <a:gd name="connsiteX6" fmla="*/ 0 w 2519130"/>
              <a:gd name="connsiteY6" fmla="*/ 1057133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6" fmla="*/ 620007 w 2519130"/>
              <a:gd name="connsiteY6" fmla="*/ 91440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0" fmla="*/ 1990564 w 2519130"/>
              <a:gd name="connsiteY0" fmla="*/ 0 h 2114266"/>
              <a:gd name="connsiteX1" fmla="*/ 2519130 w 2519130"/>
              <a:gd name="connsiteY1" fmla="*/ 1057133 h 2114266"/>
              <a:gd name="connsiteX2" fmla="*/ 1990564 w 2519130"/>
              <a:gd name="connsiteY2" fmla="*/ 2114266 h 2114266"/>
              <a:gd name="connsiteX3" fmla="*/ 528567 w 2519130"/>
              <a:gd name="connsiteY3" fmla="*/ 2114266 h 2114266"/>
              <a:gd name="connsiteX4" fmla="*/ 0 w 2519130"/>
              <a:gd name="connsiteY4" fmla="*/ 1057133 h 2114266"/>
              <a:gd name="connsiteX0" fmla="*/ 1461997 w 1990563"/>
              <a:gd name="connsiteY0" fmla="*/ 0 h 2114266"/>
              <a:gd name="connsiteX1" fmla="*/ 1990563 w 1990563"/>
              <a:gd name="connsiteY1" fmla="*/ 1057133 h 2114266"/>
              <a:gd name="connsiteX2" fmla="*/ 1461997 w 1990563"/>
              <a:gd name="connsiteY2" fmla="*/ 2114266 h 2114266"/>
              <a:gd name="connsiteX3" fmla="*/ 0 w 1990563"/>
              <a:gd name="connsiteY3" fmla="*/ 2114266 h 2114266"/>
              <a:gd name="connsiteX0" fmla="*/ 0 w 528566"/>
              <a:gd name="connsiteY0" fmla="*/ 0 h 2114266"/>
              <a:gd name="connsiteX1" fmla="*/ 528566 w 528566"/>
              <a:gd name="connsiteY1" fmla="*/ 1057133 h 2114266"/>
              <a:gd name="connsiteX2" fmla="*/ 0 w 528566"/>
              <a:gd name="connsiteY2" fmla="*/ 2114266 h 2114266"/>
            </a:gdLst>
            <a:ahLst/>
            <a:cxnLst>
              <a:cxn ang="0">
                <a:pos x="connsiteX0" y="connsiteY0"/>
              </a:cxn>
              <a:cxn ang="0">
                <a:pos x="connsiteX1" y="connsiteY1"/>
              </a:cxn>
              <a:cxn ang="0">
                <a:pos x="connsiteX2" y="connsiteY2"/>
              </a:cxn>
            </a:cxnLst>
            <a:rect l="l" t="t" r="r" b="b"/>
            <a:pathLst>
              <a:path w="528566" h="2114266">
                <a:moveTo>
                  <a:pt x="0" y="0"/>
                </a:moveTo>
                <a:lnTo>
                  <a:pt x="528566" y="1057133"/>
                </a:lnTo>
                <a:lnTo>
                  <a:pt x="0" y="2114266"/>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52" name="Hexagon 14">
            <a:extLst>
              <a:ext uri="{FF2B5EF4-FFF2-40B4-BE49-F238E27FC236}">
                <a16:creationId xmlns:a16="http://schemas.microsoft.com/office/drawing/2014/main" id="{329B0326-46D8-4214-843E-8F6843529C8A}"/>
              </a:ext>
            </a:extLst>
          </p:cNvPr>
          <p:cNvSpPr/>
          <p:nvPr/>
        </p:nvSpPr>
        <p:spPr bwMode="auto">
          <a:xfrm rot="10800000">
            <a:off x="6276307" y="4890742"/>
            <a:ext cx="132621" cy="530483"/>
          </a:xfrm>
          <a:custGeom>
            <a:avLst/>
            <a:gdLst>
              <a:gd name="connsiteX0" fmla="*/ 0 w 2519130"/>
              <a:gd name="connsiteY0" fmla="*/ 1057133 h 2114266"/>
              <a:gd name="connsiteX1" fmla="*/ 528567 w 2519130"/>
              <a:gd name="connsiteY1" fmla="*/ 0 h 2114266"/>
              <a:gd name="connsiteX2" fmla="*/ 1990564 w 2519130"/>
              <a:gd name="connsiteY2" fmla="*/ 0 h 2114266"/>
              <a:gd name="connsiteX3" fmla="*/ 2519130 w 2519130"/>
              <a:gd name="connsiteY3" fmla="*/ 1057133 h 2114266"/>
              <a:gd name="connsiteX4" fmla="*/ 1990564 w 2519130"/>
              <a:gd name="connsiteY4" fmla="*/ 2114266 h 2114266"/>
              <a:gd name="connsiteX5" fmla="*/ 528567 w 2519130"/>
              <a:gd name="connsiteY5" fmla="*/ 2114266 h 2114266"/>
              <a:gd name="connsiteX6" fmla="*/ 0 w 2519130"/>
              <a:gd name="connsiteY6" fmla="*/ 1057133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6" fmla="*/ 620007 w 2519130"/>
              <a:gd name="connsiteY6" fmla="*/ 91440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0" fmla="*/ 1990564 w 2519130"/>
              <a:gd name="connsiteY0" fmla="*/ 0 h 2114266"/>
              <a:gd name="connsiteX1" fmla="*/ 2519130 w 2519130"/>
              <a:gd name="connsiteY1" fmla="*/ 1057133 h 2114266"/>
              <a:gd name="connsiteX2" fmla="*/ 1990564 w 2519130"/>
              <a:gd name="connsiteY2" fmla="*/ 2114266 h 2114266"/>
              <a:gd name="connsiteX3" fmla="*/ 528567 w 2519130"/>
              <a:gd name="connsiteY3" fmla="*/ 2114266 h 2114266"/>
              <a:gd name="connsiteX4" fmla="*/ 0 w 2519130"/>
              <a:gd name="connsiteY4" fmla="*/ 1057133 h 2114266"/>
              <a:gd name="connsiteX0" fmla="*/ 1461997 w 1990563"/>
              <a:gd name="connsiteY0" fmla="*/ 0 h 2114266"/>
              <a:gd name="connsiteX1" fmla="*/ 1990563 w 1990563"/>
              <a:gd name="connsiteY1" fmla="*/ 1057133 h 2114266"/>
              <a:gd name="connsiteX2" fmla="*/ 1461997 w 1990563"/>
              <a:gd name="connsiteY2" fmla="*/ 2114266 h 2114266"/>
              <a:gd name="connsiteX3" fmla="*/ 0 w 1990563"/>
              <a:gd name="connsiteY3" fmla="*/ 2114266 h 2114266"/>
              <a:gd name="connsiteX0" fmla="*/ 0 w 528566"/>
              <a:gd name="connsiteY0" fmla="*/ 0 h 2114266"/>
              <a:gd name="connsiteX1" fmla="*/ 528566 w 528566"/>
              <a:gd name="connsiteY1" fmla="*/ 1057133 h 2114266"/>
              <a:gd name="connsiteX2" fmla="*/ 0 w 528566"/>
              <a:gd name="connsiteY2" fmla="*/ 2114266 h 2114266"/>
            </a:gdLst>
            <a:ahLst/>
            <a:cxnLst>
              <a:cxn ang="0">
                <a:pos x="connsiteX0" y="connsiteY0"/>
              </a:cxn>
              <a:cxn ang="0">
                <a:pos x="connsiteX1" y="connsiteY1"/>
              </a:cxn>
              <a:cxn ang="0">
                <a:pos x="connsiteX2" y="connsiteY2"/>
              </a:cxn>
            </a:cxnLst>
            <a:rect l="l" t="t" r="r" b="b"/>
            <a:pathLst>
              <a:path w="528566" h="2114266">
                <a:moveTo>
                  <a:pt x="0" y="0"/>
                </a:moveTo>
                <a:lnTo>
                  <a:pt x="528566" y="1057133"/>
                </a:lnTo>
                <a:lnTo>
                  <a:pt x="0" y="2114266"/>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54" name="Hexagon 14">
            <a:extLst>
              <a:ext uri="{FF2B5EF4-FFF2-40B4-BE49-F238E27FC236}">
                <a16:creationId xmlns:a16="http://schemas.microsoft.com/office/drawing/2014/main" id="{53B5C70B-D6F4-479B-8A8D-F1AD70FF3E09}"/>
              </a:ext>
            </a:extLst>
          </p:cNvPr>
          <p:cNvSpPr/>
          <p:nvPr/>
        </p:nvSpPr>
        <p:spPr bwMode="auto">
          <a:xfrm>
            <a:off x="5415900" y="3012132"/>
            <a:ext cx="132621" cy="530483"/>
          </a:xfrm>
          <a:custGeom>
            <a:avLst/>
            <a:gdLst>
              <a:gd name="connsiteX0" fmla="*/ 0 w 2519130"/>
              <a:gd name="connsiteY0" fmla="*/ 1057133 h 2114266"/>
              <a:gd name="connsiteX1" fmla="*/ 528567 w 2519130"/>
              <a:gd name="connsiteY1" fmla="*/ 0 h 2114266"/>
              <a:gd name="connsiteX2" fmla="*/ 1990564 w 2519130"/>
              <a:gd name="connsiteY2" fmla="*/ 0 h 2114266"/>
              <a:gd name="connsiteX3" fmla="*/ 2519130 w 2519130"/>
              <a:gd name="connsiteY3" fmla="*/ 1057133 h 2114266"/>
              <a:gd name="connsiteX4" fmla="*/ 1990564 w 2519130"/>
              <a:gd name="connsiteY4" fmla="*/ 2114266 h 2114266"/>
              <a:gd name="connsiteX5" fmla="*/ 528567 w 2519130"/>
              <a:gd name="connsiteY5" fmla="*/ 2114266 h 2114266"/>
              <a:gd name="connsiteX6" fmla="*/ 0 w 2519130"/>
              <a:gd name="connsiteY6" fmla="*/ 1057133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6" fmla="*/ 620007 w 2519130"/>
              <a:gd name="connsiteY6" fmla="*/ 91440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0" fmla="*/ 1990564 w 2519130"/>
              <a:gd name="connsiteY0" fmla="*/ 0 h 2114266"/>
              <a:gd name="connsiteX1" fmla="*/ 2519130 w 2519130"/>
              <a:gd name="connsiteY1" fmla="*/ 1057133 h 2114266"/>
              <a:gd name="connsiteX2" fmla="*/ 1990564 w 2519130"/>
              <a:gd name="connsiteY2" fmla="*/ 2114266 h 2114266"/>
              <a:gd name="connsiteX3" fmla="*/ 528567 w 2519130"/>
              <a:gd name="connsiteY3" fmla="*/ 2114266 h 2114266"/>
              <a:gd name="connsiteX4" fmla="*/ 0 w 2519130"/>
              <a:gd name="connsiteY4" fmla="*/ 1057133 h 2114266"/>
              <a:gd name="connsiteX0" fmla="*/ 1461997 w 1990563"/>
              <a:gd name="connsiteY0" fmla="*/ 0 h 2114266"/>
              <a:gd name="connsiteX1" fmla="*/ 1990563 w 1990563"/>
              <a:gd name="connsiteY1" fmla="*/ 1057133 h 2114266"/>
              <a:gd name="connsiteX2" fmla="*/ 1461997 w 1990563"/>
              <a:gd name="connsiteY2" fmla="*/ 2114266 h 2114266"/>
              <a:gd name="connsiteX3" fmla="*/ 0 w 1990563"/>
              <a:gd name="connsiteY3" fmla="*/ 2114266 h 2114266"/>
              <a:gd name="connsiteX0" fmla="*/ 0 w 528566"/>
              <a:gd name="connsiteY0" fmla="*/ 0 h 2114266"/>
              <a:gd name="connsiteX1" fmla="*/ 528566 w 528566"/>
              <a:gd name="connsiteY1" fmla="*/ 1057133 h 2114266"/>
              <a:gd name="connsiteX2" fmla="*/ 0 w 528566"/>
              <a:gd name="connsiteY2" fmla="*/ 2114266 h 2114266"/>
            </a:gdLst>
            <a:ahLst/>
            <a:cxnLst>
              <a:cxn ang="0">
                <a:pos x="connsiteX0" y="connsiteY0"/>
              </a:cxn>
              <a:cxn ang="0">
                <a:pos x="connsiteX1" y="connsiteY1"/>
              </a:cxn>
              <a:cxn ang="0">
                <a:pos x="connsiteX2" y="connsiteY2"/>
              </a:cxn>
            </a:cxnLst>
            <a:rect l="l" t="t" r="r" b="b"/>
            <a:pathLst>
              <a:path w="528566" h="2114266">
                <a:moveTo>
                  <a:pt x="0" y="0"/>
                </a:moveTo>
                <a:lnTo>
                  <a:pt x="528566" y="1057133"/>
                </a:lnTo>
                <a:lnTo>
                  <a:pt x="0" y="2114266"/>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55" name="Hexagon 14">
            <a:extLst>
              <a:ext uri="{FF2B5EF4-FFF2-40B4-BE49-F238E27FC236}">
                <a16:creationId xmlns:a16="http://schemas.microsoft.com/office/drawing/2014/main" id="{3C04029E-D56D-4E08-A146-202BEE545B12}"/>
              </a:ext>
            </a:extLst>
          </p:cNvPr>
          <p:cNvSpPr/>
          <p:nvPr/>
        </p:nvSpPr>
        <p:spPr bwMode="auto">
          <a:xfrm rot="10800000">
            <a:off x="5818558" y="4890742"/>
            <a:ext cx="132621" cy="530483"/>
          </a:xfrm>
          <a:custGeom>
            <a:avLst/>
            <a:gdLst>
              <a:gd name="connsiteX0" fmla="*/ 0 w 2519130"/>
              <a:gd name="connsiteY0" fmla="*/ 1057133 h 2114266"/>
              <a:gd name="connsiteX1" fmla="*/ 528567 w 2519130"/>
              <a:gd name="connsiteY1" fmla="*/ 0 h 2114266"/>
              <a:gd name="connsiteX2" fmla="*/ 1990564 w 2519130"/>
              <a:gd name="connsiteY2" fmla="*/ 0 h 2114266"/>
              <a:gd name="connsiteX3" fmla="*/ 2519130 w 2519130"/>
              <a:gd name="connsiteY3" fmla="*/ 1057133 h 2114266"/>
              <a:gd name="connsiteX4" fmla="*/ 1990564 w 2519130"/>
              <a:gd name="connsiteY4" fmla="*/ 2114266 h 2114266"/>
              <a:gd name="connsiteX5" fmla="*/ 528567 w 2519130"/>
              <a:gd name="connsiteY5" fmla="*/ 2114266 h 2114266"/>
              <a:gd name="connsiteX6" fmla="*/ 0 w 2519130"/>
              <a:gd name="connsiteY6" fmla="*/ 1057133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6" fmla="*/ 620007 w 2519130"/>
              <a:gd name="connsiteY6" fmla="*/ 91440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0" fmla="*/ 1990564 w 2519130"/>
              <a:gd name="connsiteY0" fmla="*/ 0 h 2114266"/>
              <a:gd name="connsiteX1" fmla="*/ 2519130 w 2519130"/>
              <a:gd name="connsiteY1" fmla="*/ 1057133 h 2114266"/>
              <a:gd name="connsiteX2" fmla="*/ 1990564 w 2519130"/>
              <a:gd name="connsiteY2" fmla="*/ 2114266 h 2114266"/>
              <a:gd name="connsiteX3" fmla="*/ 528567 w 2519130"/>
              <a:gd name="connsiteY3" fmla="*/ 2114266 h 2114266"/>
              <a:gd name="connsiteX4" fmla="*/ 0 w 2519130"/>
              <a:gd name="connsiteY4" fmla="*/ 1057133 h 2114266"/>
              <a:gd name="connsiteX0" fmla="*/ 1461997 w 1990563"/>
              <a:gd name="connsiteY0" fmla="*/ 0 h 2114266"/>
              <a:gd name="connsiteX1" fmla="*/ 1990563 w 1990563"/>
              <a:gd name="connsiteY1" fmla="*/ 1057133 h 2114266"/>
              <a:gd name="connsiteX2" fmla="*/ 1461997 w 1990563"/>
              <a:gd name="connsiteY2" fmla="*/ 2114266 h 2114266"/>
              <a:gd name="connsiteX3" fmla="*/ 0 w 1990563"/>
              <a:gd name="connsiteY3" fmla="*/ 2114266 h 2114266"/>
              <a:gd name="connsiteX0" fmla="*/ 0 w 528566"/>
              <a:gd name="connsiteY0" fmla="*/ 0 h 2114266"/>
              <a:gd name="connsiteX1" fmla="*/ 528566 w 528566"/>
              <a:gd name="connsiteY1" fmla="*/ 1057133 h 2114266"/>
              <a:gd name="connsiteX2" fmla="*/ 0 w 528566"/>
              <a:gd name="connsiteY2" fmla="*/ 2114266 h 2114266"/>
            </a:gdLst>
            <a:ahLst/>
            <a:cxnLst>
              <a:cxn ang="0">
                <a:pos x="connsiteX0" y="connsiteY0"/>
              </a:cxn>
              <a:cxn ang="0">
                <a:pos x="connsiteX1" y="connsiteY1"/>
              </a:cxn>
              <a:cxn ang="0">
                <a:pos x="connsiteX2" y="connsiteY2"/>
              </a:cxn>
            </a:cxnLst>
            <a:rect l="l" t="t" r="r" b="b"/>
            <a:pathLst>
              <a:path w="528566" h="2114266">
                <a:moveTo>
                  <a:pt x="0" y="0"/>
                </a:moveTo>
                <a:lnTo>
                  <a:pt x="528566" y="1057133"/>
                </a:lnTo>
                <a:lnTo>
                  <a:pt x="0" y="2114266"/>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56" name="TextBox 55">
            <a:extLst>
              <a:ext uri="{FF2B5EF4-FFF2-40B4-BE49-F238E27FC236}">
                <a16:creationId xmlns:a16="http://schemas.microsoft.com/office/drawing/2014/main" id="{35C980E3-5DF4-473C-AFC6-4564E309A5B3}"/>
              </a:ext>
            </a:extLst>
          </p:cNvPr>
          <p:cNvSpPr txBox="1"/>
          <p:nvPr/>
        </p:nvSpPr>
        <p:spPr>
          <a:xfrm>
            <a:off x="4062717" y="5535013"/>
            <a:ext cx="2318748" cy="724143"/>
          </a:xfrm>
          <a:prstGeom prst="rect">
            <a:avLst/>
          </a:prstGeom>
          <a:noFill/>
        </p:spPr>
        <p:txBody>
          <a:bodyPr wrap="square" rtlCol="0">
            <a:spAutoFit/>
          </a:bodyPr>
          <a:lstStyle/>
          <a:p>
            <a:pPr algn="ctr" defTabSz="1161284">
              <a:defRPr/>
            </a:pPr>
            <a:r>
              <a:rPr lang="en-US" sz="1372" err="1">
                <a:solidFill>
                  <a:srgbClr val="3C3C41"/>
                </a:solidFill>
                <a:latin typeface="Segoe UI"/>
              </a:rPr>
              <a:t>Fabrikam</a:t>
            </a:r>
            <a:r>
              <a:rPr lang="en-US" sz="1372">
                <a:solidFill>
                  <a:srgbClr val="3C3C41"/>
                </a:solidFill>
                <a:latin typeface="Segoe UI"/>
              </a:rPr>
              <a:t> user is</a:t>
            </a:r>
            <a:br>
              <a:rPr lang="en-US" sz="1372">
                <a:solidFill>
                  <a:srgbClr val="3C3C41"/>
                </a:solidFill>
                <a:latin typeface="Segoe UI"/>
              </a:rPr>
            </a:br>
            <a:r>
              <a:rPr lang="en-US" sz="1372">
                <a:solidFill>
                  <a:srgbClr val="3C3C41"/>
                </a:solidFill>
                <a:latin typeface="Segoe UI"/>
              </a:rPr>
              <a:t>blocked connecting using Contoso credentials </a:t>
            </a:r>
          </a:p>
        </p:txBody>
      </p:sp>
      <p:sp>
        <p:nvSpPr>
          <p:cNvPr id="57" name="TextBox 56">
            <a:extLst>
              <a:ext uri="{FF2B5EF4-FFF2-40B4-BE49-F238E27FC236}">
                <a16:creationId xmlns:a16="http://schemas.microsoft.com/office/drawing/2014/main" id="{56B2C2AA-FB6D-4F48-9B0C-04D6E056BB19}"/>
              </a:ext>
            </a:extLst>
          </p:cNvPr>
          <p:cNvSpPr txBox="1"/>
          <p:nvPr/>
        </p:nvSpPr>
        <p:spPr>
          <a:xfrm>
            <a:off x="332087" y="2255520"/>
            <a:ext cx="3879688" cy="392245"/>
          </a:xfrm>
          <a:prstGeom prst="rect">
            <a:avLst/>
          </a:prstGeom>
          <a:noFill/>
        </p:spPr>
        <p:txBody>
          <a:bodyPr wrap="square" rtlCol="0">
            <a:spAutoFit/>
          </a:bodyPr>
          <a:lstStyle/>
          <a:p>
            <a:pPr algn="ctr" defTabSz="1195152"/>
            <a:r>
              <a:rPr lang="en-US" sz="1961">
                <a:solidFill>
                  <a:srgbClr val="008272"/>
                </a:solidFill>
                <a:latin typeface="Segoe UI Semibold"/>
              </a:rPr>
              <a:t>CUSTOMER TENANT CONTOSO</a:t>
            </a:r>
          </a:p>
        </p:txBody>
      </p:sp>
      <p:sp>
        <p:nvSpPr>
          <p:cNvPr id="58" name="TextBox 57">
            <a:extLst>
              <a:ext uri="{FF2B5EF4-FFF2-40B4-BE49-F238E27FC236}">
                <a16:creationId xmlns:a16="http://schemas.microsoft.com/office/drawing/2014/main" id="{A4C44638-BCF7-47B0-8B1F-3192E2A7AD36}"/>
              </a:ext>
            </a:extLst>
          </p:cNvPr>
          <p:cNvSpPr txBox="1"/>
          <p:nvPr/>
        </p:nvSpPr>
        <p:spPr>
          <a:xfrm>
            <a:off x="7195152" y="5837856"/>
            <a:ext cx="3897134" cy="392245"/>
          </a:xfrm>
          <a:prstGeom prst="rect">
            <a:avLst/>
          </a:prstGeom>
          <a:noFill/>
        </p:spPr>
        <p:txBody>
          <a:bodyPr wrap="square" rtlCol="0">
            <a:spAutoFit/>
          </a:bodyPr>
          <a:lstStyle/>
          <a:p>
            <a:pPr algn="ctr" defTabSz="1195152"/>
            <a:r>
              <a:rPr lang="en-US" sz="1961">
                <a:solidFill>
                  <a:srgbClr val="008272"/>
                </a:solidFill>
                <a:latin typeface="Segoe UI Semibold"/>
              </a:rPr>
              <a:t>3</a:t>
            </a:r>
            <a:r>
              <a:rPr lang="en-US" sz="1961" baseline="30000">
                <a:solidFill>
                  <a:srgbClr val="008272"/>
                </a:solidFill>
                <a:latin typeface="Segoe UI Semibold"/>
              </a:rPr>
              <a:t>rd</a:t>
            </a:r>
            <a:r>
              <a:rPr lang="en-US" sz="1961">
                <a:solidFill>
                  <a:srgbClr val="008272"/>
                </a:solidFill>
                <a:latin typeface="Segoe UI Semibold"/>
              </a:rPr>
              <a:t> PARTY TENANT FABRIKAM</a:t>
            </a:r>
          </a:p>
        </p:txBody>
      </p:sp>
      <p:sp>
        <p:nvSpPr>
          <p:cNvPr id="46" name="Multiplication Sign 45">
            <a:extLst>
              <a:ext uri="{FF2B5EF4-FFF2-40B4-BE49-F238E27FC236}">
                <a16:creationId xmlns:a16="http://schemas.microsoft.com/office/drawing/2014/main" id="{7C807C3B-690F-438C-9E97-2902E78BC8E4}"/>
              </a:ext>
            </a:extLst>
          </p:cNvPr>
          <p:cNvSpPr/>
          <p:nvPr/>
        </p:nvSpPr>
        <p:spPr>
          <a:xfrm>
            <a:off x="5020291" y="4844973"/>
            <a:ext cx="549399" cy="582715"/>
          </a:xfrm>
          <a:prstGeom prst="mathMultiply">
            <a:avLst>
              <a:gd name="adj1" fmla="val 1346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5152"/>
            <a:endParaRPr lang="en-US" sz="2353">
              <a:solidFill>
                <a:srgbClr val="FFFFFF"/>
              </a:solidFill>
              <a:latin typeface="Segoe UI Light"/>
            </a:endParaRPr>
          </a:p>
        </p:txBody>
      </p:sp>
      <p:sp>
        <p:nvSpPr>
          <p:cNvPr id="47" name="TextBox 46">
            <a:extLst>
              <a:ext uri="{FF2B5EF4-FFF2-40B4-BE49-F238E27FC236}">
                <a16:creationId xmlns:a16="http://schemas.microsoft.com/office/drawing/2014/main" id="{1F345BF9-BE50-4398-B6B4-1A4678FDC492}"/>
              </a:ext>
            </a:extLst>
          </p:cNvPr>
          <p:cNvSpPr txBox="1"/>
          <p:nvPr/>
        </p:nvSpPr>
        <p:spPr>
          <a:xfrm>
            <a:off x="5033844" y="2156523"/>
            <a:ext cx="2318748" cy="725776"/>
          </a:xfrm>
          <a:prstGeom prst="rect">
            <a:avLst/>
          </a:prstGeom>
          <a:noFill/>
        </p:spPr>
        <p:txBody>
          <a:bodyPr wrap="square" rtlCol="0">
            <a:spAutoFit/>
          </a:bodyPr>
          <a:lstStyle/>
          <a:p>
            <a:pPr algn="ctr" defTabSz="1161284">
              <a:defRPr/>
            </a:pPr>
            <a:r>
              <a:rPr lang="en-US" sz="1372" dirty="0">
                <a:solidFill>
                  <a:srgbClr val="3C3C41"/>
                </a:solidFill>
                <a:latin typeface="Segoe UI"/>
              </a:rPr>
              <a:t>Contoso user is blocked connecting using </a:t>
            </a:r>
            <a:r>
              <a:rPr lang="en-US" sz="1372" dirty="0" err="1">
                <a:solidFill>
                  <a:srgbClr val="3C3C41"/>
                </a:solidFill>
                <a:latin typeface="Segoe UI"/>
              </a:rPr>
              <a:t>Fabrikam</a:t>
            </a:r>
            <a:r>
              <a:rPr lang="en-US" sz="1372" dirty="0">
                <a:solidFill>
                  <a:srgbClr val="3C3C41"/>
                </a:solidFill>
                <a:latin typeface="Segoe UI"/>
              </a:rPr>
              <a:t> credentials </a:t>
            </a:r>
          </a:p>
        </p:txBody>
      </p:sp>
      <p:sp>
        <p:nvSpPr>
          <p:cNvPr id="48" name="Hexagon 47">
            <a:extLst>
              <a:ext uri="{FF2B5EF4-FFF2-40B4-BE49-F238E27FC236}">
                <a16:creationId xmlns:a16="http://schemas.microsoft.com/office/drawing/2014/main" id="{D46F9E28-7F65-4754-8894-814C2A82C531}"/>
              </a:ext>
            </a:extLst>
          </p:cNvPr>
          <p:cNvSpPr/>
          <p:nvPr/>
        </p:nvSpPr>
        <p:spPr bwMode="auto">
          <a:xfrm>
            <a:off x="11088605" y="251705"/>
            <a:ext cx="1294803" cy="1140542"/>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50" name="Hexagon 49">
            <a:extLst>
              <a:ext uri="{FF2B5EF4-FFF2-40B4-BE49-F238E27FC236}">
                <a16:creationId xmlns:a16="http://schemas.microsoft.com/office/drawing/2014/main" id="{24CFC609-13EC-4306-A199-E3A37EE59063}"/>
              </a:ext>
            </a:extLst>
          </p:cNvPr>
          <p:cNvSpPr/>
          <p:nvPr/>
        </p:nvSpPr>
        <p:spPr bwMode="auto">
          <a:xfrm>
            <a:off x="11675002" y="781154"/>
            <a:ext cx="1697461" cy="1495228"/>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grpSp>
        <p:nvGrpSpPr>
          <p:cNvPr id="59" name="Group 58">
            <a:extLst>
              <a:ext uri="{FF2B5EF4-FFF2-40B4-BE49-F238E27FC236}">
                <a16:creationId xmlns:a16="http://schemas.microsoft.com/office/drawing/2014/main" id="{184EECE3-02D9-40CC-89B9-1B6199A48F4A}"/>
              </a:ext>
            </a:extLst>
          </p:cNvPr>
          <p:cNvGrpSpPr/>
          <p:nvPr/>
        </p:nvGrpSpPr>
        <p:grpSpPr>
          <a:xfrm>
            <a:off x="714440" y="4210883"/>
            <a:ext cx="3114982" cy="1832922"/>
            <a:chOff x="1638148" y="3750073"/>
            <a:chExt cx="2400452" cy="1412477"/>
          </a:xfrm>
        </p:grpSpPr>
        <p:sp>
          <p:nvSpPr>
            <p:cNvPr id="60" name="Rectangle: Rounded Corners 59">
              <a:extLst>
                <a:ext uri="{FF2B5EF4-FFF2-40B4-BE49-F238E27FC236}">
                  <a16:creationId xmlns:a16="http://schemas.microsoft.com/office/drawing/2014/main" id="{1D30664B-D7BC-47EE-A4FF-55FF36757E62}"/>
                </a:ext>
              </a:extLst>
            </p:cNvPr>
            <p:cNvSpPr/>
            <p:nvPr/>
          </p:nvSpPr>
          <p:spPr bwMode="auto">
            <a:xfrm>
              <a:off x="1638148" y="3750073"/>
              <a:ext cx="2400452" cy="1412477"/>
            </a:xfrm>
            <a:prstGeom prst="roundRect">
              <a:avLst>
                <a:gd name="adj" fmla="val 0"/>
              </a:avLst>
            </a:prstGeom>
            <a:solidFill>
              <a:schemeClr val="bg1"/>
            </a:solidFill>
            <a:ln>
              <a:solidFill>
                <a:schemeClr val="accent3"/>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19518" tIns="59759" rIns="119518" bIns="59759" numCol="1" rtlCol="0" anchor="ctr" anchorCtr="0" compatLnSpc="1">
              <a:prstTxWarp prst="textNoShape">
                <a:avLst/>
              </a:prstTxWarp>
            </a:bodyPr>
            <a:lstStyle/>
            <a:p>
              <a:pPr algn="ctr" defTabSz="1194758" fontAlgn="base">
                <a:spcBef>
                  <a:spcPct val="0"/>
                </a:spcBef>
                <a:spcAft>
                  <a:spcPct val="0"/>
                </a:spcAft>
              </a:pPr>
              <a:endParaRPr lang="en-US" sz="2614" err="1">
                <a:solidFill>
                  <a:srgbClr val="FFFFFF"/>
                </a:solidFill>
                <a:latin typeface="Segoe UI Semibold"/>
              </a:endParaRPr>
            </a:p>
          </p:txBody>
        </p:sp>
        <p:pic>
          <p:nvPicPr>
            <p:cNvPr id="62" name="Picture 61">
              <a:extLst>
                <a:ext uri="{FF2B5EF4-FFF2-40B4-BE49-F238E27FC236}">
                  <a16:creationId xmlns:a16="http://schemas.microsoft.com/office/drawing/2014/main" id="{86BC8B34-6EFE-43B6-8344-D287159F785A}"/>
                </a:ext>
              </a:extLst>
            </p:cNvPr>
            <p:cNvPicPr>
              <a:picLocks noChangeAspect="1"/>
            </p:cNvPicPr>
            <p:nvPr/>
          </p:nvPicPr>
          <p:blipFill>
            <a:blip r:embed="rId3"/>
            <a:stretch>
              <a:fillRect/>
            </a:stretch>
          </p:blipFill>
          <p:spPr>
            <a:xfrm>
              <a:off x="1877244" y="3910951"/>
              <a:ext cx="1922261" cy="1090721"/>
            </a:xfrm>
            <a:prstGeom prst="rect">
              <a:avLst/>
            </a:prstGeom>
          </p:spPr>
        </p:pic>
      </p:grpSp>
      <p:grpSp>
        <p:nvGrpSpPr>
          <p:cNvPr id="63" name="Group 62">
            <a:extLst>
              <a:ext uri="{FF2B5EF4-FFF2-40B4-BE49-F238E27FC236}">
                <a16:creationId xmlns:a16="http://schemas.microsoft.com/office/drawing/2014/main" id="{EC385EB9-FD96-4B53-88C6-3646C01716F6}"/>
              </a:ext>
            </a:extLst>
          </p:cNvPr>
          <p:cNvGrpSpPr/>
          <p:nvPr/>
        </p:nvGrpSpPr>
        <p:grpSpPr>
          <a:xfrm>
            <a:off x="7586228" y="2408500"/>
            <a:ext cx="3114982" cy="1832922"/>
            <a:chOff x="1638148" y="3750073"/>
            <a:chExt cx="2400452" cy="1412477"/>
          </a:xfrm>
        </p:grpSpPr>
        <p:sp>
          <p:nvSpPr>
            <p:cNvPr id="64" name="Rectangle: Rounded Corners 63">
              <a:extLst>
                <a:ext uri="{FF2B5EF4-FFF2-40B4-BE49-F238E27FC236}">
                  <a16:creationId xmlns:a16="http://schemas.microsoft.com/office/drawing/2014/main" id="{1234FED8-66FE-42E1-9B1E-D5340267008A}"/>
                </a:ext>
              </a:extLst>
            </p:cNvPr>
            <p:cNvSpPr/>
            <p:nvPr/>
          </p:nvSpPr>
          <p:spPr bwMode="auto">
            <a:xfrm>
              <a:off x="1638148" y="3750073"/>
              <a:ext cx="2400452" cy="1412477"/>
            </a:xfrm>
            <a:prstGeom prst="roundRect">
              <a:avLst>
                <a:gd name="adj" fmla="val 0"/>
              </a:avLst>
            </a:prstGeom>
            <a:solidFill>
              <a:schemeClr val="bg1"/>
            </a:solidFill>
            <a:ln>
              <a:solidFill>
                <a:schemeClr val="accent3"/>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19518" tIns="59759" rIns="119518" bIns="59759" numCol="1" rtlCol="0" anchor="ctr" anchorCtr="0" compatLnSpc="1">
              <a:prstTxWarp prst="textNoShape">
                <a:avLst/>
              </a:prstTxWarp>
            </a:bodyPr>
            <a:lstStyle/>
            <a:p>
              <a:pPr algn="ctr" defTabSz="1194758" fontAlgn="base">
                <a:spcBef>
                  <a:spcPct val="0"/>
                </a:spcBef>
                <a:spcAft>
                  <a:spcPct val="0"/>
                </a:spcAft>
              </a:pPr>
              <a:endParaRPr lang="en-US" sz="2614" err="1">
                <a:solidFill>
                  <a:srgbClr val="FFFFFF"/>
                </a:solidFill>
                <a:latin typeface="Segoe UI Semibold"/>
              </a:endParaRPr>
            </a:p>
          </p:txBody>
        </p:sp>
        <p:pic>
          <p:nvPicPr>
            <p:cNvPr id="65" name="Picture 64">
              <a:extLst>
                <a:ext uri="{FF2B5EF4-FFF2-40B4-BE49-F238E27FC236}">
                  <a16:creationId xmlns:a16="http://schemas.microsoft.com/office/drawing/2014/main" id="{95D12E6E-E68D-48A7-936A-5111B4DA563F}"/>
                </a:ext>
              </a:extLst>
            </p:cNvPr>
            <p:cNvPicPr>
              <a:picLocks noChangeAspect="1"/>
            </p:cNvPicPr>
            <p:nvPr/>
          </p:nvPicPr>
          <p:blipFill>
            <a:blip r:embed="rId3"/>
            <a:stretch>
              <a:fillRect/>
            </a:stretch>
          </p:blipFill>
          <p:spPr>
            <a:xfrm>
              <a:off x="1877244" y="3910951"/>
              <a:ext cx="1922261" cy="1090721"/>
            </a:xfrm>
            <a:prstGeom prst="rect">
              <a:avLst/>
            </a:prstGeom>
          </p:spPr>
        </p:pic>
      </p:grpSp>
      <p:sp>
        <p:nvSpPr>
          <p:cNvPr id="4" name="Hexagon 3">
            <a:extLst>
              <a:ext uri="{FF2B5EF4-FFF2-40B4-BE49-F238E27FC236}">
                <a16:creationId xmlns:a16="http://schemas.microsoft.com/office/drawing/2014/main" id="{E7AFB05B-8298-45C2-B0AB-66F199F5480A}"/>
              </a:ext>
            </a:extLst>
          </p:cNvPr>
          <p:cNvSpPr/>
          <p:nvPr/>
        </p:nvSpPr>
        <p:spPr bwMode="auto">
          <a:xfrm>
            <a:off x="279490" y="608624"/>
            <a:ext cx="504000" cy="432000"/>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r>
              <a:rPr lang="en-IN" sz="1600" b="1" dirty="0">
                <a:solidFill>
                  <a:srgbClr val="FFFFFF"/>
                </a:solidFill>
                <a:latin typeface="Segoe UI"/>
                <a:cs typeface="Segoe UI" pitchFamily="34" charset="0"/>
              </a:rPr>
              <a:t>1</a:t>
            </a:r>
            <a:endParaRPr lang="en-IN" sz="1176" b="1" dirty="0">
              <a:solidFill>
                <a:srgbClr val="FFFFFF"/>
              </a:solidFill>
              <a:latin typeface="Segoe UI"/>
              <a:cs typeface="Segoe UI" pitchFamily="34" charset="0"/>
            </a:endParaRPr>
          </a:p>
        </p:txBody>
      </p:sp>
      <p:sp>
        <p:nvSpPr>
          <p:cNvPr id="5" name="Multiplication Sign 4">
            <a:extLst>
              <a:ext uri="{FF2B5EF4-FFF2-40B4-BE49-F238E27FC236}">
                <a16:creationId xmlns:a16="http://schemas.microsoft.com/office/drawing/2014/main" id="{DC3E8350-D38E-4CA2-A49F-6D5967AF893C}"/>
              </a:ext>
            </a:extLst>
          </p:cNvPr>
          <p:cNvSpPr/>
          <p:nvPr/>
        </p:nvSpPr>
        <p:spPr>
          <a:xfrm>
            <a:off x="5853708" y="2965786"/>
            <a:ext cx="549399" cy="582715"/>
          </a:xfrm>
          <a:prstGeom prst="mathMultiply">
            <a:avLst>
              <a:gd name="adj1" fmla="val 1346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5152"/>
            <a:endParaRPr lang="en-US" sz="2353">
              <a:solidFill>
                <a:srgbClr val="FFFFFF"/>
              </a:solidFill>
              <a:latin typeface="Segoe UI Light"/>
            </a:endParaRPr>
          </a:p>
        </p:txBody>
      </p:sp>
    </p:spTree>
    <p:extLst>
      <p:ext uri="{BB962C8B-B14F-4D97-AF65-F5344CB8AC3E}">
        <p14:creationId xmlns:p14="http://schemas.microsoft.com/office/powerpoint/2010/main" val="333723137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reeform: Shape 71">
            <a:extLst>
              <a:ext uri="{FF2B5EF4-FFF2-40B4-BE49-F238E27FC236}">
                <a16:creationId xmlns:a16="http://schemas.microsoft.com/office/drawing/2014/main" id="{8C9ADE73-8D96-4265-8E18-E838ADB9FAB8}"/>
              </a:ext>
            </a:extLst>
          </p:cNvPr>
          <p:cNvSpPr/>
          <p:nvPr/>
        </p:nvSpPr>
        <p:spPr bwMode="auto">
          <a:xfrm>
            <a:off x="1" y="487"/>
            <a:ext cx="5415180" cy="6857027"/>
          </a:xfrm>
          <a:custGeom>
            <a:avLst/>
            <a:gdLst>
              <a:gd name="connsiteX0" fmla="*/ 0 w 5523766"/>
              <a:gd name="connsiteY0" fmla="*/ 0 h 6994525"/>
              <a:gd name="connsiteX1" fmla="*/ 3852467 w 5523766"/>
              <a:gd name="connsiteY1" fmla="*/ 0 h 6994525"/>
              <a:gd name="connsiteX2" fmla="*/ 5523766 w 5523766"/>
              <a:gd name="connsiteY2" fmla="*/ 3342597 h 6994525"/>
              <a:gd name="connsiteX3" fmla="*/ 3697802 w 5523766"/>
              <a:gd name="connsiteY3" fmla="*/ 6994525 h 6994525"/>
              <a:gd name="connsiteX4" fmla="*/ 0 w 5523766"/>
              <a:gd name="connsiteY4" fmla="*/ 6994525 h 6994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3766" h="6994525">
                <a:moveTo>
                  <a:pt x="0" y="0"/>
                </a:moveTo>
                <a:lnTo>
                  <a:pt x="3852467" y="0"/>
                </a:lnTo>
                <a:lnTo>
                  <a:pt x="5523766" y="3342597"/>
                </a:lnTo>
                <a:lnTo>
                  <a:pt x="3697802" y="6994525"/>
                </a:lnTo>
                <a:lnTo>
                  <a:pt x="0" y="6994525"/>
                </a:lnTo>
                <a:close/>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70" name="Freeform: Shape 69">
            <a:extLst>
              <a:ext uri="{FF2B5EF4-FFF2-40B4-BE49-F238E27FC236}">
                <a16:creationId xmlns:a16="http://schemas.microsoft.com/office/drawing/2014/main" id="{E87F9B50-DFF5-4D2B-94F6-236379526062}"/>
              </a:ext>
            </a:extLst>
          </p:cNvPr>
          <p:cNvSpPr/>
          <p:nvPr/>
        </p:nvSpPr>
        <p:spPr bwMode="auto">
          <a:xfrm>
            <a:off x="5983509" y="629913"/>
            <a:ext cx="6208491" cy="6227601"/>
          </a:xfrm>
          <a:custGeom>
            <a:avLst/>
            <a:gdLst>
              <a:gd name="connsiteX0" fmla="*/ 2308415 w 6332984"/>
              <a:gd name="connsiteY0" fmla="*/ 0 h 6352477"/>
              <a:gd name="connsiteX1" fmla="*/ 6332984 w 6332984"/>
              <a:gd name="connsiteY1" fmla="*/ 0 h 6352477"/>
              <a:gd name="connsiteX2" fmla="*/ 6332984 w 6332984"/>
              <a:gd name="connsiteY2" fmla="*/ 6352477 h 6352477"/>
              <a:gd name="connsiteX3" fmla="*/ 867825 w 6332984"/>
              <a:gd name="connsiteY3" fmla="*/ 6352477 h 6352477"/>
              <a:gd name="connsiteX4" fmla="*/ 0 w 6332984"/>
              <a:gd name="connsiteY4" fmla="*/ 4616829 h 6352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984" h="6352477">
                <a:moveTo>
                  <a:pt x="2308415" y="0"/>
                </a:moveTo>
                <a:lnTo>
                  <a:pt x="6332984" y="0"/>
                </a:lnTo>
                <a:lnTo>
                  <a:pt x="6332984" y="6352477"/>
                </a:lnTo>
                <a:lnTo>
                  <a:pt x="867825" y="6352477"/>
                </a:lnTo>
                <a:lnTo>
                  <a:pt x="0" y="4616829"/>
                </a:lnTo>
                <a:close/>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61" name="Freeform: Shape 60">
            <a:extLst>
              <a:ext uri="{FF2B5EF4-FFF2-40B4-BE49-F238E27FC236}">
                <a16:creationId xmlns:a16="http://schemas.microsoft.com/office/drawing/2014/main" id="{DE8B4130-BC83-4006-A513-71B1C70B1CED}"/>
              </a:ext>
            </a:extLst>
          </p:cNvPr>
          <p:cNvSpPr/>
          <p:nvPr/>
        </p:nvSpPr>
        <p:spPr bwMode="auto">
          <a:xfrm>
            <a:off x="0" y="-34656"/>
            <a:ext cx="9159448" cy="1987264"/>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7460EDA-6CEC-4FB6-9755-89370845B5E0}"/>
              </a:ext>
            </a:extLst>
          </p:cNvPr>
          <p:cNvSpPr>
            <a:spLocks noGrp="1"/>
          </p:cNvSpPr>
          <p:nvPr>
            <p:ph type="title"/>
          </p:nvPr>
        </p:nvSpPr>
        <p:spPr>
          <a:xfrm>
            <a:off x="947953" y="464825"/>
            <a:ext cx="7649180" cy="795089"/>
          </a:xfrm>
        </p:spPr>
        <p:txBody>
          <a:bodyPr/>
          <a:lstStyle/>
          <a:p>
            <a:r>
              <a:rPr lang="en-US" dirty="0">
                <a:solidFill>
                  <a:schemeClr val="bg1"/>
                </a:solidFill>
              </a:rPr>
              <a:t>Tenant Isolation from Power Platform Admin Center (Preview)</a:t>
            </a:r>
            <a:endParaRPr lang="en-IN" dirty="0">
              <a:solidFill>
                <a:schemeClr val="bg1"/>
              </a:solidFill>
            </a:endParaRPr>
          </a:p>
        </p:txBody>
      </p:sp>
      <p:sp>
        <p:nvSpPr>
          <p:cNvPr id="48" name="Hexagon 47">
            <a:extLst>
              <a:ext uri="{FF2B5EF4-FFF2-40B4-BE49-F238E27FC236}">
                <a16:creationId xmlns:a16="http://schemas.microsoft.com/office/drawing/2014/main" id="{D46F9E28-7F65-4754-8894-814C2A82C531}"/>
              </a:ext>
            </a:extLst>
          </p:cNvPr>
          <p:cNvSpPr/>
          <p:nvPr/>
        </p:nvSpPr>
        <p:spPr bwMode="auto">
          <a:xfrm>
            <a:off x="11088605" y="251705"/>
            <a:ext cx="1294803" cy="1140542"/>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50" name="Hexagon 49">
            <a:extLst>
              <a:ext uri="{FF2B5EF4-FFF2-40B4-BE49-F238E27FC236}">
                <a16:creationId xmlns:a16="http://schemas.microsoft.com/office/drawing/2014/main" id="{24CFC609-13EC-4306-A199-E3A37EE59063}"/>
              </a:ext>
            </a:extLst>
          </p:cNvPr>
          <p:cNvSpPr/>
          <p:nvPr/>
        </p:nvSpPr>
        <p:spPr bwMode="auto">
          <a:xfrm>
            <a:off x="11675002" y="781154"/>
            <a:ext cx="1697461" cy="1495228"/>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4" name="Hexagon 3">
            <a:extLst>
              <a:ext uri="{FF2B5EF4-FFF2-40B4-BE49-F238E27FC236}">
                <a16:creationId xmlns:a16="http://schemas.microsoft.com/office/drawing/2014/main" id="{E7AFB05B-8298-45C2-B0AB-66F199F5480A}"/>
              </a:ext>
            </a:extLst>
          </p:cNvPr>
          <p:cNvSpPr/>
          <p:nvPr/>
        </p:nvSpPr>
        <p:spPr bwMode="auto">
          <a:xfrm>
            <a:off x="279490" y="608624"/>
            <a:ext cx="504000" cy="432000"/>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r>
              <a:rPr lang="en-IN" sz="1600" b="1" dirty="0">
                <a:solidFill>
                  <a:srgbClr val="FFFFFF"/>
                </a:solidFill>
                <a:latin typeface="Segoe UI"/>
                <a:cs typeface="Segoe UI" pitchFamily="34" charset="0"/>
              </a:rPr>
              <a:t>1</a:t>
            </a:r>
            <a:endParaRPr lang="en-IN" sz="1176" b="1" dirty="0">
              <a:solidFill>
                <a:srgbClr val="FFFFFF"/>
              </a:solidFill>
              <a:latin typeface="Segoe UI"/>
              <a:cs typeface="Segoe UI" pitchFamily="34" charset="0"/>
            </a:endParaRPr>
          </a:p>
        </p:txBody>
      </p:sp>
      <p:pic>
        <p:nvPicPr>
          <p:cNvPr id="2052" name="Picture 4" descr="All tenants are allowed in the designated direction when tenant isolation is turned on.">
            <a:extLst>
              <a:ext uri="{FF2B5EF4-FFF2-40B4-BE49-F238E27FC236}">
                <a16:creationId xmlns:a16="http://schemas.microsoft.com/office/drawing/2014/main" id="{9C5F0BB7-42A1-4B3F-9916-71DFA5EE860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864" y="1952607"/>
            <a:ext cx="8135199" cy="43735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C925194-2696-406C-911A-6F6170762C01}"/>
              </a:ext>
            </a:extLst>
          </p:cNvPr>
          <p:cNvSpPr txBox="1"/>
          <p:nvPr/>
        </p:nvSpPr>
        <p:spPr>
          <a:xfrm>
            <a:off x="8816660" y="464825"/>
            <a:ext cx="3347476" cy="7251216"/>
          </a:xfrm>
          <a:prstGeom prst="rect">
            <a:avLst/>
          </a:prstGeom>
          <a:noFill/>
        </p:spPr>
        <p:txBody>
          <a:bodyPr wrap="square" lIns="182880" tIns="146304" rIns="182880" bIns="146304" rtlCol="0">
            <a:spAutoFit/>
          </a:bodyPr>
          <a:lstStyle/>
          <a:p>
            <a:pPr marL="285750" indent="-285750" algn="l">
              <a:buFont typeface="Arial" panose="020B0604020202020204" pitchFamily="34" charset="0"/>
              <a:buChar char="•"/>
            </a:pPr>
            <a:r>
              <a:rPr lang="en-GB" sz="1600" dirty="0">
                <a:gradFill>
                  <a:gsLst>
                    <a:gs pos="2917">
                      <a:schemeClr val="tx1"/>
                    </a:gs>
                    <a:gs pos="30000">
                      <a:schemeClr val="tx1"/>
                    </a:gs>
                  </a:gsLst>
                  <a:lin ang="5400000" scaled="0"/>
                </a:gradFill>
              </a:rPr>
              <a:t>Current in preview and available in Power Platform Admin </a:t>
            </a:r>
            <a:r>
              <a:rPr lang="en-GB" sz="1600" dirty="0" err="1">
                <a:gradFill>
                  <a:gsLst>
                    <a:gs pos="2917">
                      <a:schemeClr val="tx1"/>
                    </a:gs>
                    <a:gs pos="30000">
                      <a:schemeClr val="tx1"/>
                    </a:gs>
                  </a:gsLst>
                  <a:lin ang="5400000" scaled="0"/>
                </a:gradFill>
              </a:rPr>
              <a:t>Center</a:t>
            </a:r>
            <a:r>
              <a:rPr lang="en-GB" sz="1600" dirty="0">
                <a:gradFill>
                  <a:gsLst>
                    <a:gs pos="2917">
                      <a:schemeClr val="tx1"/>
                    </a:gs>
                    <a:gs pos="30000">
                      <a:schemeClr val="tx1"/>
                    </a:gs>
                  </a:gsLst>
                  <a:lin ang="5400000" scaled="0"/>
                </a:gradFill>
              </a:rPr>
              <a:t>, </a:t>
            </a:r>
            <a:r>
              <a:rPr lang="en-GB" sz="1600" b="1" i="0" dirty="0">
                <a:solidFill>
                  <a:srgbClr val="171717"/>
                </a:solidFill>
                <a:effectLst/>
                <a:latin typeface="Segoe UI" panose="020B0502040204020203" pitchFamily="34" charset="0"/>
              </a:rPr>
              <a:t>Policies</a:t>
            </a:r>
            <a:r>
              <a:rPr lang="en-GB" sz="1600" b="0" i="0" dirty="0">
                <a:solidFill>
                  <a:srgbClr val="171717"/>
                </a:solidFill>
                <a:effectLst/>
                <a:latin typeface="Segoe UI" panose="020B0502040204020203" pitchFamily="34" charset="0"/>
              </a:rPr>
              <a:t> &gt; </a:t>
            </a:r>
            <a:r>
              <a:rPr lang="en-GB" sz="1600" b="1" i="0" dirty="0">
                <a:solidFill>
                  <a:srgbClr val="171717"/>
                </a:solidFill>
                <a:effectLst/>
                <a:latin typeface="Segoe UI" panose="020B0502040204020203" pitchFamily="34" charset="0"/>
              </a:rPr>
              <a:t>Tenant isolation</a:t>
            </a:r>
            <a:r>
              <a:rPr lang="en-GB" sz="1600" b="0" i="0" dirty="0">
                <a:solidFill>
                  <a:srgbClr val="171717"/>
                </a:solidFill>
                <a:effectLst/>
                <a:latin typeface="Segoe UI" panose="020B0502040204020203" pitchFamily="34" charset="0"/>
              </a:rPr>
              <a:t>.</a:t>
            </a:r>
          </a:p>
          <a:p>
            <a:pPr marL="285750" indent="-285750" algn="l">
              <a:buFont typeface="Arial" panose="020B0604020202020204" pitchFamily="34" charset="0"/>
              <a:buChar char="•"/>
            </a:pPr>
            <a:endParaRPr lang="en-GB" sz="1600" dirty="0">
              <a:solidFill>
                <a:srgbClr val="171717"/>
              </a:solidFill>
              <a:latin typeface="Segoe UI" panose="020B0502040204020203" pitchFamily="34" charset="0"/>
            </a:endParaRPr>
          </a:p>
          <a:p>
            <a:pPr marL="285750" indent="-285750" algn="l">
              <a:buFont typeface="Arial" panose="020B0604020202020204" pitchFamily="34" charset="0"/>
              <a:buChar char="•"/>
            </a:pPr>
            <a:r>
              <a:rPr lang="en-GB" sz="1600" b="0" i="0" dirty="0">
                <a:solidFill>
                  <a:srgbClr val="171717"/>
                </a:solidFill>
                <a:effectLst/>
                <a:latin typeface="Segoe UI" panose="020B0502040204020203" pitchFamily="34" charset="0"/>
              </a:rPr>
              <a:t>New Tenant Rule can be created for Inbound and/or Outbound Restriction once Tenant Isolation is turned on</a:t>
            </a:r>
          </a:p>
          <a:p>
            <a:pPr marL="285750" indent="-285750" algn="l">
              <a:buFont typeface="Arial" panose="020B0604020202020204" pitchFamily="34" charset="0"/>
              <a:buChar char="•"/>
            </a:pPr>
            <a:endParaRPr lang="en-GB" sz="1600" dirty="0">
              <a:solidFill>
                <a:srgbClr val="171717"/>
              </a:solidFill>
              <a:latin typeface="Segoe UI" panose="020B0502040204020203" pitchFamily="34" charset="0"/>
            </a:endParaRPr>
          </a:p>
          <a:p>
            <a:pPr marL="285750" indent="-285750" algn="l">
              <a:buFont typeface="Arial" panose="020B0604020202020204" pitchFamily="34" charset="0"/>
              <a:buChar char="•"/>
            </a:pPr>
            <a:r>
              <a:rPr lang="en-GB" sz="1600" b="0" i="0" dirty="0">
                <a:solidFill>
                  <a:srgbClr val="171717"/>
                </a:solidFill>
                <a:effectLst/>
                <a:latin typeface="Segoe UI" panose="020B0502040204020203" pitchFamily="34" charset="0"/>
              </a:rPr>
              <a:t>Tenant domain or ID to be added to the Allowed list, you can use * for all tenants.</a:t>
            </a:r>
          </a:p>
          <a:p>
            <a:pPr marL="285750" indent="-285750" algn="l">
              <a:buFont typeface="Arial" panose="020B0604020202020204" pitchFamily="34" charset="0"/>
              <a:buChar char="•"/>
            </a:pPr>
            <a:endParaRPr lang="en-GB" sz="1600" dirty="0">
              <a:solidFill>
                <a:srgbClr val="171717"/>
              </a:solidFill>
              <a:latin typeface="Segoe UI" panose="020B0502040204020203" pitchFamily="34" charset="0"/>
            </a:endParaRPr>
          </a:p>
          <a:p>
            <a:pPr marL="285750" indent="-285750" algn="l">
              <a:buFont typeface="Arial" panose="020B0604020202020204" pitchFamily="34" charset="0"/>
              <a:buChar char="•"/>
            </a:pPr>
            <a:r>
              <a:rPr lang="en-GB" sz="1600" b="0" i="0" dirty="0">
                <a:solidFill>
                  <a:srgbClr val="171717"/>
                </a:solidFill>
                <a:effectLst/>
                <a:latin typeface="Segoe UI" panose="020B0502040204020203" pitchFamily="34" charset="0"/>
              </a:rPr>
              <a:t>Users who create or edit a resource affected by the tenant isolation policy will see a related error message. </a:t>
            </a:r>
          </a:p>
          <a:p>
            <a:pPr marL="285750" indent="-285750" algn="l">
              <a:buFont typeface="Arial" panose="020B0604020202020204" pitchFamily="34" charset="0"/>
              <a:buChar char="•"/>
            </a:pPr>
            <a:endParaRPr lang="en-GB" sz="1600" dirty="0">
              <a:solidFill>
                <a:srgbClr val="171717"/>
              </a:solidFill>
              <a:latin typeface="Segoe UI" panose="020B0502040204020203" pitchFamily="34" charset="0"/>
            </a:endParaRPr>
          </a:p>
          <a:p>
            <a:pPr marL="285750" indent="-285750" algn="l">
              <a:buFont typeface="Arial" panose="020B0604020202020204" pitchFamily="34" charset="0"/>
              <a:buChar char="•"/>
            </a:pPr>
            <a:r>
              <a:rPr lang="en-GB" sz="1600" b="0" i="0" dirty="0">
                <a:solidFill>
                  <a:srgbClr val="171717"/>
                </a:solidFill>
                <a:effectLst/>
                <a:latin typeface="Segoe UI" panose="020B0502040204020203" pitchFamily="34" charset="0"/>
              </a:rPr>
              <a:t>Existing Apps or flows that are in violation of the tenant isolation policy won't run successfully</a:t>
            </a:r>
          </a:p>
          <a:p>
            <a:pPr algn="l"/>
            <a:endParaRPr lang="en-GB" dirty="0">
              <a:solidFill>
                <a:srgbClr val="171717"/>
              </a:solidFill>
              <a:latin typeface="Segoe UI" panose="020B0502040204020203" pitchFamily="34" charset="0"/>
            </a:endParaRPr>
          </a:p>
          <a:p>
            <a:pPr algn="l"/>
            <a:endParaRPr lang="en-GB" b="0" i="0" dirty="0">
              <a:solidFill>
                <a:srgbClr val="171717"/>
              </a:solidFill>
              <a:effectLst/>
              <a:latin typeface="Segoe UI" panose="020B0502040204020203" pitchFamily="34" charset="0"/>
            </a:endParaRPr>
          </a:p>
          <a:p>
            <a:br>
              <a:rPr lang="en-GB" sz="2400" dirty="0"/>
            </a:br>
            <a:endParaRPr lang="en-GB"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526030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Hexagon 5">
            <a:extLst>
              <a:ext uri="{FF2B5EF4-FFF2-40B4-BE49-F238E27FC236}">
                <a16:creationId xmlns:a16="http://schemas.microsoft.com/office/drawing/2014/main" id="{6B592E75-0BF9-4D72-A6FF-938B69EED7BD}"/>
              </a:ext>
            </a:extLst>
          </p:cNvPr>
          <p:cNvSpPr/>
          <p:nvPr/>
        </p:nvSpPr>
        <p:spPr bwMode="auto">
          <a:xfrm>
            <a:off x="11611957" y="6281475"/>
            <a:ext cx="1011591" cy="872060"/>
          </a:xfrm>
          <a:prstGeom prst="hexag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6CA3B258-6076-4B2E-925D-8B671B2922E4}"/>
              </a:ext>
            </a:extLst>
          </p:cNvPr>
          <p:cNvCxnSpPr/>
          <p:nvPr/>
        </p:nvCxnSpPr>
        <p:spPr>
          <a:xfrm>
            <a:off x="476209" y="4713295"/>
            <a:ext cx="5784143" cy="0"/>
          </a:xfrm>
          <a:prstGeom prst="line">
            <a:avLst/>
          </a:prstGeom>
          <a:ln w="3175">
            <a:solidFill>
              <a:schemeClr val="tx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120E440-07C4-422F-AF66-E2BF4B725F93}"/>
              </a:ext>
            </a:extLst>
          </p:cNvPr>
          <p:cNvCxnSpPr/>
          <p:nvPr/>
        </p:nvCxnSpPr>
        <p:spPr>
          <a:xfrm>
            <a:off x="476209" y="5591095"/>
            <a:ext cx="5784143" cy="0"/>
          </a:xfrm>
          <a:prstGeom prst="line">
            <a:avLst/>
          </a:prstGeom>
          <a:ln w="3175">
            <a:solidFill>
              <a:schemeClr val="tx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1">
            <a:extLst>
              <a:ext uri="{FF2B5EF4-FFF2-40B4-BE49-F238E27FC236}">
                <a16:creationId xmlns:a16="http://schemas.microsoft.com/office/drawing/2014/main" id="{76582787-B49C-4BFF-9C2A-47BCD6C79172}"/>
              </a:ext>
            </a:extLst>
          </p:cNvPr>
          <p:cNvSpPr txBox="1">
            <a:spLocks/>
          </p:cNvSpPr>
          <p:nvPr/>
        </p:nvSpPr>
        <p:spPr>
          <a:xfrm>
            <a:off x="1353273" y="3409797"/>
            <a:ext cx="4451621" cy="663797"/>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defTabSz="914367">
              <a:defRPr/>
            </a:pPr>
            <a:r>
              <a:rPr lang="en-US" sz="1765">
                <a:solidFill>
                  <a:srgbClr val="FFFFFF"/>
                </a:solidFill>
                <a:latin typeface="Segoe UI Semibold"/>
              </a:rPr>
              <a:t>User/Group</a:t>
            </a:r>
          </a:p>
        </p:txBody>
      </p:sp>
      <p:sp>
        <p:nvSpPr>
          <p:cNvPr id="2" name="Title 1">
            <a:extLst>
              <a:ext uri="{FF2B5EF4-FFF2-40B4-BE49-F238E27FC236}">
                <a16:creationId xmlns:a16="http://schemas.microsoft.com/office/drawing/2014/main" id="{5FA5CC15-6D15-47D2-994E-A8234D21A45E}"/>
              </a:ext>
            </a:extLst>
          </p:cNvPr>
          <p:cNvSpPr>
            <a:spLocks noGrp="1"/>
          </p:cNvSpPr>
          <p:nvPr>
            <p:ph type="title"/>
          </p:nvPr>
        </p:nvSpPr>
        <p:spPr>
          <a:xfrm>
            <a:off x="1006575" y="615326"/>
            <a:ext cx="4680662" cy="403079"/>
          </a:xfrm>
        </p:spPr>
        <p:txBody>
          <a:bodyPr/>
          <a:lstStyle/>
          <a:p>
            <a:r>
              <a:rPr lang="en-US" dirty="0">
                <a:solidFill>
                  <a:schemeClr val="bg1"/>
                </a:solidFill>
              </a:rPr>
              <a:t>Conditional service access</a:t>
            </a:r>
          </a:p>
        </p:txBody>
      </p:sp>
      <p:sp>
        <p:nvSpPr>
          <p:cNvPr id="43" name="Freeform: Shape 42">
            <a:extLst>
              <a:ext uri="{FF2B5EF4-FFF2-40B4-BE49-F238E27FC236}">
                <a16:creationId xmlns:a16="http://schemas.microsoft.com/office/drawing/2014/main" id="{F96043A7-E6A0-4DB8-BF14-BA9A9C63867F}"/>
              </a:ext>
            </a:extLst>
          </p:cNvPr>
          <p:cNvSpPr/>
          <p:nvPr/>
        </p:nvSpPr>
        <p:spPr bwMode="auto">
          <a:xfrm>
            <a:off x="2" y="2378734"/>
            <a:ext cx="7601258" cy="4478782"/>
          </a:xfrm>
          <a:custGeom>
            <a:avLst/>
            <a:gdLst>
              <a:gd name="connsiteX0" fmla="*/ 0 w 7753679"/>
              <a:gd name="connsiteY0" fmla="*/ 0 h 4568591"/>
              <a:gd name="connsiteX1" fmla="*/ 5469383 w 7753679"/>
              <a:gd name="connsiteY1" fmla="*/ 0 h 4568591"/>
              <a:gd name="connsiteX2" fmla="*/ 7753679 w 7753679"/>
              <a:gd name="connsiteY2" fmla="*/ 4568591 h 4568591"/>
              <a:gd name="connsiteX3" fmla="*/ 0 w 7753679"/>
              <a:gd name="connsiteY3" fmla="*/ 4568591 h 4568591"/>
              <a:gd name="connsiteX0" fmla="*/ 0 w 7753679"/>
              <a:gd name="connsiteY0" fmla="*/ 4568591 h 4660031"/>
              <a:gd name="connsiteX1" fmla="*/ 0 w 7753679"/>
              <a:gd name="connsiteY1" fmla="*/ 0 h 4660031"/>
              <a:gd name="connsiteX2" fmla="*/ 5469383 w 7753679"/>
              <a:gd name="connsiteY2" fmla="*/ 0 h 4660031"/>
              <a:gd name="connsiteX3" fmla="*/ 7753679 w 7753679"/>
              <a:gd name="connsiteY3" fmla="*/ 4568591 h 4660031"/>
              <a:gd name="connsiteX4" fmla="*/ 91440 w 7753679"/>
              <a:gd name="connsiteY4" fmla="*/ 4660031 h 4660031"/>
              <a:gd name="connsiteX0" fmla="*/ 0 w 7753679"/>
              <a:gd name="connsiteY0" fmla="*/ 4568591 h 4568591"/>
              <a:gd name="connsiteX1" fmla="*/ 0 w 7753679"/>
              <a:gd name="connsiteY1" fmla="*/ 0 h 4568591"/>
              <a:gd name="connsiteX2" fmla="*/ 5469383 w 7753679"/>
              <a:gd name="connsiteY2" fmla="*/ 0 h 4568591"/>
              <a:gd name="connsiteX3" fmla="*/ 7753679 w 7753679"/>
              <a:gd name="connsiteY3" fmla="*/ 4568591 h 4568591"/>
              <a:gd name="connsiteX0" fmla="*/ 0 w 7753679"/>
              <a:gd name="connsiteY0" fmla="*/ 0 h 4568591"/>
              <a:gd name="connsiteX1" fmla="*/ 5469383 w 7753679"/>
              <a:gd name="connsiteY1" fmla="*/ 0 h 4568591"/>
              <a:gd name="connsiteX2" fmla="*/ 7753679 w 7753679"/>
              <a:gd name="connsiteY2" fmla="*/ 4568591 h 4568591"/>
            </a:gdLst>
            <a:ahLst/>
            <a:cxnLst>
              <a:cxn ang="0">
                <a:pos x="connsiteX0" y="connsiteY0"/>
              </a:cxn>
              <a:cxn ang="0">
                <a:pos x="connsiteX1" y="connsiteY1"/>
              </a:cxn>
              <a:cxn ang="0">
                <a:pos x="connsiteX2" y="connsiteY2"/>
              </a:cxn>
            </a:cxnLst>
            <a:rect l="l" t="t" r="r" b="b"/>
            <a:pathLst>
              <a:path w="7753679" h="4568591">
                <a:moveTo>
                  <a:pt x="0" y="0"/>
                </a:moveTo>
                <a:lnTo>
                  <a:pt x="5469383" y="0"/>
                </a:lnTo>
                <a:lnTo>
                  <a:pt x="7753679" y="4568591"/>
                </a:lnTo>
              </a:path>
            </a:pathLst>
          </a:custGeom>
          <a:noFill/>
          <a:ln w="3175">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Hexagon 45">
            <a:extLst>
              <a:ext uri="{FF2B5EF4-FFF2-40B4-BE49-F238E27FC236}">
                <a16:creationId xmlns:a16="http://schemas.microsoft.com/office/drawing/2014/main" id="{B8734438-C424-4734-ABD3-C6AFD0A8F446}"/>
              </a:ext>
            </a:extLst>
          </p:cNvPr>
          <p:cNvSpPr/>
          <p:nvPr/>
        </p:nvSpPr>
        <p:spPr bwMode="auto">
          <a:xfrm>
            <a:off x="11046781" y="6281474"/>
            <a:ext cx="723030" cy="623300"/>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Hexagon 46">
            <a:extLst>
              <a:ext uri="{FF2B5EF4-FFF2-40B4-BE49-F238E27FC236}">
                <a16:creationId xmlns:a16="http://schemas.microsoft.com/office/drawing/2014/main" id="{C752E509-27C0-4041-B1DF-67A2FD2FACA4}"/>
              </a:ext>
            </a:extLst>
          </p:cNvPr>
          <p:cNvSpPr/>
          <p:nvPr/>
        </p:nvSpPr>
        <p:spPr bwMode="auto">
          <a:xfrm>
            <a:off x="11659158" y="6032713"/>
            <a:ext cx="520199" cy="448446"/>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D3E49AEF-B11D-465F-B313-8C2AE8737B6E}"/>
              </a:ext>
            </a:extLst>
          </p:cNvPr>
          <p:cNvSpPr/>
          <p:nvPr/>
        </p:nvSpPr>
        <p:spPr bwMode="auto">
          <a:xfrm>
            <a:off x="1" y="487"/>
            <a:ext cx="7289441" cy="1965680"/>
          </a:xfrm>
          <a:custGeom>
            <a:avLst/>
            <a:gdLst>
              <a:gd name="connsiteX0" fmla="*/ 0 w 6882109"/>
              <a:gd name="connsiteY0" fmla="*/ 0 h 2005096"/>
              <a:gd name="connsiteX1" fmla="*/ 6882109 w 6882109"/>
              <a:gd name="connsiteY1" fmla="*/ 0 h 2005096"/>
              <a:gd name="connsiteX2" fmla="*/ 5879561 w 6882109"/>
              <a:gd name="connsiteY2" fmla="*/ 2005096 h 2005096"/>
              <a:gd name="connsiteX3" fmla="*/ 0 w 6882109"/>
              <a:gd name="connsiteY3" fmla="*/ 2005096 h 2005096"/>
            </a:gdLst>
            <a:ahLst/>
            <a:cxnLst>
              <a:cxn ang="0">
                <a:pos x="connsiteX0" y="connsiteY0"/>
              </a:cxn>
              <a:cxn ang="0">
                <a:pos x="connsiteX1" y="connsiteY1"/>
              </a:cxn>
              <a:cxn ang="0">
                <a:pos x="connsiteX2" y="connsiteY2"/>
              </a:cxn>
              <a:cxn ang="0">
                <a:pos x="connsiteX3" y="connsiteY3"/>
              </a:cxn>
            </a:cxnLst>
            <a:rect l="l" t="t" r="r" b="b"/>
            <a:pathLst>
              <a:path w="6882109" h="2005096">
                <a:moveTo>
                  <a:pt x="0" y="0"/>
                </a:moveTo>
                <a:lnTo>
                  <a:pt x="6882109" y="0"/>
                </a:lnTo>
                <a:lnTo>
                  <a:pt x="5879561" y="2005096"/>
                </a:lnTo>
                <a:lnTo>
                  <a:pt x="0" y="2005096"/>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GB"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Freeform: Shape 36">
            <a:extLst>
              <a:ext uri="{FF2B5EF4-FFF2-40B4-BE49-F238E27FC236}">
                <a16:creationId xmlns:a16="http://schemas.microsoft.com/office/drawing/2014/main" id="{54170610-A32B-403D-A76C-D4513F17AAF3}"/>
              </a:ext>
            </a:extLst>
          </p:cNvPr>
          <p:cNvSpPr/>
          <p:nvPr/>
        </p:nvSpPr>
        <p:spPr bwMode="auto">
          <a:xfrm>
            <a:off x="-1" y="488"/>
            <a:ext cx="6915955" cy="2075954"/>
          </a:xfrm>
          <a:custGeom>
            <a:avLst/>
            <a:gdLst>
              <a:gd name="connsiteX0" fmla="*/ 0 w 6576402"/>
              <a:gd name="connsiteY0" fmla="*/ 0 h 2117581"/>
              <a:gd name="connsiteX1" fmla="*/ 6576402 w 6576402"/>
              <a:gd name="connsiteY1" fmla="*/ 0 h 2117581"/>
              <a:gd name="connsiteX2" fmla="*/ 5517611 w 6576402"/>
              <a:gd name="connsiteY2" fmla="*/ 2117581 h 2117581"/>
              <a:gd name="connsiteX3" fmla="*/ 0 w 6576402"/>
              <a:gd name="connsiteY3" fmla="*/ 2117581 h 2117581"/>
            </a:gdLst>
            <a:ahLst/>
            <a:cxnLst>
              <a:cxn ang="0">
                <a:pos x="connsiteX0" y="connsiteY0"/>
              </a:cxn>
              <a:cxn ang="0">
                <a:pos x="connsiteX1" y="connsiteY1"/>
              </a:cxn>
              <a:cxn ang="0">
                <a:pos x="connsiteX2" y="connsiteY2"/>
              </a:cxn>
              <a:cxn ang="0">
                <a:pos x="connsiteX3" y="connsiteY3"/>
              </a:cxn>
            </a:cxnLst>
            <a:rect l="l" t="t" r="r" b="b"/>
            <a:pathLst>
              <a:path w="6576402" h="2117581">
                <a:moveTo>
                  <a:pt x="0" y="0"/>
                </a:moveTo>
                <a:lnTo>
                  <a:pt x="6576402" y="0"/>
                </a:lnTo>
                <a:lnTo>
                  <a:pt x="5517611" y="2117581"/>
                </a:lnTo>
                <a:lnTo>
                  <a:pt x="0" y="211758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GB"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Title 3">
            <a:extLst>
              <a:ext uri="{FF2B5EF4-FFF2-40B4-BE49-F238E27FC236}">
                <a16:creationId xmlns:a16="http://schemas.microsoft.com/office/drawing/2014/main" id="{12BE502C-774D-4413-B06B-2395FCBA7328}"/>
              </a:ext>
            </a:extLst>
          </p:cNvPr>
          <p:cNvSpPr txBox="1">
            <a:spLocks/>
          </p:cNvSpPr>
          <p:nvPr/>
        </p:nvSpPr>
        <p:spPr>
          <a:xfrm>
            <a:off x="967639" y="620894"/>
            <a:ext cx="4870941" cy="795089"/>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r>
              <a:rPr lang="en-US" sz="2750" b="1" dirty="0">
                <a:solidFill>
                  <a:schemeClr val="bg1"/>
                </a:solidFill>
                <a:latin typeface="+mj-lt"/>
              </a:rPr>
              <a:t>Email exfiltration blocking for O365 Outlook Connector</a:t>
            </a:r>
            <a:endParaRPr lang="en-US" sz="2750" b="1" dirty="0">
              <a:latin typeface="+mj-lt"/>
            </a:endParaRPr>
          </a:p>
        </p:txBody>
      </p:sp>
      <p:sp>
        <p:nvSpPr>
          <p:cNvPr id="39" name="Hexagon 38">
            <a:extLst>
              <a:ext uri="{FF2B5EF4-FFF2-40B4-BE49-F238E27FC236}">
                <a16:creationId xmlns:a16="http://schemas.microsoft.com/office/drawing/2014/main" id="{2CB6BA07-8CFA-41EF-BCDA-EB5617D0B08D}"/>
              </a:ext>
            </a:extLst>
          </p:cNvPr>
          <p:cNvSpPr/>
          <p:nvPr/>
        </p:nvSpPr>
        <p:spPr bwMode="auto">
          <a:xfrm>
            <a:off x="279490" y="608624"/>
            <a:ext cx="504000" cy="432000"/>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r>
              <a:rPr lang="en-IN" sz="1600" b="1" dirty="0">
                <a:solidFill>
                  <a:srgbClr val="FFFFFF"/>
                </a:solidFill>
                <a:latin typeface="Segoe UI"/>
                <a:cs typeface="Segoe UI" pitchFamily="34" charset="0"/>
              </a:rPr>
              <a:t>1</a:t>
            </a:r>
            <a:endParaRPr lang="en-IN" sz="1176" b="1" dirty="0">
              <a:solidFill>
                <a:srgbClr val="FFFFFF"/>
              </a:solidFill>
              <a:latin typeface="Segoe UI"/>
              <a:cs typeface="Segoe UI" pitchFamily="34" charset="0"/>
            </a:endParaRPr>
          </a:p>
        </p:txBody>
      </p:sp>
      <p:pic>
        <p:nvPicPr>
          <p:cNvPr id="56" name="Picture 55">
            <a:extLst>
              <a:ext uri="{FF2B5EF4-FFF2-40B4-BE49-F238E27FC236}">
                <a16:creationId xmlns:a16="http://schemas.microsoft.com/office/drawing/2014/main" id="{DF5A8B87-9CB8-4BA2-BE14-3CE08BA73C7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29229" y="2302608"/>
            <a:ext cx="6280949" cy="3968410"/>
          </a:xfrm>
          <a:prstGeom prst="rect">
            <a:avLst/>
          </a:prstGeom>
        </p:spPr>
      </p:pic>
      <p:sp>
        <p:nvSpPr>
          <p:cNvPr id="59" name="Freeform: Shape 58">
            <a:extLst>
              <a:ext uri="{FF2B5EF4-FFF2-40B4-BE49-F238E27FC236}">
                <a16:creationId xmlns:a16="http://schemas.microsoft.com/office/drawing/2014/main" id="{1272A61B-C689-4DD5-8BB8-C8A2C1C7A21A}"/>
              </a:ext>
            </a:extLst>
          </p:cNvPr>
          <p:cNvSpPr/>
          <p:nvPr/>
        </p:nvSpPr>
        <p:spPr>
          <a:xfrm flipH="1">
            <a:off x="5804564" y="2127621"/>
            <a:ext cx="6744912" cy="4353537"/>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896368">
              <a:defRPr/>
            </a:pPr>
            <a:endParaRPr lang="en-US" sz="1176">
              <a:solidFill>
                <a:srgbClr val="000000"/>
              </a:solidFill>
              <a:latin typeface="Arial"/>
            </a:endParaRPr>
          </a:p>
        </p:txBody>
      </p:sp>
      <p:grpSp>
        <p:nvGrpSpPr>
          <p:cNvPr id="60" name="Group 59">
            <a:extLst>
              <a:ext uri="{FF2B5EF4-FFF2-40B4-BE49-F238E27FC236}">
                <a16:creationId xmlns:a16="http://schemas.microsoft.com/office/drawing/2014/main" id="{C4339F36-20A5-41FE-8943-481E8D383300}"/>
              </a:ext>
            </a:extLst>
          </p:cNvPr>
          <p:cNvGrpSpPr/>
          <p:nvPr/>
        </p:nvGrpSpPr>
        <p:grpSpPr>
          <a:xfrm>
            <a:off x="586896" y="2554554"/>
            <a:ext cx="4660559" cy="822960"/>
            <a:chOff x="254226" y="1399097"/>
            <a:chExt cx="4549633" cy="841707"/>
          </a:xfrm>
        </p:grpSpPr>
        <p:sp>
          <p:nvSpPr>
            <p:cNvPr id="61" name="Text Placeholder 6">
              <a:extLst>
                <a:ext uri="{FF2B5EF4-FFF2-40B4-BE49-F238E27FC236}">
                  <a16:creationId xmlns:a16="http://schemas.microsoft.com/office/drawing/2014/main" id="{43F2D7E1-A74B-40C7-A9ED-B4F5C9204832}"/>
                </a:ext>
              </a:extLst>
            </p:cNvPr>
            <p:cNvSpPr txBox="1">
              <a:spLocks/>
            </p:cNvSpPr>
            <p:nvPr/>
          </p:nvSpPr>
          <p:spPr>
            <a:xfrm>
              <a:off x="1071882" y="1399097"/>
              <a:ext cx="3731977" cy="841707"/>
            </a:xfrm>
            <a:prstGeom prst="rect">
              <a:avLst/>
            </a:prstGeom>
          </p:spPr>
          <p:txBody>
            <a:bodyPr anchor="t"/>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200"/>
                </a:spcBef>
                <a:spcAft>
                  <a:spcPts val="1200"/>
                </a:spcAft>
              </a:pPr>
              <a:r>
                <a:rPr lang="en-US" sz="1568" dirty="0">
                  <a:solidFill>
                    <a:srgbClr val="3C3C41"/>
                  </a:solidFill>
                  <a:latin typeface="Segoe UI"/>
                </a:rPr>
                <a:t>SMTP header “x-</a:t>
              </a:r>
              <a:r>
                <a:rPr lang="en-US" sz="1568" dirty="0" err="1">
                  <a:solidFill>
                    <a:srgbClr val="3C3C41"/>
                  </a:solidFill>
                  <a:latin typeface="Segoe UI"/>
                </a:rPr>
                <a:t>ms</a:t>
              </a:r>
              <a:r>
                <a:rPr lang="en-US" sz="1568" dirty="0">
                  <a:solidFill>
                    <a:srgbClr val="3C3C41"/>
                  </a:solidFill>
                  <a:latin typeface="Segoe UI"/>
                </a:rPr>
                <a:t>-mail-application” to identify – </a:t>
              </a:r>
              <a:r>
                <a:rPr lang="en-US" sz="1568" b="1" i="1" dirty="0">
                  <a:solidFill>
                    <a:srgbClr val="3C3C41"/>
                  </a:solidFill>
                  <a:latin typeface="Segoe UI"/>
                </a:rPr>
                <a:t>Microsoft Power Automate </a:t>
              </a:r>
              <a:r>
                <a:rPr lang="en-US" sz="1568" dirty="0">
                  <a:solidFill>
                    <a:srgbClr val="3C3C41"/>
                  </a:solidFill>
                  <a:latin typeface="Segoe UI"/>
                </a:rPr>
                <a:t>or  </a:t>
              </a:r>
              <a:r>
                <a:rPr lang="en-US" sz="1568" b="1" i="1" dirty="0">
                  <a:solidFill>
                    <a:srgbClr val="3C3C41"/>
                  </a:solidFill>
                  <a:latin typeface="Segoe UI"/>
                </a:rPr>
                <a:t>Microsoft Power Apps – </a:t>
              </a:r>
              <a:r>
                <a:rPr lang="en-US" sz="1568" dirty="0">
                  <a:solidFill>
                    <a:srgbClr val="3C3C41"/>
                  </a:solidFill>
                  <a:latin typeface="Segoe UI"/>
                </a:rPr>
                <a:t>as the client</a:t>
              </a:r>
            </a:p>
          </p:txBody>
        </p:sp>
        <p:pic>
          <p:nvPicPr>
            <p:cNvPr id="62" name="Picture 15">
              <a:extLst>
                <a:ext uri="{FF2B5EF4-FFF2-40B4-BE49-F238E27FC236}">
                  <a16:creationId xmlns:a16="http://schemas.microsoft.com/office/drawing/2014/main" id="{5994008E-469B-4793-A1E3-4B4ADFCE6DC7}"/>
                </a:ext>
              </a:extLst>
            </p:cNvPr>
            <p:cNvPicPr>
              <a:picLocks noChangeAspect="1"/>
            </p:cNvPicPr>
            <p:nvPr/>
          </p:nvPicPr>
          <p:blipFill>
            <a:blip r:embed="rId4"/>
            <a:stretch>
              <a:fillRect/>
            </a:stretch>
          </p:blipFill>
          <p:spPr>
            <a:xfrm>
              <a:off x="254226" y="1493892"/>
              <a:ext cx="605419" cy="462029"/>
            </a:xfrm>
            <a:prstGeom prst="rect">
              <a:avLst/>
            </a:prstGeom>
            <a:ln>
              <a:solidFill>
                <a:schemeClr val="bg1"/>
              </a:solidFill>
            </a:ln>
          </p:spPr>
        </p:pic>
        <p:pic>
          <p:nvPicPr>
            <p:cNvPr id="63" name="Grafik 7" descr="Etikett">
              <a:extLst>
                <a:ext uri="{FF2B5EF4-FFF2-40B4-BE49-F238E27FC236}">
                  <a16:creationId xmlns:a16="http://schemas.microsoft.com/office/drawing/2014/main" id="{38895BE0-8C09-421D-864E-A0116684BCBF}"/>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77357" y="1493892"/>
              <a:ext cx="341036" cy="341036"/>
            </a:xfrm>
            <a:prstGeom prst="rect">
              <a:avLst/>
            </a:prstGeom>
          </p:spPr>
        </p:pic>
      </p:grpSp>
      <p:grpSp>
        <p:nvGrpSpPr>
          <p:cNvPr id="64" name="Group 63">
            <a:extLst>
              <a:ext uri="{FF2B5EF4-FFF2-40B4-BE49-F238E27FC236}">
                <a16:creationId xmlns:a16="http://schemas.microsoft.com/office/drawing/2014/main" id="{767BE1C9-5C1F-411F-93D9-FDBFD1C6B7C3}"/>
              </a:ext>
            </a:extLst>
          </p:cNvPr>
          <p:cNvGrpSpPr/>
          <p:nvPr/>
        </p:nvGrpSpPr>
        <p:grpSpPr>
          <a:xfrm>
            <a:off x="560107" y="3640206"/>
            <a:ext cx="4687347" cy="822960"/>
            <a:chOff x="343717" y="2343610"/>
            <a:chExt cx="4769274" cy="822960"/>
          </a:xfrm>
        </p:grpSpPr>
        <p:grpSp>
          <p:nvGrpSpPr>
            <p:cNvPr id="65" name="Group 21">
              <a:extLst>
                <a:ext uri="{FF2B5EF4-FFF2-40B4-BE49-F238E27FC236}">
                  <a16:creationId xmlns:a16="http://schemas.microsoft.com/office/drawing/2014/main" id="{A128A737-DA6F-490A-9494-50218DD20836}"/>
                </a:ext>
              </a:extLst>
            </p:cNvPr>
            <p:cNvGrpSpPr>
              <a:grpSpLocks noChangeAspect="1"/>
            </p:cNvGrpSpPr>
            <p:nvPr/>
          </p:nvGrpSpPr>
          <p:grpSpPr bwMode="auto">
            <a:xfrm>
              <a:off x="343717" y="2391703"/>
              <a:ext cx="476249" cy="487363"/>
              <a:chOff x="6317" y="1468"/>
              <a:chExt cx="300" cy="307"/>
            </a:xfrm>
          </p:grpSpPr>
          <p:sp>
            <p:nvSpPr>
              <p:cNvPr id="67" name="AutoShape 20">
                <a:extLst>
                  <a:ext uri="{FF2B5EF4-FFF2-40B4-BE49-F238E27FC236}">
                    <a16:creationId xmlns:a16="http://schemas.microsoft.com/office/drawing/2014/main" id="{92958655-0E8C-458B-8EE1-BB167811D63B}"/>
                  </a:ext>
                </a:extLst>
              </p:cNvPr>
              <p:cNvSpPr>
                <a:spLocks noChangeAspect="1" noChangeArrowheads="1" noTextEdit="1"/>
              </p:cNvSpPr>
              <p:nvPr/>
            </p:nvSpPr>
            <p:spPr bwMode="auto">
              <a:xfrm>
                <a:off x="6317" y="1470"/>
                <a:ext cx="299" cy="2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7">
                  <a:defRPr/>
                </a:pPr>
                <a:endParaRPr lang="en-US">
                  <a:solidFill>
                    <a:srgbClr val="3C3C41"/>
                  </a:solidFill>
                  <a:latin typeface="Segoe UI"/>
                </a:endParaRPr>
              </a:p>
            </p:txBody>
          </p:sp>
          <p:sp>
            <p:nvSpPr>
              <p:cNvPr id="68" name="Freeform 22">
                <a:extLst>
                  <a:ext uri="{FF2B5EF4-FFF2-40B4-BE49-F238E27FC236}">
                    <a16:creationId xmlns:a16="http://schemas.microsoft.com/office/drawing/2014/main" id="{A5F5828E-444A-4504-B52B-068DD1A70B14}"/>
                  </a:ext>
                </a:extLst>
              </p:cNvPr>
              <p:cNvSpPr>
                <a:spLocks noEditPoints="1"/>
              </p:cNvSpPr>
              <p:nvPr/>
            </p:nvSpPr>
            <p:spPr bwMode="auto">
              <a:xfrm>
                <a:off x="6385" y="1603"/>
                <a:ext cx="232" cy="172"/>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defRPr/>
                </a:pPr>
                <a:endParaRPr lang="en-US">
                  <a:solidFill>
                    <a:srgbClr val="3C3C41"/>
                  </a:solidFill>
                  <a:latin typeface="Segoe UI"/>
                </a:endParaRPr>
              </a:p>
            </p:txBody>
          </p:sp>
          <p:sp>
            <p:nvSpPr>
              <p:cNvPr id="69" name="Freeform 23">
                <a:extLst>
                  <a:ext uri="{FF2B5EF4-FFF2-40B4-BE49-F238E27FC236}">
                    <a16:creationId xmlns:a16="http://schemas.microsoft.com/office/drawing/2014/main" id="{07AC9537-225F-4756-91E5-F94905925D55}"/>
                  </a:ext>
                </a:extLst>
              </p:cNvPr>
              <p:cNvSpPr>
                <a:spLocks/>
              </p:cNvSpPr>
              <p:nvPr/>
            </p:nvSpPr>
            <p:spPr bwMode="auto">
              <a:xfrm>
                <a:off x="6482" y="1674"/>
                <a:ext cx="38" cy="39"/>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solidFill>
                <a:srgbClr val="008272"/>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defRPr/>
                </a:pPr>
                <a:endParaRPr lang="en-US">
                  <a:solidFill>
                    <a:srgbClr val="3C3C41"/>
                  </a:solidFill>
                  <a:latin typeface="Segoe UI"/>
                </a:endParaRPr>
              </a:p>
            </p:txBody>
          </p:sp>
          <p:sp>
            <p:nvSpPr>
              <p:cNvPr id="70" name="Freeform 24">
                <a:extLst>
                  <a:ext uri="{FF2B5EF4-FFF2-40B4-BE49-F238E27FC236}">
                    <a16:creationId xmlns:a16="http://schemas.microsoft.com/office/drawing/2014/main" id="{99D0417B-C0C6-4527-B8D5-93F2023ABAA1}"/>
                  </a:ext>
                </a:extLst>
              </p:cNvPr>
              <p:cNvSpPr>
                <a:spLocks/>
              </p:cNvSpPr>
              <p:nvPr/>
            </p:nvSpPr>
            <p:spPr bwMode="auto">
              <a:xfrm>
                <a:off x="6424" y="1468"/>
                <a:ext cx="154" cy="135"/>
              </a:xfrm>
              <a:custGeom>
                <a:avLst/>
                <a:gdLst>
                  <a:gd name="T0" fmla="*/ 205 w 213"/>
                  <a:gd name="T1" fmla="*/ 65 h 186"/>
                  <a:gd name="T2" fmla="*/ 205 w 213"/>
                  <a:gd name="T3" fmla="*/ 65 h 186"/>
                  <a:gd name="T4" fmla="*/ 183 w 213"/>
                  <a:gd name="T5" fmla="*/ 31 h 186"/>
                  <a:gd name="T6" fmla="*/ 149 w 213"/>
                  <a:gd name="T7" fmla="*/ 7 h 186"/>
                  <a:gd name="T8" fmla="*/ 107 w 213"/>
                  <a:gd name="T9" fmla="*/ 0 h 186"/>
                  <a:gd name="T10" fmla="*/ 65 w 213"/>
                  <a:gd name="T11" fmla="*/ 7 h 186"/>
                  <a:gd name="T12" fmla="*/ 31 w 213"/>
                  <a:gd name="T13" fmla="*/ 31 h 186"/>
                  <a:gd name="T14" fmla="*/ 8 w 213"/>
                  <a:gd name="T15" fmla="*/ 65 h 186"/>
                  <a:gd name="T16" fmla="*/ 0 w 213"/>
                  <a:gd name="T17" fmla="*/ 106 h 186"/>
                  <a:gd name="T18" fmla="*/ 27 w 213"/>
                  <a:gd name="T19" fmla="*/ 106 h 186"/>
                  <a:gd name="T20" fmla="*/ 33 w 213"/>
                  <a:gd name="T21" fmla="*/ 76 h 186"/>
                  <a:gd name="T22" fmla="*/ 50 w 213"/>
                  <a:gd name="T23" fmla="*/ 50 h 186"/>
                  <a:gd name="T24" fmla="*/ 75 w 213"/>
                  <a:gd name="T25" fmla="*/ 32 h 186"/>
                  <a:gd name="T26" fmla="*/ 107 w 213"/>
                  <a:gd name="T27" fmla="*/ 26 h 186"/>
                  <a:gd name="T28" fmla="*/ 139 w 213"/>
                  <a:gd name="T29" fmla="*/ 32 h 186"/>
                  <a:gd name="T30" fmla="*/ 164 w 213"/>
                  <a:gd name="T31" fmla="*/ 50 h 186"/>
                  <a:gd name="T32" fmla="*/ 181 w 213"/>
                  <a:gd name="T33" fmla="*/ 76 h 186"/>
                  <a:gd name="T34" fmla="*/ 187 w 213"/>
                  <a:gd name="T35" fmla="*/ 108 h 186"/>
                  <a:gd name="T36" fmla="*/ 187 w 213"/>
                  <a:gd name="T37" fmla="*/ 186 h 186"/>
                  <a:gd name="T38" fmla="*/ 213 w 213"/>
                  <a:gd name="T39" fmla="*/ 186 h 186"/>
                  <a:gd name="T40" fmla="*/ 213 w 213"/>
                  <a:gd name="T41" fmla="*/ 108 h 186"/>
                  <a:gd name="T42" fmla="*/ 205 w 213"/>
                  <a:gd name="T43" fmla="*/ 6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3" h="186">
                    <a:moveTo>
                      <a:pt x="205" y="65"/>
                    </a:moveTo>
                    <a:lnTo>
                      <a:pt x="205" y="65"/>
                    </a:lnTo>
                    <a:cubicBezTo>
                      <a:pt x="200" y="52"/>
                      <a:pt x="192" y="41"/>
                      <a:pt x="183" y="31"/>
                    </a:cubicBezTo>
                    <a:cubicBezTo>
                      <a:pt x="173" y="21"/>
                      <a:pt x="162" y="13"/>
                      <a:pt x="149" y="7"/>
                    </a:cubicBezTo>
                    <a:cubicBezTo>
                      <a:pt x="136" y="3"/>
                      <a:pt x="122" y="0"/>
                      <a:pt x="107" y="0"/>
                    </a:cubicBezTo>
                    <a:cubicBezTo>
                      <a:pt x="92" y="0"/>
                      <a:pt x="78" y="3"/>
                      <a:pt x="65" y="7"/>
                    </a:cubicBezTo>
                    <a:cubicBezTo>
                      <a:pt x="52" y="13"/>
                      <a:pt x="40" y="21"/>
                      <a:pt x="31" y="31"/>
                    </a:cubicBezTo>
                    <a:cubicBezTo>
                      <a:pt x="21" y="41"/>
                      <a:pt x="14" y="52"/>
                      <a:pt x="8" y="65"/>
                    </a:cubicBezTo>
                    <a:cubicBezTo>
                      <a:pt x="3" y="78"/>
                      <a:pt x="0" y="91"/>
                      <a:pt x="0" y="106"/>
                    </a:cubicBezTo>
                    <a:lnTo>
                      <a:pt x="27" y="106"/>
                    </a:lnTo>
                    <a:cubicBezTo>
                      <a:pt x="27" y="95"/>
                      <a:pt x="29" y="85"/>
                      <a:pt x="33" y="76"/>
                    </a:cubicBezTo>
                    <a:cubicBezTo>
                      <a:pt x="37" y="66"/>
                      <a:pt x="42" y="57"/>
                      <a:pt x="50" y="50"/>
                    </a:cubicBezTo>
                    <a:cubicBezTo>
                      <a:pt x="57" y="42"/>
                      <a:pt x="65" y="36"/>
                      <a:pt x="75" y="32"/>
                    </a:cubicBezTo>
                    <a:cubicBezTo>
                      <a:pt x="85" y="28"/>
                      <a:pt x="95" y="26"/>
                      <a:pt x="107" y="26"/>
                    </a:cubicBezTo>
                    <a:cubicBezTo>
                      <a:pt x="118" y="26"/>
                      <a:pt x="129" y="28"/>
                      <a:pt x="139" y="32"/>
                    </a:cubicBezTo>
                    <a:cubicBezTo>
                      <a:pt x="148" y="36"/>
                      <a:pt x="157" y="42"/>
                      <a:pt x="164" y="50"/>
                    </a:cubicBezTo>
                    <a:cubicBezTo>
                      <a:pt x="171" y="57"/>
                      <a:pt x="177" y="66"/>
                      <a:pt x="181" y="76"/>
                    </a:cubicBezTo>
                    <a:cubicBezTo>
                      <a:pt x="185" y="86"/>
                      <a:pt x="187" y="96"/>
                      <a:pt x="187" y="108"/>
                    </a:cubicBezTo>
                    <a:lnTo>
                      <a:pt x="187" y="186"/>
                    </a:lnTo>
                    <a:lnTo>
                      <a:pt x="213" y="186"/>
                    </a:lnTo>
                    <a:lnTo>
                      <a:pt x="213" y="108"/>
                    </a:lnTo>
                    <a:cubicBezTo>
                      <a:pt x="213" y="93"/>
                      <a:pt x="211" y="79"/>
                      <a:pt x="205" y="65"/>
                    </a:cubicBez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defRPr/>
                </a:pPr>
                <a:endParaRPr lang="en-US">
                  <a:solidFill>
                    <a:srgbClr val="3C3C41"/>
                  </a:solidFill>
                  <a:latin typeface="Segoe UI"/>
                </a:endParaRPr>
              </a:p>
            </p:txBody>
          </p:sp>
          <p:sp>
            <p:nvSpPr>
              <p:cNvPr id="71" name="Freeform 25">
                <a:extLst>
                  <a:ext uri="{FF2B5EF4-FFF2-40B4-BE49-F238E27FC236}">
                    <a16:creationId xmlns:a16="http://schemas.microsoft.com/office/drawing/2014/main" id="{DFF75966-EDE5-4BAF-B8B3-330BCF9108AF}"/>
                  </a:ext>
                </a:extLst>
              </p:cNvPr>
              <p:cNvSpPr>
                <a:spLocks/>
              </p:cNvSpPr>
              <p:nvPr/>
            </p:nvSpPr>
            <p:spPr bwMode="auto">
              <a:xfrm>
                <a:off x="6368" y="1603"/>
                <a:ext cx="62" cy="0"/>
              </a:xfrm>
              <a:custGeom>
                <a:avLst/>
                <a:gdLst>
                  <a:gd name="T0" fmla="*/ 36 w 86"/>
                  <a:gd name="T1" fmla="*/ 36 w 86"/>
                  <a:gd name="T2" fmla="*/ 0 w 86"/>
                  <a:gd name="T3" fmla="*/ 0 w 86"/>
                  <a:gd name="T4" fmla="*/ 86 w 86"/>
                  <a:gd name="T5" fmla="*/ 86 w 86"/>
                  <a:gd name="T6" fmla="*/ 63 w 86"/>
                  <a:gd name="T7" fmla="*/ 36 w 8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86">
                    <a:moveTo>
                      <a:pt x="36" y="0"/>
                    </a:moveTo>
                    <a:lnTo>
                      <a:pt x="36" y="0"/>
                    </a:lnTo>
                    <a:lnTo>
                      <a:pt x="0" y="0"/>
                    </a:lnTo>
                    <a:lnTo>
                      <a:pt x="0" y="0"/>
                    </a:lnTo>
                    <a:lnTo>
                      <a:pt x="86" y="0"/>
                    </a:lnTo>
                    <a:lnTo>
                      <a:pt x="86" y="0"/>
                    </a:lnTo>
                    <a:lnTo>
                      <a:pt x="63" y="0"/>
                    </a:lnTo>
                    <a:lnTo>
                      <a:pt x="3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7">
                  <a:defRPr/>
                </a:pPr>
                <a:endParaRPr lang="en-US">
                  <a:solidFill>
                    <a:srgbClr val="3C3C41"/>
                  </a:solidFill>
                  <a:latin typeface="Segoe UI"/>
                </a:endParaRPr>
              </a:p>
            </p:txBody>
          </p:sp>
        </p:grpSp>
        <p:sp>
          <p:nvSpPr>
            <p:cNvPr id="66" name="Text Placeholder 6">
              <a:extLst>
                <a:ext uri="{FF2B5EF4-FFF2-40B4-BE49-F238E27FC236}">
                  <a16:creationId xmlns:a16="http://schemas.microsoft.com/office/drawing/2014/main" id="{D3172C8B-B193-4C3C-BC4E-E468E818D8BC}"/>
                </a:ext>
              </a:extLst>
            </p:cNvPr>
            <p:cNvSpPr txBox="1">
              <a:spLocks/>
            </p:cNvSpPr>
            <p:nvPr/>
          </p:nvSpPr>
          <p:spPr>
            <a:xfrm>
              <a:off x="1181071" y="2343610"/>
              <a:ext cx="3931920" cy="822960"/>
            </a:xfrm>
            <a:prstGeom prst="rect">
              <a:avLst/>
            </a:prstGeom>
          </p:spPr>
          <p:txBody>
            <a:bodyPr anchor="t"/>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200"/>
                </a:spcBef>
                <a:spcAft>
                  <a:spcPts val="1200"/>
                </a:spcAft>
              </a:pPr>
              <a:r>
                <a:rPr lang="en-US" sz="1568">
                  <a:solidFill>
                    <a:srgbClr val="3C3C41"/>
                  </a:solidFill>
                  <a:latin typeface="Segoe UI"/>
                </a:rPr>
                <a:t>SMTP header “x-</a:t>
              </a:r>
              <a:r>
                <a:rPr lang="en-US" sz="1568" err="1">
                  <a:solidFill>
                    <a:srgbClr val="3C3C41"/>
                  </a:solidFill>
                  <a:latin typeface="Segoe UI"/>
                </a:rPr>
                <a:t>ms</a:t>
              </a:r>
              <a:r>
                <a:rPr lang="en-US" sz="1568">
                  <a:solidFill>
                    <a:srgbClr val="3C3C41"/>
                  </a:solidFill>
                  <a:latin typeface="Segoe UI"/>
                </a:rPr>
                <a:t>-mail-operation-type” to identify – </a:t>
              </a:r>
              <a:r>
                <a:rPr lang="en-US" sz="1568" b="1" i="1">
                  <a:solidFill>
                    <a:srgbClr val="3C3C41"/>
                  </a:solidFill>
                  <a:latin typeface="Segoe UI"/>
                </a:rPr>
                <a:t>Forward</a:t>
              </a:r>
              <a:r>
                <a:rPr lang="en-US" sz="1568">
                  <a:solidFill>
                    <a:srgbClr val="3C3C41"/>
                  </a:solidFill>
                  <a:latin typeface="Segoe UI"/>
                </a:rPr>
                <a:t>, </a:t>
              </a:r>
              <a:r>
                <a:rPr lang="en-US" sz="1568" b="1" i="1">
                  <a:solidFill>
                    <a:srgbClr val="3C3C41"/>
                  </a:solidFill>
                  <a:latin typeface="Segoe UI"/>
                </a:rPr>
                <a:t>Reply</a:t>
              </a:r>
              <a:r>
                <a:rPr lang="en-US" sz="1568">
                  <a:solidFill>
                    <a:srgbClr val="3C3C41"/>
                  </a:solidFill>
                  <a:latin typeface="Segoe UI"/>
                </a:rPr>
                <a:t> or </a:t>
              </a:r>
              <a:r>
                <a:rPr lang="en-US" sz="1568" b="1" i="1">
                  <a:solidFill>
                    <a:srgbClr val="3C3C41"/>
                  </a:solidFill>
                  <a:latin typeface="Segoe UI"/>
                </a:rPr>
                <a:t>Send</a:t>
              </a:r>
              <a:r>
                <a:rPr lang="en-US" sz="1568">
                  <a:solidFill>
                    <a:srgbClr val="3C3C41"/>
                  </a:solidFill>
                  <a:latin typeface="Segoe UI"/>
                </a:rPr>
                <a:t> – as message operation.</a:t>
              </a:r>
            </a:p>
          </p:txBody>
        </p:sp>
      </p:grpSp>
      <p:grpSp>
        <p:nvGrpSpPr>
          <p:cNvPr id="72" name="Group 71">
            <a:extLst>
              <a:ext uri="{FF2B5EF4-FFF2-40B4-BE49-F238E27FC236}">
                <a16:creationId xmlns:a16="http://schemas.microsoft.com/office/drawing/2014/main" id="{0EB7F101-0AEE-414B-BF5F-A222C6DB655E}"/>
              </a:ext>
            </a:extLst>
          </p:cNvPr>
          <p:cNvGrpSpPr/>
          <p:nvPr/>
        </p:nvGrpSpPr>
        <p:grpSpPr>
          <a:xfrm>
            <a:off x="639680" y="4649924"/>
            <a:ext cx="4663213" cy="575799"/>
            <a:chOff x="477615" y="3479175"/>
            <a:chExt cx="4694055" cy="571732"/>
          </a:xfrm>
        </p:grpSpPr>
        <p:sp>
          <p:nvSpPr>
            <p:cNvPr id="73" name="transform_2" title="Icon of a circle and a square with a curved arrow between them">
              <a:extLst>
                <a:ext uri="{FF2B5EF4-FFF2-40B4-BE49-F238E27FC236}">
                  <a16:creationId xmlns:a16="http://schemas.microsoft.com/office/drawing/2014/main" id="{37787448-FD18-4C3C-B409-D5A1DEDD8255}"/>
                </a:ext>
              </a:extLst>
            </p:cNvPr>
            <p:cNvSpPr>
              <a:spLocks noChangeAspect="1" noEditPoints="1"/>
            </p:cNvSpPr>
            <p:nvPr/>
          </p:nvSpPr>
          <p:spPr bwMode="auto">
            <a:xfrm>
              <a:off x="477615" y="3588327"/>
              <a:ext cx="394891" cy="365760"/>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rgbClr val="008272"/>
              </a:solidFill>
              <a:prstDash val="solid"/>
              <a:miter lim="800000"/>
              <a:headEnd/>
              <a:tailEnd/>
            </a:ln>
          </p:spPr>
          <p:txBody>
            <a:bodyPr vert="horz" wrap="square" lIns="91440" tIns="45720" rIns="91440" bIns="45720" numCol="1" anchor="t" anchorCtr="0" compatLnSpc="1">
              <a:prstTxWarp prst="textNoShape">
                <a:avLst/>
              </a:prstTxWarp>
            </a:bodyPr>
            <a:lstStyle/>
            <a:p>
              <a:pPr defTabSz="932665">
                <a:defRPr/>
              </a:pPr>
              <a:endParaRPr lang="en-US" sz="1836">
                <a:gradFill>
                  <a:gsLst>
                    <a:gs pos="0">
                      <a:srgbClr val="505050"/>
                    </a:gs>
                    <a:gs pos="100000">
                      <a:srgbClr val="505050"/>
                    </a:gs>
                  </a:gsLst>
                  <a:lin ang="5400000" scaled="1"/>
                </a:gradFill>
                <a:latin typeface="Segoe UI"/>
              </a:endParaRPr>
            </a:p>
          </p:txBody>
        </p:sp>
        <p:sp>
          <p:nvSpPr>
            <p:cNvPr id="74" name="Rectangle 73">
              <a:extLst>
                <a:ext uri="{FF2B5EF4-FFF2-40B4-BE49-F238E27FC236}">
                  <a16:creationId xmlns:a16="http://schemas.microsoft.com/office/drawing/2014/main" id="{D8BA4C9B-0841-4FE3-AB36-FA0877A74BD7}"/>
                </a:ext>
              </a:extLst>
            </p:cNvPr>
            <p:cNvSpPr/>
            <p:nvPr/>
          </p:nvSpPr>
          <p:spPr>
            <a:xfrm>
              <a:off x="1239751" y="3479175"/>
              <a:ext cx="3931919" cy="571732"/>
            </a:xfrm>
            <a:prstGeom prst="rect">
              <a:avLst/>
            </a:prstGeom>
          </p:spPr>
          <p:txBody>
            <a:bodyPr>
              <a:spAutoFit/>
            </a:bodyPr>
            <a:lstStyle/>
            <a:p>
              <a:pPr>
                <a:spcBef>
                  <a:spcPts val="1200"/>
                </a:spcBef>
                <a:spcAft>
                  <a:spcPts val="1200"/>
                </a:spcAft>
              </a:pPr>
              <a:r>
                <a:rPr lang="en-US" sz="1571">
                  <a:solidFill>
                    <a:srgbClr val="3C3C41"/>
                  </a:solidFill>
                  <a:latin typeface="Segoe UI"/>
                </a:rPr>
                <a:t>Exchange </a:t>
              </a:r>
              <a:r>
                <a:rPr lang="en-US" sz="1571" b="1" i="1">
                  <a:solidFill>
                    <a:srgbClr val="3C3C41"/>
                  </a:solidFill>
                  <a:latin typeface="Segoe UI"/>
                </a:rPr>
                <a:t>mail flow rules </a:t>
              </a:r>
              <a:r>
                <a:rPr lang="en-US" sz="1571">
                  <a:solidFill>
                    <a:srgbClr val="3C3C41"/>
                  </a:solidFill>
                  <a:latin typeface="Segoe UI"/>
                </a:rPr>
                <a:t>can be set up to filter appropriate message. </a:t>
              </a:r>
            </a:p>
          </p:txBody>
        </p:sp>
      </p:grpSp>
      <p:grpSp>
        <p:nvGrpSpPr>
          <p:cNvPr id="75" name="Group 74">
            <a:extLst>
              <a:ext uri="{FF2B5EF4-FFF2-40B4-BE49-F238E27FC236}">
                <a16:creationId xmlns:a16="http://schemas.microsoft.com/office/drawing/2014/main" id="{EC80CCF0-8237-42E6-AB98-4D128C77F4F3}"/>
              </a:ext>
            </a:extLst>
          </p:cNvPr>
          <p:cNvGrpSpPr/>
          <p:nvPr/>
        </p:nvGrpSpPr>
        <p:grpSpPr>
          <a:xfrm>
            <a:off x="639680" y="5506167"/>
            <a:ext cx="4599708" cy="826508"/>
            <a:chOff x="425436" y="4374683"/>
            <a:chExt cx="4599708" cy="826508"/>
          </a:xfrm>
        </p:grpSpPr>
        <p:sp>
          <p:nvSpPr>
            <p:cNvPr id="76" name="Rectangle 75">
              <a:extLst>
                <a:ext uri="{FF2B5EF4-FFF2-40B4-BE49-F238E27FC236}">
                  <a16:creationId xmlns:a16="http://schemas.microsoft.com/office/drawing/2014/main" id="{50F2F5B3-139F-421A-AABC-94803E9EBCCC}"/>
                </a:ext>
              </a:extLst>
            </p:cNvPr>
            <p:cNvSpPr/>
            <p:nvPr/>
          </p:nvSpPr>
          <p:spPr>
            <a:xfrm>
              <a:off x="1097277" y="4374683"/>
              <a:ext cx="3927867" cy="826508"/>
            </a:xfrm>
            <a:prstGeom prst="rect">
              <a:avLst/>
            </a:prstGeom>
          </p:spPr>
          <p:txBody>
            <a:bodyPr>
              <a:spAutoFit/>
            </a:bodyPr>
            <a:lstStyle/>
            <a:p>
              <a:pPr>
                <a:spcBef>
                  <a:spcPts val="1200"/>
                </a:spcBef>
                <a:spcAft>
                  <a:spcPts val="1200"/>
                </a:spcAft>
              </a:pPr>
              <a:r>
                <a:rPr lang="en-US" sz="1571" dirty="0">
                  <a:solidFill>
                    <a:srgbClr val="3C3C41"/>
                  </a:solidFill>
                  <a:latin typeface="Segoe UI"/>
                </a:rPr>
                <a:t>Individual apps or flows can be exempted by using </a:t>
              </a:r>
              <a:r>
                <a:rPr lang="en-US" sz="1600" b="1" i="1" dirty="0">
                  <a:solidFill>
                    <a:srgbClr val="171717"/>
                  </a:solidFill>
                  <a:latin typeface="Segoe UI" panose="020B0502040204020203" pitchFamily="34" charset="0"/>
                </a:rPr>
                <a:t>User-Agent ID</a:t>
              </a:r>
              <a:r>
                <a:rPr lang="en-US" sz="1600" i="1" dirty="0">
                  <a:solidFill>
                    <a:srgbClr val="171717"/>
                  </a:solidFill>
                  <a:latin typeface="Segoe UI" panose="020B0502040204020203" pitchFamily="34" charset="0"/>
                </a:rPr>
                <a:t> </a:t>
              </a:r>
              <a:r>
                <a:rPr lang="en-US" sz="1600" dirty="0">
                  <a:solidFill>
                    <a:srgbClr val="171717"/>
                  </a:solidFill>
                  <a:latin typeface="Segoe UI" panose="020B0502040204020203" pitchFamily="34" charset="0"/>
                </a:rPr>
                <a:t>in the SMTP header</a:t>
              </a:r>
              <a:endParaRPr lang="en-US" sz="1571" i="1" spc="-49" dirty="0">
                <a:solidFill>
                  <a:srgbClr val="3C3C41"/>
                </a:solidFill>
                <a:latin typeface="Segoe UI"/>
              </a:endParaRPr>
            </a:p>
          </p:txBody>
        </p:sp>
        <p:sp>
          <p:nvSpPr>
            <p:cNvPr id="77" name="Processing_E9F5" title="Icon of two interlocked gears">
              <a:extLst>
                <a:ext uri="{FF2B5EF4-FFF2-40B4-BE49-F238E27FC236}">
                  <a16:creationId xmlns:a16="http://schemas.microsoft.com/office/drawing/2014/main" id="{B9C925B8-6647-4C8E-80A5-FD334C8BED06}"/>
                </a:ext>
              </a:extLst>
            </p:cNvPr>
            <p:cNvSpPr>
              <a:spLocks noChangeAspect="1" noEditPoints="1"/>
            </p:cNvSpPr>
            <p:nvPr/>
          </p:nvSpPr>
          <p:spPr bwMode="auto">
            <a:xfrm>
              <a:off x="425436" y="4517443"/>
              <a:ext cx="523533" cy="451739"/>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rgbClr val="00827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240412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Hexagon 191">
            <a:extLst>
              <a:ext uri="{FF2B5EF4-FFF2-40B4-BE49-F238E27FC236}">
                <a16:creationId xmlns:a16="http://schemas.microsoft.com/office/drawing/2014/main" id="{09727674-CC50-4B75-BED4-F343DC053218}"/>
              </a:ext>
            </a:extLst>
          </p:cNvPr>
          <p:cNvSpPr/>
          <p:nvPr/>
        </p:nvSpPr>
        <p:spPr bwMode="auto">
          <a:xfrm>
            <a:off x="10833960" y="-804120"/>
            <a:ext cx="2310957" cy="2035631"/>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193" name="Hexagon 192">
            <a:extLst>
              <a:ext uri="{FF2B5EF4-FFF2-40B4-BE49-F238E27FC236}">
                <a16:creationId xmlns:a16="http://schemas.microsoft.com/office/drawing/2014/main" id="{AA3D74CF-726A-4CFB-BA92-4A43B8B9622E}"/>
              </a:ext>
            </a:extLst>
          </p:cNvPr>
          <p:cNvSpPr/>
          <p:nvPr/>
        </p:nvSpPr>
        <p:spPr bwMode="auto">
          <a:xfrm>
            <a:off x="11476454" y="120737"/>
            <a:ext cx="1601087" cy="1410335"/>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endParaRPr lang="en-IN" sz="1176" b="1" err="1">
              <a:solidFill>
                <a:srgbClr val="FFFFFF"/>
              </a:solidFill>
              <a:latin typeface="Segoe UI"/>
              <a:cs typeface="Segoe UI" pitchFamily="34" charset="0"/>
            </a:endParaRPr>
          </a:p>
        </p:txBody>
      </p:sp>
      <p:grpSp>
        <p:nvGrpSpPr>
          <p:cNvPr id="60" name="Group 59">
            <a:extLst>
              <a:ext uri="{FF2B5EF4-FFF2-40B4-BE49-F238E27FC236}">
                <a16:creationId xmlns:a16="http://schemas.microsoft.com/office/drawing/2014/main" id="{AF9EEF76-5B19-4FCA-BF22-826CED4F4EE5}"/>
              </a:ext>
            </a:extLst>
          </p:cNvPr>
          <p:cNvGrpSpPr/>
          <p:nvPr/>
        </p:nvGrpSpPr>
        <p:grpSpPr>
          <a:xfrm>
            <a:off x="498430" y="914411"/>
            <a:ext cx="11195141" cy="5029175"/>
            <a:chOff x="453854" y="1578658"/>
            <a:chExt cx="11195141" cy="5029176"/>
          </a:xfrm>
        </p:grpSpPr>
        <p:sp>
          <p:nvSpPr>
            <p:cNvPr id="98" name="TextBox 97">
              <a:extLst>
                <a:ext uri="{FF2B5EF4-FFF2-40B4-BE49-F238E27FC236}">
                  <a16:creationId xmlns:a16="http://schemas.microsoft.com/office/drawing/2014/main" id="{A5F6BEDB-DADE-40F0-AB54-6E1338F501BE}"/>
                </a:ext>
              </a:extLst>
            </p:cNvPr>
            <p:cNvSpPr txBox="1"/>
            <p:nvPr/>
          </p:nvSpPr>
          <p:spPr>
            <a:xfrm>
              <a:off x="8119799" y="3630333"/>
              <a:ext cx="2124741" cy="241285"/>
            </a:xfrm>
            <a:prstGeom prst="rect">
              <a:avLst/>
            </a:prstGeom>
            <a:noFill/>
          </p:spPr>
          <p:txBody>
            <a:bodyPr wrap="square" lIns="0" tIns="0" rIns="0" bIns="0" rtlCol="0">
              <a:spAutoFit/>
            </a:bodyPr>
            <a:lstStyle/>
            <a:p>
              <a:pPr defTabSz="1195122">
                <a:defRPr/>
              </a:pPr>
              <a:r>
                <a:rPr lang="en-US" sz="1568">
                  <a:solidFill>
                    <a:srgbClr val="3C3C41">
                      <a:alpha val="25000"/>
                    </a:srgbClr>
                  </a:solidFill>
                  <a:latin typeface="Segoe UI"/>
                </a:rPr>
                <a:t>Resource permissions</a:t>
              </a:r>
            </a:p>
          </p:txBody>
        </p:sp>
        <p:sp>
          <p:nvSpPr>
            <p:cNvPr id="99" name="TextBox 98">
              <a:extLst>
                <a:ext uri="{FF2B5EF4-FFF2-40B4-BE49-F238E27FC236}">
                  <a16:creationId xmlns:a16="http://schemas.microsoft.com/office/drawing/2014/main" id="{5E4A5CF8-A721-44DE-847F-A4BB8252716E}"/>
                </a:ext>
              </a:extLst>
            </p:cNvPr>
            <p:cNvSpPr txBox="1"/>
            <p:nvPr/>
          </p:nvSpPr>
          <p:spPr>
            <a:xfrm>
              <a:off x="8120146" y="5398040"/>
              <a:ext cx="2810541" cy="241285"/>
            </a:xfrm>
            <a:prstGeom prst="rect">
              <a:avLst/>
            </a:prstGeom>
            <a:noFill/>
          </p:spPr>
          <p:txBody>
            <a:bodyPr wrap="square" lIns="0" tIns="0" rIns="0" bIns="0" rtlCol="0">
              <a:spAutoFit/>
            </a:bodyPr>
            <a:lstStyle/>
            <a:p>
              <a:pPr defTabSz="1195122">
                <a:defRPr/>
              </a:pPr>
              <a:r>
                <a:rPr lang="en-US" sz="1568" dirty="0" err="1">
                  <a:solidFill>
                    <a:srgbClr val="3C3C41">
                      <a:alpha val="25000"/>
                    </a:srgbClr>
                  </a:solidFill>
                  <a:latin typeface="Segoe UI"/>
                </a:rPr>
                <a:t>Dataverse</a:t>
              </a:r>
              <a:r>
                <a:rPr lang="en-US" sz="1568" dirty="0">
                  <a:solidFill>
                    <a:srgbClr val="3C3C41">
                      <a:alpha val="25000"/>
                    </a:srgbClr>
                  </a:solidFill>
                  <a:latin typeface="Segoe UI"/>
                </a:rPr>
                <a:t> security</a:t>
              </a:r>
            </a:p>
          </p:txBody>
        </p:sp>
        <p:sp>
          <p:nvSpPr>
            <p:cNvPr id="100" name="TextBox 99">
              <a:extLst>
                <a:ext uri="{FF2B5EF4-FFF2-40B4-BE49-F238E27FC236}">
                  <a16:creationId xmlns:a16="http://schemas.microsoft.com/office/drawing/2014/main" id="{45C1FAE4-3A3D-4BE9-A4A4-59F216129347}"/>
                </a:ext>
              </a:extLst>
            </p:cNvPr>
            <p:cNvSpPr txBox="1"/>
            <p:nvPr/>
          </p:nvSpPr>
          <p:spPr>
            <a:xfrm>
              <a:off x="8120147" y="6217320"/>
              <a:ext cx="2645332" cy="241285"/>
            </a:xfrm>
            <a:prstGeom prst="rect">
              <a:avLst/>
            </a:prstGeom>
            <a:noFill/>
          </p:spPr>
          <p:txBody>
            <a:bodyPr wrap="square" lIns="0" tIns="0" rIns="0" bIns="0" rtlCol="0">
              <a:spAutoFit/>
            </a:bodyPr>
            <a:lstStyle/>
            <a:p>
              <a:pPr defTabSz="1195122">
                <a:defRPr/>
              </a:pPr>
              <a:r>
                <a:rPr lang="en-US" sz="1568">
                  <a:solidFill>
                    <a:srgbClr val="3C3C41">
                      <a:alpha val="25000"/>
                    </a:srgbClr>
                  </a:solidFill>
                  <a:latin typeface="Segoe UI"/>
                </a:rPr>
                <a:t>On-premises data gateway</a:t>
              </a:r>
            </a:p>
          </p:txBody>
        </p:sp>
        <p:sp>
          <p:nvSpPr>
            <p:cNvPr id="195" name="Rechteck 49">
              <a:extLst>
                <a:ext uri="{FF2B5EF4-FFF2-40B4-BE49-F238E27FC236}">
                  <a16:creationId xmlns:a16="http://schemas.microsoft.com/office/drawing/2014/main" id="{6E334574-0D07-4820-B833-1BB940BF64B9}"/>
                </a:ext>
              </a:extLst>
            </p:cNvPr>
            <p:cNvSpPr/>
            <p:nvPr/>
          </p:nvSpPr>
          <p:spPr bwMode="auto">
            <a:xfrm>
              <a:off x="543005" y="2244096"/>
              <a:ext cx="5594555" cy="3686450"/>
            </a:xfrm>
            <a:prstGeom prst="rect">
              <a:avLst/>
            </a:prstGeom>
            <a:ln w="15875">
              <a:solidFill>
                <a:schemeClr val="tx1">
                  <a:lumMod val="75000"/>
                </a:schemeClr>
              </a:solidFill>
              <a:prstDash val="sysDash"/>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39047" tIns="191237" rIns="239047" bIns="191237" numCol="1" spcCol="0" rtlCol="0" fromWordArt="0" anchor="t" anchorCtr="0" forceAA="0" compatLnSpc="1">
              <a:prstTxWarp prst="textNoShape">
                <a:avLst/>
              </a:prstTxWarp>
              <a:noAutofit/>
            </a:bodyPr>
            <a:lstStyle/>
            <a:p>
              <a:pPr algn="ctr" defTabSz="1218743" fontAlgn="base">
                <a:lnSpc>
                  <a:spcPct val="90000"/>
                </a:lnSpc>
                <a:spcBef>
                  <a:spcPct val="0"/>
                </a:spcBef>
                <a:spcAft>
                  <a:spcPct val="0"/>
                </a:spcAft>
                <a:defRPr/>
              </a:pPr>
              <a:endParaRPr lang="en-US" sz="1029">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7" name="Rechteck 49">
              <a:extLst>
                <a:ext uri="{FF2B5EF4-FFF2-40B4-BE49-F238E27FC236}">
                  <a16:creationId xmlns:a16="http://schemas.microsoft.com/office/drawing/2014/main" id="{5974ED80-1B2A-4DA8-B456-F94C2F279CBC}"/>
                </a:ext>
              </a:extLst>
            </p:cNvPr>
            <p:cNvSpPr/>
            <p:nvPr/>
          </p:nvSpPr>
          <p:spPr bwMode="auto">
            <a:xfrm>
              <a:off x="776545" y="2583640"/>
              <a:ext cx="4924426" cy="210312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39047" tIns="191237" rIns="239047" bIns="191237" numCol="1" spcCol="0" rtlCol="0" fromWordArt="0" anchor="t" anchorCtr="0" forceAA="0" compatLnSpc="1">
              <a:prstTxWarp prst="textNoShape">
                <a:avLst/>
              </a:prstTxWarp>
              <a:noAutofit/>
            </a:bodyPr>
            <a:lstStyle/>
            <a:p>
              <a:pPr algn="ctr" defTabSz="1218743" fontAlgn="base">
                <a:lnSpc>
                  <a:spcPct val="90000"/>
                </a:lnSpc>
                <a:spcBef>
                  <a:spcPct val="0"/>
                </a:spcBef>
                <a:spcAft>
                  <a:spcPct val="0"/>
                </a:spcAft>
                <a:defRPr/>
              </a:pPr>
              <a:endParaRPr lang="en-US" sz="1029">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8" name="Rechteck 56">
              <a:extLst>
                <a:ext uri="{FF2B5EF4-FFF2-40B4-BE49-F238E27FC236}">
                  <a16:creationId xmlns:a16="http://schemas.microsoft.com/office/drawing/2014/main" id="{6259C62A-BA32-4827-96FE-4CC119A84C48}"/>
                </a:ext>
              </a:extLst>
            </p:cNvPr>
            <p:cNvSpPr/>
            <p:nvPr/>
          </p:nvSpPr>
          <p:spPr bwMode="auto">
            <a:xfrm>
              <a:off x="776545" y="2583640"/>
              <a:ext cx="4924426" cy="278455"/>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218743" fontAlgn="base">
                <a:lnSpc>
                  <a:spcPct val="90000"/>
                </a:lnSpc>
                <a:spcBef>
                  <a:spcPct val="0"/>
                </a:spcBef>
                <a:spcAft>
                  <a:spcPct val="0"/>
                </a:spcAft>
                <a:defRPr/>
              </a:pPr>
              <a:endParaRPr lang="en-US" sz="1176">
                <a:solidFill>
                  <a:srgbClr val="FFFFFF"/>
                </a:solidFill>
                <a:latin typeface="Segoe UI Semibold"/>
                <a:cs typeface="Segoe UI" pitchFamily="34" charset="0"/>
              </a:endParaRPr>
            </a:p>
          </p:txBody>
        </p:sp>
        <p:sp>
          <p:nvSpPr>
            <p:cNvPr id="199" name="Textfeld 40">
              <a:extLst>
                <a:ext uri="{FF2B5EF4-FFF2-40B4-BE49-F238E27FC236}">
                  <a16:creationId xmlns:a16="http://schemas.microsoft.com/office/drawing/2014/main" id="{C043FC23-A2C0-4FAF-994E-AB56DD964EA7}"/>
                </a:ext>
              </a:extLst>
            </p:cNvPr>
            <p:cNvSpPr txBox="1"/>
            <p:nvPr/>
          </p:nvSpPr>
          <p:spPr>
            <a:xfrm>
              <a:off x="821577" y="2643307"/>
              <a:ext cx="243656" cy="149464"/>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1195122">
                <a:spcAft>
                  <a:spcPts val="784"/>
                </a:spcAft>
                <a:defRPr/>
              </a:pPr>
              <a:r>
                <a:rPr lang="en-US" sz="1079">
                  <a:solidFill>
                    <a:srgbClr val="FFFFFF"/>
                  </a:solidFill>
                  <a:latin typeface="Segoe UI Semibold"/>
                </a:rPr>
                <a:t>Dev</a:t>
              </a:r>
            </a:p>
          </p:txBody>
        </p:sp>
        <p:sp>
          <p:nvSpPr>
            <p:cNvPr id="200" name="Rechteck 49">
              <a:extLst>
                <a:ext uri="{FF2B5EF4-FFF2-40B4-BE49-F238E27FC236}">
                  <a16:creationId xmlns:a16="http://schemas.microsoft.com/office/drawing/2014/main" id="{602CBE3C-CE47-40EE-B76C-390F2FFCA2D6}"/>
                </a:ext>
              </a:extLst>
            </p:cNvPr>
            <p:cNvSpPr/>
            <p:nvPr/>
          </p:nvSpPr>
          <p:spPr bwMode="auto">
            <a:xfrm>
              <a:off x="861318" y="2813057"/>
              <a:ext cx="4924426" cy="210312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39047" tIns="191237" rIns="239047" bIns="191237" numCol="1" spcCol="0" rtlCol="0" fromWordArt="0" anchor="t" anchorCtr="0" forceAA="0" compatLnSpc="1">
              <a:prstTxWarp prst="textNoShape">
                <a:avLst/>
              </a:prstTxWarp>
              <a:noAutofit/>
            </a:bodyPr>
            <a:lstStyle/>
            <a:p>
              <a:pPr algn="ctr" defTabSz="1218743" fontAlgn="base">
                <a:lnSpc>
                  <a:spcPct val="90000"/>
                </a:lnSpc>
                <a:spcBef>
                  <a:spcPct val="0"/>
                </a:spcBef>
                <a:spcAft>
                  <a:spcPct val="0"/>
                </a:spcAft>
                <a:defRPr/>
              </a:pPr>
              <a:endParaRPr lang="en-US" sz="1029">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01" name="Rechteck 56">
              <a:extLst>
                <a:ext uri="{FF2B5EF4-FFF2-40B4-BE49-F238E27FC236}">
                  <a16:creationId xmlns:a16="http://schemas.microsoft.com/office/drawing/2014/main" id="{32473F73-8905-446D-8B4F-9EF417985D57}"/>
                </a:ext>
              </a:extLst>
            </p:cNvPr>
            <p:cNvSpPr/>
            <p:nvPr/>
          </p:nvSpPr>
          <p:spPr bwMode="auto">
            <a:xfrm>
              <a:off x="861318" y="2813057"/>
              <a:ext cx="4924426" cy="278455"/>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218743" fontAlgn="base">
                <a:lnSpc>
                  <a:spcPct val="90000"/>
                </a:lnSpc>
                <a:spcBef>
                  <a:spcPct val="0"/>
                </a:spcBef>
                <a:spcAft>
                  <a:spcPct val="0"/>
                </a:spcAft>
                <a:defRPr/>
              </a:pPr>
              <a:endParaRPr lang="en-US" sz="1176">
                <a:solidFill>
                  <a:srgbClr val="FFFFFF"/>
                </a:solidFill>
                <a:latin typeface="Segoe UI Semibold"/>
                <a:cs typeface="Segoe UI" pitchFamily="34" charset="0"/>
              </a:endParaRPr>
            </a:p>
          </p:txBody>
        </p:sp>
        <p:sp>
          <p:nvSpPr>
            <p:cNvPr id="202" name="Textfeld 40">
              <a:extLst>
                <a:ext uri="{FF2B5EF4-FFF2-40B4-BE49-F238E27FC236}">
                  <a16:creationId xmlns:a16="http://schemas.microsoft.com/office/drawing/2014/main" id="{D1D76B86-DFA4-4C90-A255-66316F2F535B}"/>
                </a:ext>
              </a:extLst>
            </p:cNvPr>
            <p:cNvSpPr txBox="1"/>
            <p:nvPr/>
          </p:nvSpPr>
          <p:spPr>
            <a:xfrm>
              <a:off x="906349" y="2872725"/>
              <a:ext cx="259686" cy="149464"/>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1195122">
                <a:spcAft>
                  <a:spcPts val="784"/>
                </a:spcAft>
                <a:defRPr/>
              </a:pPr>
              <a:r>
                <a:rPr lang="en-US" sz="1079">
                  <a:solidFill>
                    <a:srgbClr val="FFFFFF"/>
                  </a:solidFill>
                  <a:latin typeface="Segoe UI Semibold"/>
                </a:rPr>
                <a:t>Test</a:t>
              </a:r>
            </a:p>
          </p:txBody>
        </p:sp>
        <p:sp>
          <p:nvSpPr>
            <p:cNvPr id="203" name="Rechteck 49">
              <a:extLst>
                <a:ext uri="{FF2B5EF4-FFF2-40B4-BE49-F238E27FC236}">
                  <a16:creationId xmlns:a16="http://schemas.microsoft.com/office/drawing/2014/main" id="{23A5DFB1-0007-4951-938A-A05360562D3B}"/>
                </a:ext>
              </a:extLst>
            </p:cNvPr>
            <p:cNvSpPr/>
            <p:nvPr/>
          </p:nvSpPr>
          <p:spPr bwMode="auto">
            <a:xfrm>
              <a:off x="958417" y="3037925"/>
              <a:ext cx="4924426" cy="2098096"/>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39047" tIns="191237" rIns="239047" bIns="191237" numCol="1" spcCol="0" rtlCol="0" fromWordArt="0" anchor="t" anchorCtr="0" forceAA="0" compatLnSpc="1">
              <a:prstTxWarp prst="textNoShape">
                <a:avLst/>
              </a:prstTxWarp>
              <a:noAutofit/>
            </a:bodyPr>
            <a:lstStyle/>
            <a:p>
              <a:pPr algn="ctr" defTabSz="1218743" fontAlgn="base">
                <a:lnSpc>
                  <a:spcPct val="90000"/>
                </a:lnSpc>
                <a:spcBef>
                  <a:spcPct val="0"/>
                </a:spcBef>
                <a:spcAft>
                  <a:spcPct val="0"/>
                </a:spcAft>
                <a:defRPr/>
              </a:pPr>
              <a:endParaRPr lang="en-US" sz="1029">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04" name="Graphic 203">
              <a:extLst>
                <a:ext uri="{FF2B5EF4-FFF2-40B4-BE49-F238E27FC236}">
                  <a16:creationId xmlns:a16="http://schemas.microsoft.com/office/drawing/2014/main" id="{06FB21DD-5CD1-4A93-8A24-5EC789A0C386}"/>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73319" y="3522375"/>
              <a:ext cx="457200" cy="457200"/>
            </a:xfrm>
            <a:prstGeom prst="rect">
              <a:avLst/>
            </a:prstGeom>
          </p:spPr>
        </p:pic>
        <p:pic>
          <p:nvPicPr>
            <p:cNvPr id="205" name="Graphic 204">
              <a:extLst>
                <a:ext uri="{FF2B5EF4-FFF2-40B4-BE49-F238E27FC236}">
                  <a16:creationId xmlns:a16="http://schemas.microsoft.com/office/drawing/2014/main" id="{B414EC86-BBD7-4729-95C1-8F1696571680}"/>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044073" y="3522375"/>
              <a:ext cx="457200" cy="457200"/>
            </a:xfrm>
            <a:prstGeom prst="rect">
              <a:avLst/>
            </a:prstGeom>
          </p:spPr>
        </p:pic>
        <p:pic>
          <p:nvPicPr>
            <p:cNvPr id="206" name="Graphic 205">
              <a:extLst>
                <a:ext uri="{FF2B5EF4-FFF2-40B4-BE49-F238E27FC236}">
                  <a16:creationId xmlns:a16="http://schemas.microsoft.com/office/drawing/2014/main" id="{505DF240-C881-4B61-B545-46C73FF82CFD}"/>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714828" y="3522375"/>
              <a:ext cx="457200" cy="457200"/>
            </a:xfrm>
            <a:prstGeom prst="rect">
              <a:avLst/>
            </a:prstGeom>
          </p:spPr>
        </p:pic>
        <p:sp>
          <p:nvSpPr>
            <p:cNvPr id="207" name="Rectangle 24">
              <a:extLst>
                <a:ext uri="{FF2B5EF4-FFF2-40B4-BE49-F238E27FC236}">
                  <a16:creationId xmlns:a16="http://schemas.microsoft.com/office/drawing/2014/main" id="{5BAEF29F-DE27-4AF9-955E-67215DEE1F3D}"/>
                </a:ext>
              </a:extLst>
            </p:cNvPr>
            <p:cNvSpPr/>
            <p:nvPr/>
          </p:nvSpPr>
          <p:spPr bwMode="auto">
            <a:xfrm>
              <a:off x="1131350" y="4014060"/>
              <a:ext cx="941139" cy="211148"/>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55">
                <a:defRPr/>
              </a:pPr>
              <a:r>
                <a:rPr lang="en-US" sz="1372">
                  <a:gradFill>
                    <a:gsLst>
                      <a:gs pos="2917">
                        <a:srgbClr val="282828"/>
                      </a:gs>
                      <a:gs pos="30000">
                        <a:srgbClr val="282828"/>
                      </a:gs>
                    </a:gsLst>
                    <a:lin ang="5400000" scaled="0"/>
                  </a:gradFill>
                  <a:latin typeface="Segoe UI Semibold"/>
                </a:rPr>
                <a:t>Power Apps</a:t>
              </a:r>
            </a:p>
          </p:txBody>
        </p:sp>
        <p:sp>
          <p:nvSpPr>
            <p:cNvPr id="208" name="Rectangle 24">
              <a:extLst>
                <a:ext uri="{FF2B5EF4-FFF2-40B4-BE49-F238E27FC236}">
                  <a16:creationId xmlns:a16="http://schemas.microsoft.com/office/drawing/2014/main" id="{8C211A2B-B7B1-43D7-AA2A-78D1D70B6983}"/>
                </a:ext>
              </a:extLst>
            </p:cNvPr>
            <p:cNvSpPr/>
            <p:nvPr/>
          </p:nvSpPr>
          <p:spPr bwMode="auto">
            <a:xfrm>
              <a:off x="2583035" y="4014060"/>
              <a:ext cx="1379276" cy="211148"/>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55">
                <a:defRPr/>
              </a:pPr>
              <a:r>
                <a:rPr lang="en-US" sz="1372">
                  <a:gradFill>
                    <a:gsLst>
                      <a:gs pos="2917">
                        <a:srgbClr val="282828"/>
                      </a:gs>
                      <a:gs pos="30000">
                        <a:srgbClr val="282828"/>
                      </a:gs>
                    </a:gsLst>
                    <a:lin ang="5400000" scaled="0"/>
                  </a:gradFill>
                  <a:latin typeface="Segoe UI Semibold"/>
                </a:rPr>
                <a:t>Power Automate</a:t>
              </a:r>
            </a:p>
          </p:txBody>
        </p:sp>
        <p:sp>
          <p:nvSpPr>
            <p:cNvPr id="209" name="Rectangle 24">
              <a:extLst>
                <a:ext uri="{FF2B5EF4-FFF2-40B4-BE49-F238E27FC236}">
                  <a16:creationId xmlns:a16="http://schemas.microsoft.com/office/drawing/2014/main" id="{D49F6943-61F2-4F28-9144-4200B8FB50FC}"/>
                </a:ext>
              </a:extLst>
            </p:cNvPr>
            <p:cNvSpPr/>
            <p:nvPr/>
          </p:nvSpPr>
          <p:spPr bwMode="auto">
            <a:xfrm>
              <a:off x="4101391" y="4014060"/>
              <a:ext cx="1684073" cy="211148"/>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55">
                <a:defRPr/>
              </a:pPr>
              <a:r>
                <a:rPr lang="en-US" sz="1372">
                  <a:gradFill>
                    <a:gsLst>
                      <a:gs pos="2917">
                        <a:srgbClr val="282828"/>
                      </a:gs>
                      <a:gs pos="30000">
                        <a:srgbClr val="282828"/>
                      </a:gs>
                    </a:gsLst>
                    <a:lin ang="5400000" scaled="0"/>
                  </a:gradFill>
                  <a:latin typeface="Segoe UI Semibold"/>
                </a:rPr>
                <a:t>Power Virtual Agents</a:t>
              </a:r>
            </a:p>
          </p:txBody>
        </p:sp>
        <p:pic>
          <p:nvPicPr>
            <p:cNvPr id="210" name="Picture 209">
              <a:extLst>
                <a:ext uri="{FF2B5EF4-FFF2-40B4-BE49-F238E27FC236}">
                  <a16:creationId xmlns:a16="http://schemas.microsoft.com/office/drawing/2014/main" id="{777438C2-1DC0-4A66-AA3D-D2A2972A799E}"/>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1131350" y="4377655"/>
              <a:ext cx="4569341" cy="442951"/>
            </a:xfrm>
            <a:prstGeom prst="rect">
              <a:avLst/>
            </a:prstGeom>
          </p:spPr>
        </p:pic>
        <p:sp>
          <p:nvSpPr>
            <p:cNvPr id="211" name="Rechteck 56">
              <a:extLst>
                <a:ext uri="{FF2B5EF4-FFF2-40B4-BE49-F238E27FC236}">
                  <a16:creationId xmlns:a16="http://schemas.microsoft.com/office/drawing/2014/main" id="{DD752EAE-FB71-4649-A314-753475EDF49A}"/>
                </a:ext>
              </a:extLst>
            </p:cNvPr>
            <p:cNvSpPr/>
            <p:nvPr/>
          </p:nvSpPr>
          <p:spPr bwMode="auto">
            <a:xfrm>
              <a:off x="958417" y="3037924"/>
              <a:ext cx="4924426" cy="417878"/>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218743" fontAlgn="base">
                <a:lnSpc>
                  <a:spcPct val="90000"/>
                </a:lnSpc>
                <a:spcBef>
                  <a:spcPct val="0"/>
                </a:spcBef>
                <a:spcAft>
                  <a:spcPct val="0"/>
                </a:spcAft>
                <a:defRPr/>
              </a:pPr>
              <a:r>
                <a:rPr lang="en-US" sz="1176">
                  <a:solidFill>
                    <a:srgbClr val="FFFFFF"/>
                  </a:solidFill>
                  <a:latin typeface="Segoe UI Semibold"/>
                  <a:cs typeface="Segoe UI" pitchFamily="34" charset="0"/>
                </a:rPr>
                <a:t>Environment</a:t>
              </a:r>
            </a:p>
          </p:txBody>
        </p:sp>
        <p:sp>
          <p:nvSpPr>
            <p:cNvPr id="212" name="Rectangle 24">
              <a:extLst>
                <a:ext uri="{FF2B5EF4-FFF2-40B4-BE49-F238E27FC236}">
                  <a16:creationId xmlns:a16="http://schemas.microsoft.com/office/drawing/2014/main" id="{D13BC463-5B37-4AB1-95C0-934A17807C4D}"/>
                </a:ext>
              </a:extLst>
            </p:cNvPr>
            <p:cNvSpPr/>
            <p:nvPr/>
          </p:nvSpPr>
          <p:spPr bwMode="auto">
            <a:xfrm>
              <a:off x="2742537" y="4862248"/>
              <a:ext cx="1379276" cy="211148"/>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55">
                <a:defRPr/>
              </a:pPr>
              <a:r>
                <a:rPr lang="en-US" sz="1372">
                  <a:gradFill>
                    <a:gsLst>
                      <a:gs pos="2917">
                        <a:srgbClr val="282828"/>
                      </a:gs>
                      <a:gs pos="30000">
                        <a:srgbClr val="282828"/>
                      </a:gs>
                    </a:gsLst>
                    <a:lin ang="5400000" scaled="0"/>
                  </a:gradFill>
                  <a:latin typeface="Segoe UI Semibold"/>
                </a:rPr>
                <a:t>Connectors</a:t>
              </a:r>
            </a:p>
          </p:txBody>
        </p:sp>
        <p:grpSp>
          <p:nvGrpSpPr>
            <p:cNvPr id="39" name="Group 38">
              <a:extLst>
                <a:ext uri="{FF2B5EF4-FFF2-40B4-BE49-F238E27FC236}">
                  <a16:creationId xmlns:a16="http://schemas.microsoft.com/office/drawing/2014/main" id="{1E270C4A-6C44-4BA6-B365-90A6AD6BB427}"/>
                </a:ext>
              </a:extLst>
            </p:cNvPr>
            <p:cNvGrpSpPr/>
            <p:nvPr/>
          </p:nvGrpSpPr>
          <p:grpSpPr>
            <a:xfrm>
              <a:off x="2219415" y="5317669"/>
              <a:ext cx="2228145" cy="422358"/>
              <a:chOff x="2192313" y="5094530"/>
              <a:chExt cx="2228145" cy="422358"/>
            </a:xfrm>
          </p:grpSpPr>
          <p:sp>
            <p:nvSpPr>
              <p:cNvPr id="227" name="Rechteck 49">
                <a:extLst>
                  <a:ext uri="{FF2B5EF4-FFF2-40B4-BE49-F238E27FC236}">
                    <a16:creationId xmlns:a16="http://schemas.microsoft.com/office/drawing/2014/main" id="{E42B9258-E5CC-40C0-B5E8-B28CFA36B554}"/>
                  </a:ext>
                </a:extLst>
              </p:cNvPr>
              <p:cNvSpPr/>
              <p:nvPr/>
            </p:nvSpPr>
            <p:spPr bwMode="auto">
              <a:xfrm>
                <a:off x="2192313" y="5094530"/>
                <a:ext cx="2228145"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39047" tIns="191237" rIns="239047" bIns="191237" numCol="1" spcCol="0" rtlCol="0" fromWordArt="0" anchor="t" anchorCtr="0" forceAA="0" compatLnSpc="1">
                <a:prstTxWarp prst="textNoShape">
                  <a:avLst/>
                </a:prstTxWarp>
                <a:noAutofit/>
              </a:bodyPr>
              <a:lstStyle/>
              <a:p>
                <a:pPr algn="ctr" defTabSz="1218743" fontAlgn="base">
                  <a:lnSpc>
                    <a:spcPct val="90000"/>
                  </a:lnSpc>
                  <a:spcBef>
                    <a:spcPct val="0"/>
                  </a:spcBef>
                  <a:spcAft>
                    <a:spcPct val="0"/>
                  </a:spcAft>
                  <a:defRPr/>
                </a:pPr>
                <a:endParaRPr lang="en-US" sz="1029">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8" name="Graphic 227">
                <a:extLst>
                  <a:ext uri="{FF2B5EF4-FFF2-40B4-BE49-F238E27FC236}">
                    <a16:creationId xmlns:a16="http://schemas.microsoft.com/office/drawing/2014/main" id="{5A881BFF-2530-4FAF-841D-8E228D2209C8}"/>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223580" y="5125702"/>
                <a:ext cx="365761" cy="365760"/>
              </a:xfrm>
              <a:prstGeom prst="rect">
                <a:avLst/>
              </a:prstGeom>
            </p:spPr>
          </p:pic>
          <p:sp>
            <p:nvSpPr>
              <p:cNvPr id="229" name="Rectangle 24">
                <a:extLst>
                  <a:ext uri="{FF2B5EF4-FFF2-40B4-BE49-F238E27FC236}">
                    <a16:creationId xmlns:a16="http://schemas.microsoft.com/office/drawing/2014/main" id="{51EEFCC5-269A-449C-BD12-AA29117BC647}"/>
                  </a:ext>
                </a:extLst>
              </p:cNvPr>
              <p:cNvSpPr/>
              <p:nvPr/>
            </p:nvSpPr>
            <p:spPr bwMode="auto">
              <a:xfrm>
                <a:off x="2407717" y="5209262"/>
                <a:ext cx="1780878" cy="211148"/>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55">
                  <a:defRPr/>
                </a:pPr>
                <a:r>
                  <a:rPr lang="en-US" sz="1372" dirty="0" err="1">
                    <a:gradFill>
                      <a:gsLst>
                        <a:gs pos="2917">
                          <a:srgbClr val="282828"/>
                        </a:gs>
                        <a:gs pos="30000">
                          <a:srgbClr val="282828"/>
                        </a:gs>
                      </a:gsLst>
                      <a:lin ang="5400000" scaled="0"/>
                    </a:gradFill>
                    <a:latin typeface="Segoe UI Semibold"/>
                  </a:rPr>
                  <a:t>Dataverse</a:t>
                </a:r>
                <a:endParaRPr lang="en-US" sz="1372" dirty="0">
                  <a:gradFill>
                    <a:gsLst>
                      <a:gs pos="2917">
                        <a:srgbClr val="282828"/>
                      </a:gs>
                      <a:gs pos="30000">
                        <a:srgbClr val="282828"/>
                      </a:gs>
                    </a:gsLst>
                    <a:lin ang="5400000" scaled="0"/>
                  </a:gradFill>
                  <a:latin typeface="Segoe UI Semibold"/>
                </a:endParaRPr>
              </a:p>
            </p:txBody>
          </p:sp>
        </p:grpSp>
        <p:sp>
          <p:nvSpPr>
            <p:cNvPr id="214" name="Textfeld 40">
              <a:extLst>
                <a:ext uri="{FF2B5EF4-FFF2-40B4-BE49-F238E27FC236}">
                  <a16:creationId xmlns:a16="http://schemas.microsoft.com/office/drawing/2014/main" id="{3C08ACF9-2F3A-40F9-828C-54A493E5B4C5}"/>
                </a:ext>
              </a:extLst>
            </p:cNvPr>
            <p:cNvSpPr txBox="1"/>
            <p:nvPr/>
          </p:nvSpPr>
          <p:spPr>
            <a:xfrm>
              <a:off x="1003449" y="3097592"/>
              <a:ext cx="298159" cy="149464"/>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1195122">
                <a:spcAft>
                  <a:spcPts val="784"/>
                </a:spcAft>
                <a:defRPr/>
              </a:pPr>
              <a:r>
                <a:rPr lang="en-US" sz="1079">
                  <a:solidFill>
                    <a:srgbClr val="FFFFFF"/>
                  </a:solidFill>
                  <a:latin typeface="Segoe UI Semibold"/>
                </a:rPr>
                <a:t>Prod</a:t>
              </a:r>
            </a:p>
          </p:txBody>
        </p:sp>
        <p:cxnSp>
          <p:nvCxnSpPr>
            <p:cNvPr id="215" name="Straight Connector 214">
              <a:extLst>
                <a:ext uri="{FF2B5EF4-FFF2-40B4-BE49-F238E27FC236}">
                  <a16:creationId xmlns:a16="http://schemas.microsoft.com/office/drawing/2014/main" id="{3EB46490-F818-433C-A256-963E3BFBCEDB}"/>
                </a:ext>
              </a:extLst>
            </p:cNvPr>
            <p:cNvCxnSpPr>
              <a:cxnSpLocks/>
              <a:endCxn id="227" idx="0"/>
            </p:cNvCxnSpPr>
            <p:nvPr/>
          </p:nvCxnSpPr>
          <p:spPr>
            <a:xfrm flipH="1">
              <a:off x="3333488" y="5136021"/>
              <a:ext cx="1416" cy="181648"/>
            </a:xfrm>
            <a:prstGeom prst="line">
              <a:avLst/>
            </a:prstGeom>
            <a:ln w="2857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76306D0-A6B6-4B8C-8007-5386D5C869EF}"/>
                </a:ext>
              </a:extLst>
            </p:cNvPr>
            <p:cNvGrpSpPr/>
            <p:nvPr/>
          </p:nvGrpSpPr>
          <p:grpSpPr>
            <a:xfrm>
              <a:off x="2214011" y="1626012"/>
              <a:ext cx="2249660" cy="422358"/>
              <a:chOff x="2184228" y="995569"/>
              <a:chExt cx="2249660" cy="422358"/>
            </a:xfrm>
          </p:grpSpPr>
          <p:sp>
            <p:nvSpPr>
              <p:cNvPr id="224" name="Rechteck 49">
                <a:extLst>
                  <a:ext uri="{FF2B5EF4-FFF2-40B4-BE49-F238E27FC236}">
                    <a16:creationId xmlns:a16="http://schemas.microsoft.com/office/drawing/2014/main" id="{CF8C1D34-CF8D-42E3-AB92-1ABE4AE45E92}"/>
                  </a:ext>
                </a:extLst>
              </p:cNvPr>
              <p:cNvSpPr/>
              <p:nvPr/>
            </p:nvSpPr>
            <p:spPr bwMode="auto">
              <a:xfrm>
                <a:off x="2184228" y="995569"/>
                <a:ext cx="2249660"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39047" tIns="191237" rIns="239047" bIns="191237" numCol="1" spcCol="0" rtlCol="0" fromWordArt="0" anchor="t" anchorCtr="0" forceAA="0" compatLnSpc="1">
                <a:prstTxWarp prst="textNoShape">
                  <a:avLst/>
                </a:prstTxWarp>
                <a:noAutofit/>
              </a:bodyPr>
              <a:lstStyle/>
              <a:p>
                <a:pPr algn="ctr" defTabSz="1218743" fontAlgn="base">
                  <a:lnSpc>
                    <a:spcPct val="90000"/>
                  </a:lnSpc>
                  <a:spcBef>
                    <a:spcPct val="0"/>
                  </a:spcBef>
                  <a:spcAft>
                    <a:spcPct val="0"/>
                  </a:spcAft>
                  <a:defRPr/>
                </a:pPr>
                <a:endParaRPr lang="en-US" sz="1029">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25" name="Freeform: Shape 224">
                <a:extLst>
                  <a:ext uri="{FF2B5EF4-FFF2-40B4-BE49-F238E27FC236}">
                    <a16:creationId xmlns:a16="http://schemas.microsoft.com/office/drawing/2014/main" id="{CC4ABF4E-533E-470F-86CE-94C0F82CCDCA}"/>
                  </a:ext>
                </a:extLst>
              </p:cNvPr>
              <p:cNvSpPr>
                <a:spLocks noChangeAspect="1"/>
              </p:cNvSpPr>
              <p:nvPr/>
            </p:nvSpPr>
            <p:spPr bwMode="auto">
              <a:xfrm flipV="1">
                <a:off x="2221652" y="1028670"/>
                <a:ext cx="368143" cy="365760"/>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72"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6" name="Rectangle 24">
                <a:extLst>
                  <a:ext uri="{FF2B5EF4-FFF2-40B4-BE49-F238E27FC236}">
                    <a16:creationId xmlns:a16="http://schemas.microsoft.com/office/drawing/2014/main" id="{0929116A-429E-4646-8610-9744719F22B4}"/>
                  </a:ext>
                </a:extLst>
              </p:cNvPr>
              <p:cNvSpPr/>
              <p:nvPr/>
            </p:nvSpPr>
            <p:spPr bwMode="auto">
              <a:xfrm>
                <a:off x="2619436" y="1102453"/>
                <a:ext cx="1780504" cy="211148"/>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55">
                  <a:defRPr/>
                </a:pPr>
                <a:r>
                  <a:rPr lang="en-US" sz="1372">
                    <a:gradFill>
                      <a:gsLst>
                        <a:gs pos="2917">
                          <a:srgbClr val="282828"/>
                        </a:gs>
                        <a:gs pos="30000">
                          <a:srgbClr val="282828"/>
                        </a:gs>
                      </a:gsLst>
                      <a:lin ang="5400000" scaled="0"/>
                    </a:gradFill>
                    <a:latin typeface="Segoe UI Semibold"/>
                  </a:rPr>
                  <a:t>Azure Active Directory</a:t>
                </a:r>
              </a:p>
            </p:txBody>
          </p:sp>
        </p:grpSp>
        <p:grpSp>
          <p:nvGrpSpPr>
            <p:cNvPr id="44" name="Group 43">
              <a:extLst>
                <a:ext uri="{FF2B5EF4-FFF2-40B4-BE49-F238E27FC236}">
                  <a16:creationId xmlns:a16="http://schemas.microsoft.com/office/drawing/2014/main" id="{409CB023-596E-4791-AC1B-447812F2CF6B}"/>
                </a:ext>
              </a:extLst>
            </p:cNvPr>
            <p:cNvGrpSpPr/>
            <p:nvPr/>
          </p:nvGrpSpPr>
          <p:grpSpPr>
            <a:xfrm>
              <a:off x="2043065" y="6148212"/>
              <a:ext cx="2591552" cy="422358"/>
              <a:chOff x="1996480" y="6049673"/>
              <a:chExt cx="2591552" cy="422358"/>
            </a:xfrm>
          </p:grpSpPr>
          <p:sp>
            <p:nvSpPr>
              <p:cNvPr id="221" name="Rechteck 49">
                <a:extLst>
                  <a:ext uri="{FF2B5EF4-FFF2-40B4-BE49-F238E27FC236}">
                    <a16:creationId xmlns:a16="http://schemas.microsoft.com/office/drawing/2014/main" id="{68E380D9-906A-456E-9ACF-1915D18C320C}"/>
                  </a:ext>
                </a:extLst>
              </p:cNvPr>
              <p:cNvSpPr/>
              <p:nvPr/>
            </p:nvSpPr>
            <p:spPr bwMode="auto">
              <a:xfrm>
                <a:off x="1996480" y="6049673"/>
                <a:ext cx="2591552"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39047" tIns="191237" rIns="239047" bIns="191237" numCol="1" spcCol="0" rtlCol="0" fromWordArt="0" anchor="t" anchorCtr="0" forceAA="0" compatLnSpc="1">
                <a:prstTxWarp prst="textNoShape">
                  <a:avLst/>
                </a:prstTxWarp>
                <a:noAutofit/>
              </a:bodyPr>
              <a:lstStyle/>
              <a:p>
                <a:pPr algn="ctr" defTabSz="1218743" fontAlgn="base">
                  <a:lnSpc>
                    <a:spcPct val="90000"/>
                  </a:lnSpc>
                  <a:spcBef>
                    <a:spcPct val="0"/>
                  </a:spcBef>
                  <a:spcAft>
                    <a:spcPct val="0"/>
                  </a:spcAft>
                  <a:defRPr/>
                </a:pPr>
                <a:endParaRPr lang="en-US" sz="1029">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2" name="Picture 2" descr="Image result for on prem azure gateway icon">
                <a:extLst>
                  <a:ext uri="{FF2B5EF4-FFF2-40B4-BE49-F238E27FC236}">
                    <a16:creationId xmlns:a16="http://schemas.microsoft.com/office/drawing/2014/main" id="{4B557E3A-04D9-4390-9AD7-D92309151609}"/>
                  </a:ext>
                </a:extLst>
              </p:cNvPr>
              <p:cNvPicPr>
                <a:picLocks noChangeAspect="1" noChangeArrowheads="1"/>
              </p:cNvPicPr>
              <p:nvPr/>
            </p:nvPicPr>
            <p:blipFill rotWithShape="1">
              <a:blip r:embed="rId12" cstate="screen">
                <a:extLst>
                  <a:ext uri="{28A0092B-C50C-407E-A947-70E740481C1C}">
                    <a14:useLocalDpi xmlns:a14="http://schemas.microsoft.com/office/drawing/2010/main"/>
                  </a:ext>
                </a:extLst>
              </a:blip>
              <a:srcRect/>
              <a:stretch/>
            </p:blipFill>
            <p:spPr bwMode="auto">
              <a:xfrm>
                <a:off x="2023859" y="6077824"/>
                <a:ext cx="385408" cy="365760"/>
              </a:xfrm>
              <a:prstGeom prst="rect">
                <a:avLst/>
              </a:prstGeom>
              <a:noFill/>
              <a:extLst>
                <a:ext uri="{909E8E84-426E-40DD-AFC4-6F175D3DCCD1}">
                  <a14:hiddenFill xmlns:a14="http://schemas.microsoft.com/office/drawing/2010/main">
                    <a:solidFill>
                      <a:srgbClr val="FFFFFF"/>
                    </a:solidFill>
                  </a14:hiddenFill>
                </a:ext>
              </a:extLst>
            </p:spPr>
          </p:pic>
          <p:sp>
            <p:nvSpPr>
              <p:cNvPr id="223" name="Rectangle 24">
                <a:extLst>
                  <a:ext uri="{FF2B5EF4-FFF2-40B4-BE49-F238E27FC236}">
                    <a16:creationId xmlns:a16="http://schemas.microsoft.com/office/drawing/2014/main" id="{56E3FC74-8035-4E17-ADB3-C84D80A6F172}"/>
                  </a:ext>
                </a:extLst>
              </p:cNvPr>
              <p:cNvSpPr/>
              <p:nvPr/>
            </p:nvSpPr>
            <p:spPr bwMode="auto">
              <a:xfrm>
                <a:off x="2432595" y="6157733"/>
                <a:ext cx="2125964" cy="211148"/>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55">
                  <a:defRPr/>
                </a:pPr>
                <a:r>
                  <a:rPr lang="en-US" sz="1372">
                    <a:gradFill>
                      <a:gsLst>
                        <a:gs pos="2917">
                          <a:srgbClr val="282828"/>
                        </a:gs>
                        <a:gs pos="30000">
                          <a:srgbClr val="282828"/>
                        </a:gs>
                      </a:gsLst>
                      <a:lin ang="5400000" scaled="0"/>
                    </a:gradFill>
                    <a:latin typeface="Segoe UI Semibold"/>
                  </a:rPr>
                  <a:t>On-premises data gateway</a:t>
                </a:r>
              </a:p>
            </p:txBody>
          </p:sp>
        </p:grpSp>
        <p:cxnSp>
          <p:nvCxnSpPr>
            <p:cNvPr id="218" name="Straight Connector 217">
              <a:extLst>
                <a:ext uri="{FF2B5EF4-FFF2-40B4-BE49-F238E27FC236}">
                  <a16:creationId xmlns:a16="http://schemas.microsoft.com/office/drawing/2014/main" id="{87B55657-122A-4C20-B889-B6419B5F08F2}"/>
                </a:ext>
              </a:extLst>
            </p:cNvPr>
            <p:cNvCxnSpPr>
              <a:cxnSpLocks/>
              <a:stCxn id="224" idx="2"/>
              <a:endCxn id="195" idx="0"/>
            </p:cNvCxnSpPr>
            <p:nvPr/>
          </p:nvCxnSpPr>
          <p:spPr>
            <a:xfrm>
              <a:off x="3338841" y="2048370"/>
              <a:ext cx="1442" cy="195726"/>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535974C-9297-4C10-8448-5980155A2A16}"/>
                </a:ext>
              </a:extLst>
            </p:cNvPr>
            <p:cNvCxnSpPr>
              <a:cxnSpLocks/>
              <a:stCxn id="195" idx="2"/>
              <a:endCxn id="221" idx="0"/>
            </p:cNvCxnSpPr>
            <p:nvPr/>
          </p:nvCxnSpPr>
          <p:spPr>
            <a:xfrm flipH="1">
              <a:off x="3338841" y="5930546"/>
              <a:ext cx="1442" cy="21766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4398177F-ECA1-4485-ACF0-0517EA7A5487}"/>
                </a:ext>
              </a:extLst>
            </p:cNvPr>
            <p:cNvSpPr txBox="1"/>
            <p:nvPr/>
          </p:nvSpPr>
          <p:spPr>
            <a:xfrm>
              <a:off x="453854" y="2180113"/>
              <a:ext cx="983283" cy="461665"/>
            </a:xfrm>
            <a:prstGeom prst="rect">
              <a:avLst/>
            </a:prstGeom>
            <a:noFill/>
          </p:spPr>
          <p:txBody>
            <a:bodyPr wrap="none" lIns="182880" tIns="146304" rIns="182880" bIns="146304" rtlCol="0">
              <a:spAutoFit/>
            </a:bodyPr>
            <a:lstStyle/>
            <a:p>
              <a:pPr defTabSz="914377">
                <a:lnSpc>
                  <a:spcPct val="90000"/>
                </a:lnSpc>
                <a:spcAft>
                  <a:spcPts val="600"/>
                </a:spcAft>
              </a:pPr>
              <a:r>
                <a:rPr lang="en-US" sz="1200" b="1">
                  <a:gradFill>
                    <a:gsLst>
                      <a:gs pos="2917">
                        <a:srgbClr val="000000"/>
                      </a:gs>
                      <a:gs pos="30000">
                        <a:srgbClr val="000000"/>
                      </a:gs>
                    </a:gsLst>
                    <a:lin ang="5400000" scaled="0"/>
                  </a:gradFill>
                  <a:latin typeface="Segoe UI"/>
                </a:rPr>
                <a:t>TENANT</a:t>
              </a:r>
            </a:p>
          </p:txBody>
        </p:sp>
        <p:sp>
          <p:nvSpPr>
            <p:cNvPr id="102" name="TextBox 101">
              <a:extLst>
                <a:ext uri="{FF2B5EF4-FFF2-40B4-BE49-F238E27FC236}">
                  <a16:creationId xmlns:a16="http://schemas.microsoft.com/office/drawing/2014/main" id="{0A32FE2F-D256-4CFB-9877-4D3241D882C0}"/>
                </a:ext>
              </a:extLst>
            </p:cNvPr>
            <p:cNvSpPr txBox="1"/>
            <p:nvPr/>
          </p:nvSpPr>
          <p:spPr>
            <a:xfrm>
              <a:off x="8119799" y="1716499"/>
              <a:ext cx="2315241" cy="241285"/>
            </a:xfrm>
            <a:prstGeom prst="rect">
              <a:avLst/>
            </a:prstGeom>
            <a:noFill/>
          </p:spPr>
          <p:txBody>
            <a:bodyPr wrap="square" lIns="0" tIns="0" rIns="0" bIns="0" rtlCol="0">
              <a:spAutoFit/>
            </a:bodyPr>
            <a:lstStyle/>
            <a:p>
              <a:pPr defTabSz="1195122">
                <a:defRPr/>
              </a:pPr>
              <a:r>
                <a:rPr lang="en-US" sz="1568">
                  <a:solidFill>
                    <a:srgbClr val="3C3C41">
                      <a:alpha val="25000"/>
                    </a:srgbClr>
                  </a:solidFill>
                  <a:latin typeface="Segoe UI"/>
                </a:rPr>
                <a:t>Tenant access &amp; isolation</a:t>
              </a:r>
            </a:p>
          </p:txBody>
        </p:sp>
        <p:grpSp>
          <p:nvGrpSpPr>
            <p:cNvPr id="103" name="Group 102">
              <a:extLst>
                <a:ext uri="{FF2B5EF4-FFF2-40B4-BE49-F238E27FC236}">
                  <a16:creationId xmlns:a16="http://schemas.microsoft.com/office/drawing/2014/main" id="{A28DF9D1-E7F8-4D17-9C3A-A0E1345AF1BA}"/>
                </a:ext>
              </a:extLst>
            </p:cNvPr>
            <p:cNvGrpSpPr/>
            <p:nvPr/>
          </p:nvGrpSpPr>
          <p:grpSpPr>
            <a:xfrm>
              <a:off x="7598964" y="1578658"/>
              <a:ext cx="487954" cy="517065"/>
              <a:chOff x="6756116" y="1363456"/>
              <a:chExt cx="487954" cy="517065"/>
            </a:xfrm>
          </p:grpSpPr>
          <p:sp>
            <p:nvSpPr>
              <p:cNvPr id="189" name="Oval 188">
                <a:extLst>
                  <a:ext uri="{FF2B5EF4-FFF2-40B4-BE49-F238E27FC236}">
                    <a16:creationId xmlns:a16="http://schemas.microsoft.com/office/drawing/2014/main" id="{3D0B5F1F-2B35-4813-8F98-F932702EC65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TextBox 193">
                <a:extLst>
                  <a:ext uri="{FF2B5EF4-FFF2-40B4-BE49-F238E27FC236}">
                    <a16:creationId xmlns:a16="http://schemas.microsoft.com/office/drawing/2014/main" id="{D27F83E4-12D9-41FC-A2DA-61594194846D}"/>
                  </a:ext>
                </a:extLst>
              </p:cNvPr>
              <p:cNvSpPr txBox="1"/>
              <p:nvPr/>
            </p:nvSpPr>
            <p:spPr>
              <a:xfrm>
                <a:off x="6756116" y="1363456"/>
                <a:ext cx="487954" cy="517065"/>
              </a:xfrm>
              <a:prstGeom prst="rect">
                <a:avLst/>
              </a:prstGeom>
              <a:noFill/>
            </p:spPr>
            <p:txBody>
              <a:bodyPr wrap="none" lIns="182880" tIns="146304" rIns="182880" bIns="146304" rtlCol="0">
                <a:spAutoFit/>
              </a:bodyPr>
              <a:lstStyle/>
              <a:p>
                <a:pPr defTabSz="914377">
                  <a:lnSpc>
                    <a:spcPct val="90000"/>
                  </a:lnSpc>
                  <a:spcAft>
                    <a:spcPts val="600"/>
                  </a:spcAft>
                </a:pPr>
                <a:r>
                  <a:rPr lang="en-US" sz="1600" b="1">
                    <a:solidFill>
                      <a:srgbClr val="FFFFFF">
                        <a:alpha val="25000"/>
                      </a:srgbClr>
                    </a:solidFill>
                    <a:latin typeface="Segoe UI"/>
                  </a:rPr>
                  <a:t>1</a:t>
                </a:r>
              </a:p>
            </p:txBody>
          </p:sp>
        </p:grpSp>
        <p:grpSp>
          <p:nvGrpSpPr>
            <p:cNvPr id="104" name="Group 103">
              <a:extLst>
                <a:ext uri="{FF2B5EF4-FFF2-40B4-BE49-F238E27FC236}">
                  <a16:creationId xmlns:a16="http://schemas.microsoft.com/office/drawing/2014/main" id="{F73D417B-4BA7-4A2E-A9E6-E13A560D98E4}"/>
                </a:ext>
              </a:extLst>
            </p:cNvPr>
            <p:cNvGrpSpPr/>
            <p:nvPr/>
          </p:nvGrpSpPr>
          <p:grpSpPr>
            <a:xfrm>
              <a:off x="7603970" y="3493398"/>
              <a:ext cx="487954" cy="517065"/>
              <a:chOff x="6756116" y="1363456"/>
              <a:chExt cx="487954" cy="517065"/>
            </a:xfrm>
          </p:grpSpPr>
          <p:sp>
            <p:nvSpPr>
              <p:cNvPr id="187" name="Oval 186">
                <a:extLst>
                  <a:ext uri="{FF2B5EF4-FFF2-40B4-BE49-F238E27FC236}">
                    <a16:creationId xmlns:a16="http://schemas.microsoft.com/office/drawing/2014/main" id="{17C3DCA2-4E39-40F1-BF6C-3CD3F0C3E3A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8" name="TextBox 187">
                <a:extLst>
                  <a:ext uri="{FF2B5EF4-FFF2-40B4-BE49-F238E27FC236}">
                    <a16:creationId xmlns:a16="http://schemas.microsoft.com/office/drawing/2014/main" id="{DE382996-0972-468A-AA3F-5BF054311C1C}"/>
                  </a:ext>
                </a:extLst>
              </p:cNvPr>
              <p:cNvSpPr txBox="1"/>
              <p:nvPr/>
            </p:nvSpPr>
            <p:spPr>
              <a:xfrm>
                <a:off x="6756116" y="1363456"/>
                <a:ext cx="487954" cy="517065"/>
              </a:xfrm>
              <a:prstGeom prst="rect">
                <a:avLst/>
              </a:prstGeom>
              <a:noFill/>
            </p:spPr>
            <p:txBody>
              <a:bodyPr wrap="none" lIns="182880" tIns="146304" rIns="182880" bIns="146304" rtlCol="0">
                <a:spAutoFit/>
              </a:bodyPr>
              <a:lstStyle/>
              <a:p>
                <a:pPr defTabSz="914377">
                  <a:lnSpc>
                    <a:spcPct val="90000"/>
                  </a:lnSpc>
                  <a:spcAft>
                    <a:spcPts val="600"/>
                  </a:spcAft>
                </a:pPr>
                <a:r>
                  <a:rPr lang="en-US" sz="1600" b="1">
                    <a:solidFill>
                      <a:srgbClr val="FFFFFF">
                        <a:alpha val="25000"/>
                      </a:srgbClr>
                    </a:solidFill>
                    <a:latin typeface="Segoe UI"/>
                  </a:rPr>
                  <a:t>3</a:t>
                </a:r>
              </a:p>
            </p:txBody>
          </p:sp>
        </p:grpSp>
        <p:grpSp>
          <p:nvGrpSpPr>
            <p:cNvPr id="105" name="Group 104">
              <a:extLst>
                <a:ext uri="{FF2B5EF4-FFF2-40B4-BE49-F238E27FC236}">
                  <a16:creationId xmlns:a16="http://schemas.microsoft.com/office/drawing/2014/main" id="{FD830C91-EEB2-4D75-9B71-FDCD56F3F547}"/>
                </a:ext>
              </a:extLst>
            </p:cNvPr>
            <p:cNvGrpSpPr/>
            <p:nvPr/>
          </p:nvGrpSpPr>
          <p:grpSpPr>
            <a:xfrm>
              <a:off x="7603970" y="4340265"/>
              <a:ext cx="487954" cy="517065"/>
              <a:chOff x="6756116" y="1363456"/>
              <a:chExt cx="487954" cy="517065"/>
            </a:xfrm>
          </p:grpSpPr>
          <p:sp>
            <p:nvSpPr>
              <p:cNvPr id="185" name="Oval 184">
                <a:extLst>
                  <a:ext uri="{FF2B5EF4-FFF2-40B4-BE49-F238E27FC236}">
                    <a16:creationId xmlns:a16="http://schemas.microsoft.com/office/drawing/2014/main" id="{D86884D1-3800-4197-871C-1E61EB78242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TextBox 185">
                <a:extLst>
                  <a:ext uri="{FF2B5EF4-FFF2-40B4-BE49-F238E27FC236}">
                    <a16:creationId xmlns:a16="http://schemas.microsoft.com/office/drawing/2014/main" id="{4332B50E-3743-4D3C-848A-AB5036C7394B}"/>
                  </a:ext>
                </a:extLst>
              </p:cNvPr>
              <p:cNvSpPr txBox="1"/>
              <p:nvPr/>
            </p:nvSpPr>
            <p:spPr>
              <a:xfrm>
                <a:off x="6756116" y="1363456"/>
                <a:ext cx="487954" cy="517065"/>
              </a:xfrm>
              <a:prstGeom prst="rect">
                <a:avLst/>
              </a:prstGeom>
              <a:noFill/>
            </p:spPr>
            <p:txBody>
              <a:bodyPr wrap="none" lIns="182880" tIns="146304" rIns="182880" bIns="146304" rtlCol="0">
                <a:spAutoFit/>
              </a:bodyPr>
              <a:lstStyle/>
              <a:p>
                <a:pPr defTabSz="914377">
                  <a:lnSpc>
                    <a:spcPct val="90000"/>
                  </a:lnSpc>
                  <a:spcAft>
                    <a:spcPts val="600"/>
                  </a:spcAft>
                </a:pPr>
                <a:r>
                  <a:rPr lang="en-US" sz="1600" b="1">
                    <a:solidFill>
                      <a:srgbClr val="FFFFFF">
                        <a:alpha val="25000"/>
                      </a:srgbClr>
                    </a:solidFill>
                    <a:latin typeface="Segoe UI"/>
                  </a:rPr>
                  <a:t>4</a:t>
                </a:r>
              </a:p>
            </p:txBody>
          </p:sp>
        </p:grpSp>
        <p:grpSp>
          <p:nvGrpSpPr>
            <p:cNvPr id="106" name="Group 105">
              <a:extLst>
                <a:ext uri="{FF2B5EF4-FFF2-40B4-BE49-F238E27FC236}">
                  <a16:creationId xmlns:a16="http://schemas.microsoft.com/office/drawing/2014/main" id="{1E0358C6-6E35-4E31-8990-C441F3E48C5D}"/>
                </a:ext>
              </a:extLst>
            </p:cNvPr>
            <p:cNvGrpSpPr/>
            <p:nvPr/>
          </p:nvGrpSpPr>
          <p:grpSpPr>
            <a:xfrm>
              <a:off x="7603970" y="5274749"/>
              <a:ext cx="487954" cy="517065"/>
              <a:chOff x="6756116" y="1363456"/>
              <a:chExt cx="487954" cy="517065"/>
            </a:xfrm>
          </p:grpSpPr>
          <p:sp>
            <p:nvSpPr>
              <p:cNvPr id="127" name="Oval 126">
                <a:extLst>
                  <a:ext uri="{FF2B5EF4-FFF2-40B4-BE49-F238E27FC236}">
                    <a16:creationId xmlns:a16="http://schemas.microsoft.com/office/drawing/2014/main" id="{99FE1910-04C2-4F52-AE25-F50616FC79CE}"/>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TextBox 127">
                <a:extLst>
                  <a:ext uri="{FF2B5EF4-FFF2-40B4-BE49-F238E27FC236}">
                    <a16:creationId xmlns:a16="http://schemas.microsoft.com/office/drawing/2014/main" id="{F2FD1A80-B7AF-42FC-9193-00D9DDCACA8A}"/>
                  </a:ext>
                </a:extLst>
              </p:cNvPr>
              <p:cNvSpPr txBox="1"/>
              <p:nvPr/>
            </p:nvSpPr>
            <p:spPr>
              <a:xfrm>
                <a:off x="6756116" y="1363456"/>
                <a:ext cx="487954" cy="517065"/>
              </a:xfrm>
              <a:prstGeom prst="rect">
                <a:avLst/>
              </a:prstGeom>
              <a:noFill/>
            </p:spPr>
            <p:txBody>
              <a:bodyPr wrap="none" lIns="182880" tIns="146304" rIns="182880" bIns="146304" rtlCol="0">
                <a:spAutoFit/>
              </a:bodyPr>
              <a:lstStyle/>
              <a:p>
                <a:pPr defTabSz="914377">
                  <a:lnSpc>
                    <a:spcPct val="90000"/>
                  </a:lnSpc>
                  <a:spcAft>
                    <a:spcPts val="600"/>
                  </a:spcAft>
                </a:pPr>
                <a:r>
                  <a:rPr lang="en-US" sz="1600" b="1">
                    <a:solidFill>
                      <a:srgbClr val="FFFFFF">
                        <a:alpha val="25000"/>
                      </a:srgbClr>
                    </a:solidFill>
                    <a:latin typeface="Segoe UI"/>
                  </a:rPr>
                  <a:t>5</a:t>
                </a:r>
              </a:p>
            </p:txBody>
          </p:sp>
        </p:grpSp>
        <p:grpSp>
          <p:nvGrpSpPr>
            <p:cNvPr id="108" name="Group 107">
              <a:extLst>
                <a:ext uri="{FF2B5EF4-FFF2-40B4-BE49-F238E27FC236}">
                  <a16:creationId xmlns:a16="http://schemas.microsoft.com/office/drawing/2014/main" id="{C910E16B-07B6-40C8-B7EF-5C92BD4A0557}"/>
                </a:ext>
              </a:extLst>
            </p:cNvPr>
            <p:cNvGrpSpPr/>
            <p:nvPr/>
          </p:nvGrpSpPr>
          <p:grpSpPr>
            <a:xfrm>
              <a:off x="7603970" y="2991051"/>
              <a:ext cx="487954" cy="517065"/>
              <a:chOff x="6756116" y="1363456"/>
              <a:chExt cx="487954" cy="517065"/>
            </a:xfrm>
          </p:grpSpPr>
          <p:sp>
            <p:nvSpPr>
              <p:cNvPr id="122" name="Oval 121">
                <a:extLst>
                  <a:ext uri="{FF2B5EF4-FFF2-40B4-BE49-F238E27FC236}">
                    <a16:creationId xmlns:a16="http://schemas.microsoft.com/office/drawing/2014/main" id="{01CD85BF-6D00-4606-A3D8-8235600A757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TextBox 122">
                <a:extLst>
                  <a:ext uri="{FF2B5EF4-FFF2-40B4-BE49-F238E27FC236}">
                    <a16:creationId xmlns:a16="http://schemas.microsoft.com/office/drawing/2014/main" id="{E400D5BC-1052-4180-8408-C80634A689BD}"/>
                  </a:ext>
                </a:extLst>
              </p:cNvPr>
              <p:cNvSpPr txBox="1"/>
              <p:nvPr/>
            </p:nvSpPr>
            <p:spPr>
              <a:xfrm>
                <a:off x="6756116" y="1363456"/>
                <a:ext cx="487954" cy="517065"/>
              </a:xfrm>
              <a:prstGeom prst="rect">
                <a:avLst/>
              </a:prstGeom>
              <a:noFill/>
            </p:spPr>
            <p:txBody>
              <a:bodyPr wrap="none" lIns="182880" tIns="146304" rIns="182880" bIns="146304" rtlCol="0">
                <a:spAutoFit/>
              </a:bodyPr>
              <a:lstStyle/>
              <a:p>
                <a:pPr defTabSz="914377">
                  <a:lnSpc>
                    <a:spcPct val="90000"/>
                  </a:lnSpc>
                  <a:spcAft>
                    <a:spcPts val="600"/>
                  </a:spcAft>
                </a:pPr>
                <a:r>
                  <a:rPr lang="en-US" sz="1600" b="1">
                    <a:solidFill>
                      <a:srgbClr val="FFFFFF"/>
                    </a:solidFill>
                    <a:latin typeface="Segoe UI"/>
                  </a:rPr>
                  <a:t>2</a:t>
                </a:r>
              </a:p>
            </p:txBody>
          </p:sp>
        </p:grpSp>
        <p:sp>
          <p:nvSpPr>
            <p:cNvPr id="109" name="TextBox 108">
              <a:extLst>
                <a:ext uri="{FF2B5EF4-FFF2-40B4-BE49-F238E27FC236}">
                  <a16:creationId xmlns:a16="http://schemas.microsoft.com/office/drawing/2014/main" id="{AF41D504-27ED-41C0-B5A5-6B630BCC8743}"/>
                </a:ext>
              </a:extLst>
            </p:cNvPr>
            <p:cNvSpPr txBox="1"/>
            <p:nvPr/>
          </p:nvSpPr>
          <p:spPr>
            <a:xfrm>
              <a:off x="8120146" y="3126220"/>
              <a:ext cx="3318541" cy="238655"/>
            </a:xfrm>
            <a:prstGeom prst="rect">
              <a:avLst/>
            </a:prstGeom>
            <a:noFill/>
          </p:spPr>
          <p:txBody>
            <a:bodyPr wrap="square" lIns="0" tIns="0" rIns="0" bIns="0" rtlCol="0" anchor="t">
              <a:spAutoFit/>
            </a:bodyPr>
            <a:lstStyle/>
            <a:p>
              <a:pPr defTabSz="1195122">
                <a:defRPr/>
              </a:pPr>
              <a:r>
                <a:rPr lang="en-US" sz="1551" b="1">
                  <a:solidFill>
                    <a:srgbClr val="3C3C41"/>
                  </a:solidFill>
                  <a:latin typeface="Segoe UI"/>
                </a:rPr>
                <a:t>Environment access &amp; strategy</a:t>
              </a:r>
              <a:endParaRPr lang="en-US" sz="1568" b="1">
                <a:solidFill>
                  <a:srgbClr val="3C3C41"/>
                </a:solidFill>
                <a:latin typeface="Segoe UI"/>
              </a:endParaRPr>
            </a:p>
          </p:txBody>
        </p:sp>
        <p:sp>
          <p:nvSpPr>
            <p:cNvPr id="110" name="TextBox 109">
              <a:extLst>
                <a:ext uri="{FF2B5EF4-FFF2-40B4-BE49-F238E27FC236}">
                  <a16:creationId xmlns:a16="http://schemas.microsoft.com/office/drawing/2014/main" id="{57DA2314-2D9D-4466-A593-D5DA06910AA4}"/>
                </a:ext>
              </a:extLst>
            </p:cNvPr>
            <p:cNvSpPr txBox="1"/>
            <p:nvPr/>
          </p:nvSpPr>
          <p:spPr>
            <a:xfrm>
              <a:off x="8119799" y="4478154"/>
              <a:ext cx="3529196" cy="241285"/>
            </a:xfrm>
            <a:prstGeom prst="rect">
              <a:avLst/>
            </a:prstGeom>
            <a:noFill/>
          </p:spPr>
          <p:txBody>
            <a:bodyPr wrap="square" lIns="0" tIns="0" rIns="0" bIns="0" rtlCol="0">
              <a:spAutoFit/>
            </a:bodyPr>
            <a:lstStyle/>
            <a:p>
              <a:pPr defTabSz="1195122">
                <a:defRPr/>
              </a:pPr>
              <a:r>
                <a:rPr lang="en-US" sz="1568">
                  <a:solidFill>
                    <a:srgbClr val="3C3C41">
                      <a:alpha val="25000"/>
                    </a:srgbClr>
                  </a:solidFill>
                  <a:latin typeface="Segoe UI"/>
                </a:rPr>
                <a:t>Connector access and data loss policies </a:t>
              </a:r>
            </a:p>
          </p:txBody>
        </p:sp>
        <p:grpSp>
          <p:nvGrpSpPr>
            <p:cNvPr id="111" name="Group 110">
              <a:extLst>
                <a:ext uri="{FF2B5EF4-FFF2-40B4-BE49-F238E27FC236}">
                  <a16:creationId xmlns:a16="http://schemas.microsoft.com/office/drawing/2014/main" id="{86070454-94F3-4E2F-BB4F-453570D0D5CA}"/>
                </a:ext>
              </a:extLst>
            </p:cNvPr>
            <p:cNvGrpSpPr/>
            <p:nvPr/>
          </p:nvGrpSpPr>
          <p:grpSpPr>
            <a:xfrm>
              <a:off x="7603970" y="6090769"/>
              <a:ext cx="487954" cy="517065"/>
              <a:chOff x="6756116" y="1363456"/>
              <a:chExt cx="487954" cy="517065"/>
            </a:xfrm>
          </p:grpSpPr>
          <p:sp>
            <p:nvSpPr>
              <p:cNvPr id="120" name="Oval 119">
                <a:extLst>
                  <a:ext uri="{FF2B5EF4-FFF2-40B4-BE49-F238E27FC236}">
                    <a16:creationId xmlns:a16="http://schemas.microsoft.com/office/drawing/2014/main" id="{247FDF0C-F7F9-455D-9DAF-2038B11716C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0F4BD1BF-0636-4E3B-BBA2-9934DF2966C9}"/>
                  </a:ext>
                </a:extLst>
              </p:cNvPr>
              <p:cNvSpPr txBox="1"/>
              <p:nvPr/>
            </p:nvSpPr>
            <p:spPr>
              <a:xfrm>
                <a:off x="6756116" y="1363456"/>
                <a:ext cx="487954" cy="517065"/>
              </a:xfrm>
              <a:prstGeom prst="rect">
                <a:avLst/>
              </a:prstGeom>
              <a:noFill/>
            </p:spPr>
            <p:txBody>
              <a:bodyPr wrap="none" lIns="182880" tIns="146304" rIns="182880" bIns="146304" rtlCol="0">
                <a:spAutoFit/>
              </a:bodyPr>
              <a:lstStyle/>
              <a:p>
                <a:pPr defTabSz="914377">
                  <a:lnSpc>
                    <a:spcPct val="90000"/>
                  </a:lnSpc>
                  <a:spcAft>
                    <a:spcPts val="600"/>
                  </a:spcAft>
                </a:pPr>
                <a:r>
                  <a:rPr lang="en-US" sz="1600" b="1">
                    <a:solidFill>
                      <a:srgbClr val="FFFFFF">
                        <a:alpha val="25000"/>
                      </a:srgbClr>
                    </a:solidFill>
                    <a:latin typeface="Segoe UI"/>
                  </a:rPr>
                  <a:t>6</a:t>
                </a:r>
              </a:p>
            </p:txBody>
          </p:sp>
        </p:grpSp>
        <p:cxnSp>
          <p:nvCxnSpPr>
            <p:cNvPr id="112" name="Straight Arrow Connector 111">
              <a:extLst>
                <a:ext uri="{FF2B5EF4-FFF2-40B4-BE49-F238E27FC236}">
                  <a16:creationId xmlns:a16="http://schemas.microsoft.com/office/drawing/2014/main" id="{69A9723A-42E3-40B6-B085-448797AD2522}"/>
                </a:ext>
              </a:extLst>
            </p:cNvPr>
            <p:cNvCxnSpPr>
              <a:cxnSpLocks/>
              <a:stCxn id="194" idx="1"/>
              <a:endCxn id="224" idx="3"/>
            </p:cNvCxnSpPr>
            <p:nvPr/>
          </p:nvCxnSpPr>
          <p:spPr>
            <a:xfrm flipH="1">
              <a:off x="4463671" y="1837191"/>
              <a:ext cx="3135293" cy="0"/>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FEAFE47-458A-48DA-AFB5-0A161E6AF74C}"/>
                </a:ext>
              </a:extLst>
            </p:cNvPr>
            <p:cNvCxnSpPr>
              <a:cxnSpLocks/>
              <a:stCxn id="123" idx="1"/>
              <a:endCxn id="211" idx="3"/>
            </p:cNvCxnSpPr>
            <p:nvPr/>
          </p:nvCxnSpPr>
          <p:spPr>
            <a:xfrm flipH="1" flipV="1">
              <a:off x="5882843" y="3246863"/>
              <a:ext cx="1721127" cy="2721"/>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7FC07240-1B27-4684-9E2C-EEA4FDA1A227}"/>
                </a:ext>
              </a:extLst>
            </p:cNvPr>
            <p:cNvCxnSpPr>
              <a:cxnSpLocks/>
              <a:stCxn id="188" idx="1"/>
            </p:cNvCxnSpPr>
            <p:nvPr/>
          </p:nvCxnSpPr>
          <p:spPr>
            <a:xfrm flipH="1">
              <a:off x="5700696" y="3751931"/>
              <a:ext cx="1903274" cy="11100"/>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C793DC72-6F4F-41FD-9841-8AE1E4CE85F8}"/>
                </a:ext>
              </a:extLst>
            </p:cNvPr>
            <p:cNvCxnSpPr>
              <a:cxnSpLocks/>
              <a:stCxn id="186" idx="1"/>
              <a:endCxn id="210" idx="3"/>
            </p:cNvCxnSpPr>
            <p:nvPr/>
          </p:nvCxnSpPr>
          <p:spPr>
            <a:xfrm flipH="1">
              <a:off x="5700691" y="4598798"/>
              <a:ext cx="1903279" cy="333"/>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F20AA8AD-7DE1-4622-B1B2-F83D08E60E71}"/>
                </a:ext>
              </a:extLst>
            </p:cNvPr>
            <p:cNvCxnSpPr>
              <a:cxnSpLocks/>
              <a:stCxn id="128" idx="1"/>
              <a:endCxn id="227" idx="3"/>
            </p:cNvCxnSpPr>
            <p:nvPr/>
          </p:nvCxnSpPr>
          <p:spPr>
            <a:xfrm flipH="1" flipV="1">
              <a:off x="4447560" y="5528848"/>
              <a:ext cx="3156410" cy="4434"/>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64469DA6-167B-4DFA-97C0-0B5545B4FCAB}"/>
                </a:ext>
              </a:extLst>
            </p:cNvPr>
            <p:cNvCxnSpPr>
              <a:cxnSpLocks/>
              <a:stCxn id="121" idx="1"/>
              <a:endCxn id="221" idx="3"/>
            </p:cNvCxnSpPr>
            <p:nvPr/>
          </p:nvCxnSpPr>
          <p:spPr>
            <a:xfrm flipH="1">
              <a:off x="4634617" y="6349302"/>
              <a:ext cx="2969353" cy="10089"/>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63536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Freeform: Shape 54">
            <a:extLst>
              <a:ext uri="{FF2B5EF4-FFF2-40B4-BE49-F238E27FC236}">
                <a16:creationId xmlns:a16="http://schemas.microsoft.com/office/drawing/2014/main" id="{860E9B59-AC5D-4421-9529-B7F9214F29CD}"/>
              </a:ext>
            </a:extLst>
          </p:cNvPr>
          <p:cNvSpPr/>
          <p:nvPr/>
        </p:nvSpPr>
        <p:spPr bwMode="auto">
          <a:xfrm>
            <a:off x="-300137" y="487"/>
            <a:ext cx="4961340" cy="3036275"/>
          </a:xfrm>
          <a:custGeom>
            <a:avLst/>
            <a:gdLst>
              <a:gd name="connsiteX0" fmla="*/ 0 w 5060825"/>
              <a:gd name="connsiteY0" fmla="*/ 0 h 3097158"/>
              <a:gd name="connsiteX1" fmla="*/ 5060825 w 5060825"/>
              <a:gd name="connsiteY1" fmla="*/ 0 h 3097158"/>
              <a:gd name="connsiteX2" fmla="*/ 3512245 w 5060825"/>
              <a:gd name="connsiteY2" fmla="*/ 3097158 h 3097158"/>
              <a:gd name="connsiteX3" fmla="*/ 0 w 5060825"/>
              <a:gd name="connsiteY3" fmla="*/ 3097158 h 3097158"/>
            </a:gdLst>
            <a:ahLst/>
            <a:cxnLst>
              <a:cxn ang="0">
                <a:pos x="connsiteX0" y="connsiteY0"/>
              </a:cxn>
              <a:cxn ang="0">
                <a:pos x="connsiteX1" y="connsiteY1"/>
              </a:cxn>
              <a:cxn ang="0">
                <a:pos x="connsiteX2" y="connsiteY2"/>
              </a:cxn>
              <a:cxn ang="0">
                <a:pos x="connsiteX3" y="connsiteY3"/>
              </a:cxn>
            </a:cxnLst>
            <a:rect l="l" t="t" r="r" b="b"/>
            <a:pathLst>
              <a:path w="5060825" h="3097158">
                <a:moveTo>
                  <a:pt x="0" y="0"/>
                </a:moveTo>
                <a:lnTo>
                  <a:pt x="5060825" y="0"/>
                </a:lnTo>
                <a:lnTo>
                  <a:pt x="3512245" y="3097158"/>
                </a:lnTo>
                <a:lnTo>
                  <a:pt x="0" y="3097158"/>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IN" sz="1176" b="1"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Freeform: Shape 57">
            <a:extLst>
              <a:ext uri="{FF2B5EF4-FFF2-40B4-BE49-F238E27FC236}">
                <a16:creationId xmlns:a16="http://schemas.microsoft.com/office/drawing/2014/main" id="{812044A4-21AE-477A-BA27-195FDC4A6D98}"/>
              </a:ext>
            </a:extLst>
          </p:cNvPr>
          <p:cNvSpPr/>
          <p:nvPr/>
        </p:nvSpPr>
        <p:spPr bwMode="auto">
          <a:xfrm>
            <a:off x="2165738" y="-286180"/>
            <a:ext cx="10026263" cy="3859667"/>
          </a:xfrm>
          <a:custGeom>
            <a:avLst/>
            <a:gdLst>
              <a:gd name="connsiteX0" fmla="*/ 0 w 10227309"/>
              <a:gd name="connsiteY0" fmla="*/ 0 h 3281515"/>
              <a:gd name="connsiteX1" fmla="*/ 10227309 w 10227309"/>
              <a:gd name="connsiteY1" fmla="*/ 0 h 3281515"/>
              <a:gd name="connsiteX2" fmla="*/ 10227309 w 10227309"/>
              <a:gd name="connsiteY2" fmla="*/ 3281515 h 3281515"/>
              <a:gd name="connsiteX3" fmla="*/ 1640759 w 10227309"/>
              <a:gd name="connsiteY3" fmla="*/ 3281515 h 3281515"/>
            </a:gdLst>
            <a:ahLst/>
            <a:cxnLst>
              <a:cxn ang="0">
                <a:pos x="connsiteX0" y="connsiteY0"/>
              </a:cxn>
              <a:cxn ang="0">
                <a:pos x="connsiteX1" y="connsiteY1"/>
              </a:cxn>
              <a:cxn ang="0">
                <a:pos x="connsiteX2" y="connsiteY2"/>
              </a:cxn>
              <a:cxn ang="0">
                <a:pos x="connsiteX3" y="connsiteY3"/>
              </a:cxn>
            </a:cxnLst>
            <a:rect l="l" t="t" r="r" b="b"/>
            <a:pathLst>
              <a:path w="10227309" h="3281515">
                <a:moveTo>
                  <a:pt x="0" y="0"/>
                </a:moveTo>
                <a:lnTo>
                  <a:pt x="10227309" y="0"/>
                </a:lnTo>
                <a:lnTo>
                  <a:pt x="10227309" y="3281515"/>
                </a:lnTo>
                <a:lnTo>
                  <a:pt x="1640759" y="3281515"/>
                </a:lnTo>
                <a:close/>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IN" sz="1176" b="1"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7" name="Freeform: Shape 66">
            <a:extLst>
              <a:ext uri="{FF2B5EF4-FFF2-40B4-BE49-F238E27FC236}">
                <a16:creationId xmlns:a16="http://schemas.microsoft.com/office/drawing/2014/main" id="{9FAB1C5C-77D8-430B-9742-3103A49C9389}"/>
              </a:ext>
            </a:extLst>
          </p:cNvPr>
          <p:cNvSpPr/>
          <p:nvPr/>
        </p:nvSpPr>
        <p:spPr bwMode="auto">
          <a:xfrm>
            <a:off x="-300137" y="487"/>
            <a:ext cx="4787839" cy="6857028"/>
          </a:xfrm>
          <a:custGeom>
            <a:avLst/>
            <a:gdLst>
              <a:gd name="connsiteX0" fmla="*/ 0 w 4883845"/>
              <a:gd name="connsiteY0" fmla="*/ 0 h 6994526"/>
              <a:gd name="connsiteX1" fmla="*/ 4883845 w 4883845"/>
              <a:gd name="connsiteY1" fmla="*/ 0 h 6994526"/>
              <a:gd name="connsiteX2" fmla="*/ 1386579 w 4883845"/>
              <a:gd name="connsiteY2" fmla="*/ 6994526 h 6994526"/>
              <a:gd name="connsiteX3" fmla="*/ 0 w 4883845"/>
              <a:gd name="connsiteY3" fmla="*/ 6994526 h 6994526"/>
            </a:gdLst>
            <a:ahLst/>
            <a:cxnLst>
              <a:cxn ang="0">
                <a:pos x="connsiteX0" y="connsiteY0"/>
              </a:cxn>
              <a:cxn ang="0">
                <a:pos x="connsiteX1" y="connsiteY1"/>
              </a:cxn>
              <a:cxn ang="0">
                <a:pos x="connsiteX2" y="connsiteY2"/>
              </a:cxn>
              <a:cxn ang="0">
                <a:pos x="connsiteX3" y="connsiteY3"/>
              </a:cxn>
            </a:cxnLst>
            <a:rect l="l" t="t" r="r" b="b"/>
            <a:pathLst>
              <a:path w="4883845" h="6994526">
                <a:moveTo>
                  <a:pt x="0" y="0"/>
                </a:moveTo>
                <a:lnTo>
                  <a:pt x="4883845" y="0"/>
                </a:lnTo>
                <a:lnTo>
                  <a:pt x="1386579" y="6994526"/>
                </a:lnTo>
                <a:lnTo>
                  <a:pt x="0" y="6994526"/>
                </a:lnTo>
                <a:close/>
              </a:path>
            </a:pathLst>
          </a:cu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IN" sz="1176" b="1"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18B4E99-0906-4C33-B62A-DA857B90847B}"/>
              </a:ext>
            </a:extLst>
          </p:cNvPr>
          <p:cNvSpPr>
            <a:spLocks noGrp="1"/>
          </p:cNvSpPr>
          <p:nvPr>
            <p:ph type="title"/>
          </p:nvPr>
        </p:nvSpPr>
        <p:spPr>
          <a:xfrm>
            <a:off x="687555" y="613089"/>
            <a:ext cx="3164775" cy="1142620"/>
          </a:xfrm>
        </p:spPr>
        <p:txBody>
          <a:bodyPr/>
          <a:lstStyle/>
          <a:p>
            <a:r>
              <a:rPr lang="en-US" sz="2750" dirty="0">
                <a:solidFill>
                  <a:schemeClr val="bg1"/>
                </a:solidFill>
              </a:rPr>
              <a:t>Environment security and access control</a:t>
            </a:r>
            <a:endParaRPr lang="en-IN" sz="2750" dirty="0">
              <a:solidFill>
                <a:schemeClr val="bg1"/>
              </a:solidFill>
            </a:endParaRPr>
          </a:p>
        </p:txBody>
      </p:sp>
      <p:sp>
        <p:nvSpPr>
          <p:cNvPr id="61" name="Freeform: Shape 60">
            <a:extLst>
              <a:ext uri="{FF2B5EF4-FFF2-40B4-BE49-F238E27FC236}">
                <a16:creationId xmlns:a16="http://schemas.microsoft.com/office/drawing/2014/main" id="{DD185DCC-FA46-4953-9E51-693604D140DF}"/>
              </a:ext>
            </a:extLst>
          </p:cNvPr>
          <p:cNvSpPr/>
          <p:nvPr/>
        </p:nvSpPr>
        <p:spPr bwMode="auto">
          <a:xfrm>
            <a:off x="188167" y="3709284"/>
            <a:ext cx="12003835" cy="3504219"/>
          </a:xfrm>
          <a:custGeom>
            <a:avLst/>
            <a:gdLst>
              <a:gd name="connsiteX0" fmla="*/ 1787243 w 12244537"/>
              <a:gd name="connsiteY0" fmla="*/ 0 h 3574486"/>
              <a:gd name="connsiteX1" fmla="*/ 11485952 w 12244537"/>
              <a:gd name="connsiteY1" fmla="*/ 0 h 3574486"/>
              <a:gd name="connsiteX2" fmla="*/ 12244537 w 12244537"/>
              <a:gd name="connsiteY2" fmla="*/ 1517170 h 3574486"/>
              <a:gd name="connsiteX3" fmla="*/ 12244537 w 12244537"/>
              <a:gd name="connsiteY3" fmla="*/ 3574486 h 3574486"/>
              <a:gd name="connsiteX4" fmla="*/ 0 w 12244537"/>
              <a:gd name="connsiteY4" fmla="*/ 3574486 h 3574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537" h="3574486">
                <a:moveTo>
                  <a:pt x="1787243" y="0"/>
                </a:moveTo>
                <a:lnTo>
                  <a:pt x="11485952" y="0"/>
                </a:lnTo>
                <a:lnTo>
                  <a:pt x="12244537" y="1517170"/>
                </a:lnTo>
                <a:lnTo>
                  <a:pt x="12244537" y="3574486"/>
                </a:lnTo>
                <a:lnTo>
                  <a:pt x="0" y="3574486"/>
                </a:lnTo>
                <a:close/>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IN" sz="1176" b="1"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B0714F59-6474-4488-85C7-2F892570112A}"/>
              </a:ext>
            </a:extLst>
          </p:cNvPr>
          <p:cNvSpPr/>
          <p:nvPr/>
        </p:nvSpPr>
        <p:spPr>
          <a:xfrm>
            <a:off x="4805721" y="188403"/>
            <a:ext cx="3707632" cy="1018164"/>
          </a:xfrm>
          <a:prstGeom prst="rect">
            <a:avLst/>
          </a:prstGeom>
        </p:spPr>
        <p:txBody>
          <a:bodyPr wrap="square">
            <a:spAutoFit/>
          </a:bodyPr>
          <a:lstStyle/>
          <a:p>
            <a:pPr marL="0" marR="0" lvl="0" indent="0" algn="l" defTabSz="1195122" rtl="0" eaLnBrk="1" fontAlgn="auto" latinLnBrk="0" hangingPunct="1">
              <a:lnSpc>
                <a:spcPct val="100000"/>
              </a:lnSpc>
              <a:spcBef>
                <a:spcPts val="0"/>
              </a:spcBef>
              <a:spcAft>
                <a:spcPts val="295"/>
              </a:spcAft>
              <a:buClrTx/>
              <a:buSzTx/>
              <a:buFontTx/>
              <a:buNone/>
              <a:tabLst/>
              <a:defRPr/>
            </a:pP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Access to resources are controlled using</a:t>
            </a:r>
          </a:p>
          <a:p>
            <a:pPr marL="285750" marR="0" lvl="1" indent="-285750" algn="l" defTabSz="1195122" rtl="0" eaLnBrk="1" fontAlgn="auto" latinLnBrk="0" hangingPunct="1">
              <a:lnSpc>
                <a:spcPct val="100000"/>
              </a:lnSpc>
              <a:spcBef>
                <a:spcPts val="0"/>
              </a:spcBef>
              <a:spcAft>
                <a:spcPts val="295"/>
              </a:spcAft>
              <a:buClrTx/>
              <a:buSzTx/>
              <a:buFont typeface="Arial" panose="020B0604020202020204" pitchFamily="34" charset="0"/>
              <a:buChar char="•"/>
              <a:tabLst/>
              <a:defRPr/>
            </a:pPr>
            <a:r>
              <a:rPr kumimoji="0" lang="en-US" sz="1372" b="0" i="0" u="none" strike="noStrike" kern="1200" cap="none" spc="0" normalizeH="0" baseline="0" noProof="0" dirty="0">
                <a:ln>
                  <a:noFill/>
                </a:ln>
                <a:solidFill>
                  <a:srgbClr val="3C3C41"/>
                </a:solidFill>
                <a:effectLst/>
                <a:uLnTx/>
                <a:uFillTx/>
                <a:latin typeface="Segoe UI"/>
                <a:ea typeface="+mn-ea"/>
                <a:cs typeface="+mn-cs"/>
              </a:rPr>
              <a:t>Environment roles (Maker/Admin)</a:t>
            </a:r>
          </a:p>
          <a:p>
            <a:pPr marL="285750" marR="0" lvl="1" indent="-285750" algn="l" defTabSz="1195122" rtl="0" eaLnBrk="1" fontAlgn="auto" latinLnBrk="0" hangingPunct="1">
              <a:lnSpc>
                <a:spcPct val="100000"/>
              </a:lnSpc>
              <a:spcBef>
                <a:spcPts val="0"/>
              </a:spcBef>
              <a:spcAft>
                <a:spcPts val="295"/>
              </a:spcAft>
              <a:buClrTx/>
              <a:buSzTx/>
              <a:buFont typeface="Arial" panose="020B0604020202020204" pitchFamily="34" charset="0"/>
              <a:buChar char="•"/>
              <a:tabLst/>
              <a:defRPr/>
            </a:pPr>
            <a:r>
              <a:rPr kumimoji="0" lang="en-US" sz="1372" b="0" i="0" u="none" strike="noStrike" kern="1200" cap="none" spc="0" normalizeH="0" baseline="0" noProof="0" dirty="0">
                <a:ln>
                  <a:noFill/>
                </a:ln>
                <a:solidFill>
                  <a:srgbClr val="3C3C41"/>
                </a:solidFill>
                <a:effectLst/>
                <a:uLnTx/>
                <a:uFillTx/>
                <a:latin typeface="Segoe UI"/>
                <a:ea typeface="+mn-ea"/>
                <a:cs typeface="+mn-cs"/>
              </a:rPr>
              <a:t>Resource permissions for apps/flows/custom connectors/etc.</a:t>
            </a:r>
          </a:p>
        </p:txBody>
      </p:sp>
      <p:sp>
        <p:nvSpPr>
          <p:cNvPr id="33" name="Rectangle 32">
            <a:extLst>
              <a:ext uri="{FF2B5EF4-FFF2-40B4-BE49-F238E27FC236}">
                <a16:creationId xmlns:a16="http://schemas.microsoft.com/office/drawing/2014/main" id="{92D39E78-89F5-4804-881C-2EE771792F0E}"/>
              </a:ext>
            </a:extLst>
          </p:cNvPr>
          <p:cNvSpPr/>
          <p:nvPr/>
        </p:nvSpPr>
        <p:spPr>
          <a:xfrm>
            <a:off x="6797222" y="3891306"/>
            <a:ext cx="4787838" cy="816185"/>
          </a:xfrm>
          <a:prstGeom prst="rect">
            <a:avLst/>
          </a:prstGeom>
        </p:spPr>
        <p:txBody>
          <a:bodyPr wrap="square">
            <a:spAutoFit/>
          </a:bodyPr>
          <a:lstStyle/>
          <a:p>
            <a:pPr marL="0" marR="0" lvl="0" indent="0" algn="l" defTabSz="1195122" rtl="0" eaLnBrk="1" fontAlgn="auto" latinLnBrk="0" hangingPunct="1">
              <a:lnSpc>
                <a:spcPct val="100000"/>
              </a:lnSpc>
              <a:spcBef>
                <a:spcPts val="0"/>
              </a:spcBef>
              <a:spcAft>
                <a:spcPts val="295"/>
              </a:spcAft>
              <a:buClrTx/>
              <a:buSzTx/>
              <a:buFontTx/>
              <a:buNone/>
              <a:tabLst/>
              <a:defRPr/>
            </a:pPr>
            <a:r>
              <a:rPr kumimoji="0" lang="en-US" sz="1568" b="0" i="0" u="none" strike="noStrike" kern="1200" cap="none" spc="0" normalizeH="0" baseline="0" noProof="0" dirty="0">
                <a:ln>
                  <a:noFill/>
                </a:ln>
                <a:solidFill>
                  <a:srgbClr val="3C3C41"/>
                </a:solidFill>
                <a:effectLst/>
                <a:uLnTx/>
                <a:uFillTx/>
                <a:latin typeface="Segoe UI Semibold"/>
                <a:ea typeface="+mn-ea"/>
                <a:cs typeface="+mn-cs"/>
              </a:rPr>
              <a:t>Once a </a:t>
            </a:r>
            <a:r>
              <a:rPr kumimoji="0" lang="en-US" sz="1568" b="0" i="0" u="none" strike="noStrike" kern="1200" cap="none" spc="0" normalizeH="0" baseline="0" noProof="0" dirty="0" err="1">
                <a:ln>
                  <a:noFill/>
                </a:ln>
                <a:solidFill>
                  <a:srgbClr val="3C3C41"/>
                </a:solidFill>
                <a:effectLst/>
                <a:uLnTx/>
                <a:uFillTx/>
                <a:latin typeface="Segoe UI Semibold"/>
                <a:ea typeface="+mn-ea"/>
                <a:cs typeface="+mn-cs"/>
              </a:rPr>
              <a:t>Dataverse</a:t>
            </a:r>
            <a:r>
              <a:rPr kumimoji="0" lang="en-US" sz="1568" b="0" i="0" u="none" strike="noStrike" kern="1200" cap="none" spc="0" normalizeH="0" baseline="0" noProof="0" dirty="0">
                <a:ln>
                  <a:noFill/>
                </a:ln>
                <a:solidFill>
                  <a:srgbClr val="3C3C41"/>
                </a:solidFill>
                <a:effectLst/>
                <a:uLnTx/>
                <a:uFillTx/>
                <a:latin typeface="Segoe UI Semibold"/>
                <a:ea typeface="+mn-ea"/>
                <a:cs typeface="+mn-cs"/>
              </a:rPr>
              <a:t> database has been created, the </a:t>
            </a:r>
            <a:r>
              <a:rPr kumimoji="0" lang="en-US" sz="1568" b="0" i="0" u="none" strike="noStrike" kern="1200" cap="none" spc="0" normalizeH="0" baseline="0" noProof="0" dirty="0" err="1">
                <a:ln>
                  <a:noFill/>
                </a:ln>
                <a:solidFill>
                  <a:srgbClr val="3C3C41"/>
                </a:solidFill>
                <a:effectLst/>
                <a:uLnTx/>
                <a:uFillTx/>
                <a:latin typeface="Segoe UI Semibold"/>
                <a:ea typeface="+mn-ea"/>
                <a:cs typeface="+mn-cs"/>
              </a:rPr>
              <a:t>Dataverse</a:t>
            </a:r>
            <a:r>
              <a:rPr kumimoji="0" lang="en-US" sz="1568" b="0" i="0" u="none" strike="noStrike" kern="1200" cap="none" spc="0" normalizeH="0" baseline="0" noProof="0" dirty="0">
                <a:ln>
                  <a:noFill/>
                </a:ln>
                <a:solidFill>
                  <a:srgbClr val="3C3C41"/>
                </a:solidFill>
                <a:effectLst/>
                <a:uLnTx/>
                <a:uFillTx/>
                <a:latin typeface="Segoe UI Semibold"/>
                <a:ea typeface="+mn-ea"/>
                <a:cs typeface="+mn-cs"/>
              </a:rPr>
              <a:t> security roles </a:t>
            </a:r>
            <a:r>
              <a:rPr kumimoji="0" lang="en-US" sz="1568" b="0" i="0" u="sng" strike="noStrike" kern="1200" cap="none" spc="0" normalizeH="0" baseline="0" noProof="0" dirty="0">
                <a:ln>
                  <a:noFill/>
                </a:ln>
                <a:solidFill>
                  <a:srgbClr val="3C3C41"/>
                </a:solidFill>
                <a:effectLst/>
                <a:uLnTx/>
                <a:uFillTx/>
                <a:latin typeface="Segoe UI Semibold"/>
                <a:ea typeface="+mn-ea"/>
                <a:cs typeface="+mn-cs"/>
              </a:rPr>
              <a:t>take over </a:t>
            </a:r>
            <a:r>
              <a:rPr kumimoji="0" lang="en-US" sz="1568" b="0" i="0" u="none" strike="noStrike" kern="1200" cap="none" spc="0" normalizeH="0" baseline="0" noProof="0" dirty="0">
                <a:ln>
                  <a:noFill/>
                </a:ln>
                <a:solidFill>
                  <a:srgbClr val="3C3C41"/>
                </a:solidFill>
                <a:effectLst/>
                <a:uLnTx/>
                <a:uFillTx/>
                <a:latin typeface="Segoe UI Semibold"/>
                <a:ea typeface="+mn-ea"/>
                <a:cs typeface="+mn-cs"/>
              </a:rPr>
              <a:t>for controlling security</a:t>
            </a:r>
          </a:p>
        </p:txBody>
      </p:sp>
      <p:grpSp>
        <p:nvGrpSpPr>
          <p:cNvPr id="3" name="Group 2">
            <a:extLst>
              <a:ext uri="{FF2B5EF4-FFF2-40B4-BE49-F238E27FC236}">
                <a16:creationId xmlns:a16="http://schemas.microsoft.com/office/drawing/2014/main" id="{8F29FB02-953C-480D-9D52-564D693B1D78}"/>
              </a:ext>
            </a:extLst>
          </p:cNvPr>
          <p:cNvGrpSpPr/>
          <p:nvPr/>
        </p:nvGrpSpPr>
        <p:grpSpPr>
          <a:xfrm>
            <a:off x="4252177" y="1459046"/>
            <a:ext cx="3521689" cy="1996893"/>
            <a:chOff x="4580317" y="989316"/>
            <a:chExt cx="3521689" cy="1996893"/>
          </a:xfrm>
        </p:grpSpPr>
        <p:sp>
          <p:nvSpPr>
            <p:cNvPr id="10" name="Rectangle 9">
              <a:extLst>
                <a:ext uri="{FF2B5EF4-FFF2-40B4-BE49-F238E27FC236}">
                  <a16:creationId xmlns:a16="http://schemas.microsoft.com/office/drawing/2014/main" id="{FE99CB97-7B98-4EA4-B26F-0135A39F5685}"/>
                </a:ext>
              </a:extLst>
            </p:cNvPr>
            <p:cNvSpPr/>
            <p:nvPr/>
          </p:nvSpPr>
          <p:spPr bwMode="auto">
            <a:xfrm>
              <a:off x="4580317" y="989316"/>
              <a:ext cx="3521689" cy="1996893"/>
            </a:xfrm>
            <a:prstGeom prst="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5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3" name="TextBox 12">
              <a:extLst>
                <a:ext uri="{FF2B5EF4-FFF2-40B4-BE49-F238E27FC236}">
                  <a16:creationId xmlns:a16="http://schemas.microsoft.com/office/drawing/2014/main" id="{6FD3CAE2-E38C-47DD-A120-1161CBBFD1BC}"/>
                </a:ext>
              </a:extLst>
            </p:cNvPr>
            <p:cNvSpPr txBox="1"/>
            <p:nvPr/>
          </p:nvSpPr>
          <p:spPr>
            <a:xfrm>
              <a:off x="6736346" y="1235043"/>
              <a:ext cx="1133661" cy="414875"/>
            </a:xfrm>
            <a:prstGeom prst="rect">
              <a:avLst/>
            </a:prstGeom>
            <a:noFill/>
          </p:spPr>
          <p:txBody>
            <a:bodyPr wrap="square" lIns="0" tIns="0" rIns="0" bIns="0" rtlCol="0">
              <a:noAutofit/>
            </a:bodyPr>
            <a:lstStyle/>
            <a:p>
              <a:pPr marL="0" marR="0" lvl="0" indent="0" algn="l" defTabSz="1195122" rtl="0" eaLnBrk="1" fontAlgn="auto" latinLnBrk="0" hangingPunct="1">
                <a:lnSpc>
                  <a:spcPct val="100000"/>
                </a:lnSpc>
                <a:spcBef>
                  <a:spcPts val="0"/>
                </a:spcBef>
                <a:spcAft>
                  <a:spcPts val="295"/>
                </a:spcAft>
                <a:buClrTx/>
                <a:buSzTx/>
                <a:buFontTx/>
                <a:buNone/>
                <a:tabLst/>
                <a:defRPr/>
              </a:pPr>
              <a:r>
                <a:rPr kumimoji="0" lang="en-US" sz="1372" b="0" i="0" u="none" strike="noStrike" kern="1200" cap="none" spc="0" normalizeH="0" baseline="0" noProof="0" dirty="0">
                  <a:ln>
                    <a:noFill/>
                  </a:ln>
                  <a:solidFill>
                    <a:srgbClr val="3C3C41"/>
                  </a:solidFill>
                  <a:effectLst/>
                  <a:uLnTx/>
                  <a:uFillTx/>
                  <a:latin typeface="Segoe UI Semibold"/>
                  <a:ea typeface="+mn-ea"/>
                  <a:cs typeface="+mn-cs"/>
                </a:rPr>
                <a:t>Environment Roles</a:t>
              </a:r>
            </a:p>
            <a:p>
              <a:pPr marL="0" marR="0" lvl="0" indent="0" algn="l" defTabSz="1195122" rtl="0" eaLnBrk="1" fontAlgn="auto" latinLnBrk="0" hangingPunct="1">
                <a:lnSpc>
                  <a:spcPct val="100000"/>
                </a:lnSpc>
                <a:spcBef>
                  <a:spcPts val="0"/>
                </a:spcBef>
                <a:spcAft>
                  <a:spcPts val="295"/>
                </a:spcAft>
                <a:buClrTx/>
                <a:buSzTx/>
                <a:buFontTx/>
                <a:buNone/>
                <a:tabLst/>
                <a:defRPr/>
              </a:pPr>
              <a:r>
                <a:rPr kumimoji="0" lang="en-US" sz="1176" b="0" i="0" u="none" strike="noStrike" kern="1200" cap="none" spc="0" normalizeH="0" baseline="0" noProof="0" dirty="0">
                  <a:ln>
                    <a:noFill/>
                  </a:ln>
                  <a:solidFill>
                    <a:srgbClr val="3C3C41"/>
                  </a:solidFill>
                  <a:effectLst/>
                  <a:uLnTx/>
                  <a:uFillTx/>
                  <a:latin typeface="Segoe UI"/>
                  <a:ea typeface="+mn-ea"/>
                  <a:cs typeface="+mn-cs"/>
                </a:rPr>
                <a:t>(Maker/Admin)</a:t>
              </a:r>
              <a:endParaRPr kumimoji="0" lang="en-US" sz="1568" b="0" i="0" u="none" strike="noStrike" kern="1200" cap="none" spc="0" normalizeH="0" baseline="0" noProof="0" dirty="0">
                <a:ln>
                  <a:noFill/>
                </a:ln>
                <a:solidFill>
                  <a:srgbClr val="3C3C41"/>
                </a:solidFill>
                <a:effectLst/>
                <a:uLnTx/>
                <a:uFillTx/>
                <a:latin typeface="Segoe UI"/>
                <a:ea typeface="+mn-ea"/>
                <a:cs typeface="+mn-cs"/>
              </a:endParaRPr>
            </a:p>
          </p:txBody>
        </p:sp>
        <p:sp>
          <p:nvSpPr>
            <p:cNvPr id="15" name="TextBox 14">
              <a:extLst>
                <a:ext uri="{FF2B5EF4-FFF2-40B4-BE49-F238E27FC236}">
                  <a16:creationId xmlns:a16="http://schemas.microsoft.com/office/drawing/2014/main" id="{F07762C5-BEAE-4E5B-A947-27605F0C618A}"/>
                </a:ext>
              </a:extLst>
            </p:cNvPr>
            <p:cNvSpPr txBox="1"/>
            <p:nvPr/>
          </p:nvSpPr>
          <p:spPr>
            <a:xfrm>
              <a:off x="6736345" y="2080907"/>
              <a:ext cx="1326511" cy="414875"/>
            </a:xfrm>
            <a:prstGeom prst="rect">
              <a:avLst/>
            </a:prstGeom>
            <a:noFill/>
          </p:spPr>
          <p:txBody>
            <a:bodyPr wrap="square" lIns="0" tIns="0" rIns="0" bIns="0" rtlCol="0">
              <a:noAutofit/>
            </a:bodyPr>
            <a:lstStyle/>
            <a:p>
              <a:pPr marL="0" marR="0" lvl="0" indent="0" algn="l" defTabSz="1195122" rtl="0" eaLnBrk="1" fontAlgn="auto" latinLnBrk="0" hangingPunct="1">
                <a:lnSpc>
                  <a:spcPct val="100000"/>
                </a:lnSpc>
                <a:spcBef>
                  <a:spcPts val="0"/>
                </a:spcBef>
                <a:spcAft>
                  <a:spcPts val="295"/>
                </a:spcAft>
                <a:buClrTx/>
                <a:buSzTx/>
                <a:buFontTx/>
                <a:buNone/>
                <a:tabLst/>
                <a:defRPr/>
              </a:pPr>
              <a:r>
                <a:rPr kumimoji="0" lang="en-US" sz="1372" b="0" i="0" u="none" strike="noStrike" kern="1200" cap="none" spc="0" normalizeH="0" baseline="0" noProof="0" dirty="0">
                  <a:ln>
                    <a:noFill/>
                  </a:ln>
                  <a:solidFill>
                    <a:srgbClr val="3C3C41"/>
                  </a:solidFill>
                  <a:effectLst/>
                  <a:uLnTx/>
                  <a:uFillTx/>
                  <a:latin typeface="Segoe UI Semibold"/>
                  <a:ea typeface="+mn-ea"/>
                  <a:cs typeface="+mn-cs"/>
                </a:rPr>
                <a:t>Resource Permissions </a:t>
              </a:r>
            </a:p>
            <a:p>
              <a:pPr marL="0" marR="0" lvl="0" indent="0" algn="l" defTabSz="1195122" rtl="0" eaLnBrk="1" fontAlgn="auto" latinLnBrk="0" hangingPunct="1">
                <a:lnSpc>
                  <a:spcPct val="100000"/>
                </a:lnSpc>
                <a:spcBef>
                  <a:spcPts val="0"/>
                </a:spcBef>
                <a:spcAft>
                  <a:spcPts val="295"/>
                </a:spcAft>
                <a:buClrTx/>
                <a:buSzTx/>
                <a:buFontTx/>
                <a:buNone/>
                <a:tabLst/>
                <a:defRPr/>
              </a:pPr>
              <a:r>
                <a:rPr kumimoji="0" lang="en-US" sz="1176" b="0" i="0" u="none" strike="noStrike" kern="1200" cap="none" spc="0" normalizeH="0" baseline="0" noProof="0" dirty="0">
                  <a:ln>
                    <a:noFill/>
                  </a:ln>
                  <a:solidFill>
                    <a:srgbClr val="3C3C41"/>
                  </a:solidFill>
                  <a:effectLst/>
                  <a:uLnTx/>
                  <a:uFillTx/>
                  <a:latin typeface="Segoe UI"/>
                  <a:ea typeface="+mn-ea"/>
                  <a:cs typeface="+mn-cs"/>
                </a:rPr>
                <a:t>(Owner/Contributor/User…)</a:t>
              </a:r>
            </a:p>
          </p:txBody>
        </p:sp>
        <p:sp>
          <p:nvSpPr>
            <p:cNvPr id="6" name="Rectangle 5">
              <a:extLst>
                <a:ext uri="{FF2B5EF4-FFF2-40B4-BE49-F238E27FC236}">
                  <a16:creationId xmlns:a16="http://schemas.microsoft.com/office/drawing/2014/main" id="{6C6B5AE9-F789-4EF9-8780-30BF0372A605}"/>
                </a:ext>
              </a:extLst>
            </p:cNvPr>
            <p:cNvSpPr/>
            <p:nvPr/>
          </p:nvSpPr>
          <p:spPr bwMode="auto">
            <a:xfrm>
              <a:off x="4725490" y="1179037"/>
              <a:ext cx="1568743" cy="1663795"/>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5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7" name="Rectangle 6">
              <a:extLst>
                <a:ext uri="{FF2B5EF4-FFF2-40B4-BE49-F238E27FC236}">
                  <a16:creationId xmlns:a16="http://schemas.microsoft.com/office/drawing/2014/main" id="{C45066FD-618E-45BB-832A-C7FA14F63BAC}"/>
                </a:ext>
              </a:extLst>
            </p:cNvPr>
            <p:cNvSpPr/>
            <p:nvPr/>
          </p:nvSpPr>
          <p:spPr bwMode="auto">
            <a:xfrm>
              <a:off x="4811583" y="1639567"/>
              <a:ext cx="1237253" cy="29880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57" rtl="0" eaLnBrk="1" fontAlgn="base" latinLnBrk="0" hangingPunct="1">
                <a:lnSpc>
                  <a:spcPct val="90000"/>
                </a:lnSpc>
                <a:spcBef>
                  <a:spcPct val="0"/>
                </a:spcBef>
                <a:spcAft>
                  <a:spcPct val="0"/>
                </a:spcAft>
                <a:buClrTx/>
                <a:buSzTx/>
                <a:buFontTx/>
                <a:buNone/>
                <a:tabLst/>
                <a:defRPr/>
              </a:pPr>
              <a:r>
                <a:rPr kumimoji="0" lang="en-US" sz="1079" b="0" i="0" u="none" strike="noStrike" kern="1200" cap="none" spc="0" normalizeH="0" baseline="0" noProof="0">
                  <a:ln>
                    <a:noFill/>
                  </a:ln>
                  <a:solidFill>
                    <a:srgbClr val="3C3C41"/>
                  </a:solidFill>
                  <a:effectLst/>
                  <a:uLnTx/>
                  <a:uFillTx/>
                  <a:latin typeface="Segoe UI"/>
                  <a:ea typeface="Segoe UI" pitchFamily="34" charset="0"/>
                  <a:cs typeface="Segoe UI" pitchFamily="34" charset="0"/>
                </a:rPr>
                <a:t>App</a:t>
              </a:r>
            </a:p>
          </p:txBody>
        </p:sp>
        <p:sp>
          <p:nvSpPr>
            <p:cNvPr id="8" name="Rectangle 7">
              <a:extLst>
                <a:ext uri="{FF2B5EF4-FFF2-40B4-BE49-F238E27FC236}">
                  <a16:creationId xmlns:a16="http://schemas.microsoft.com/office/drawing/2014/main" id="{2D9BE973-A0FA-4502-9C30-528CB8DC2801}"/>
                </a:ext>
              </a:extLst>
            </p:cNvPr>
            <p:cNvSpPr/>
            <p:nvPr/>
          </p:nvSpPr>
          <p:spPr bwMode="auto">
            <a:xfrm>
              <a:off x="4811583" y="2013077"/>
              <a:ext cx="1237253" cy="29880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57" rtl="0" eaLnBrk="1" fontAlgn="base" latinLnBrk="0" hangingPunct="1">
                <a:lnSpc>
                  <a:spcPct val="90000"/>
                </a:lnSpc>
                <a:spcBef>
                  <a:spcPct val="0"/>
                </a:spcBef>
                <a:spcAft>
                  <a:spcPct val="0"/>
                </a:spcAft>
                <a:buClrTx/>
                <a:buSzTx/>
                <a:buFontTx/>
                <a:buNone/>
                <a:tabLst/>
                <a:defRPr/>
              </a:pPr>
              <a:r>
                <a:rPr kumimoji="0" lang="en-US" sz="1079" b="0" i="0" u="none" strike="noStrike" kern="1200" cap="none" spc="0" normalizeH="0" baseline="0" noProof="0">
                  <a:ln>
                    <a:noFill/>
                  </a:ln>
                  <a:solidFill>
                    <a:srgbClr val="3C3C41"/>
                  </a:solidFill>
                  <a:effectLst/>
                  <a:uLnTx/>
                  <a:uFillTx/>
                  <a:latin typeface="Segoe UI"/>
                  <a:ea typeface="Segoe UI" pitchFamily="34" charset="0"/>
                  <a:cs typeface="Segoe UI" pitchFamily="34" charset="0"/>
                </a:rPr>
                <a:t>Flow</a:t>
              </a:r>
            </a:p>
          </p:txBody>
        </p:sp>
        <p:sp>
          <p:nvSpPr>
            <p:cNvPr id="9" name="Rectangle 8">
              <a:extLst>
                <a:ext uri="{FF2B5EF4-FFF2-40B4-BE49-F238E27FC236}">
                  <a16:creationId xmlns:a16="http://schemas.microsoft.com/office/drawing/2014/main" id="{DCE9FE78-AA9A-4752-BD49-C37014485ED8}"/>
                </a:ext>
              </a:extLst>
            </p:cNvPr>
            <p:cNvSpPr/>
            <p:nvPr/>
          </p:nvSpPr>
          <p:spPr bwMode="auto">
            <a:xfrm>
              <a:off x="4811583" y="2386587"/>
              <a:ext cx="1237253" cy="29880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57" rtl="0" eaLnBrk="1" fontAlgn="base" latinLnBrk="0" hangingPunct="1">
                <a:lnSpc>
                  <a:spcPct val="90000"/>
                </a:lnSpc>
                <a:spcBef>
                  <a:spcPct val="0"/>
                </a:spcBef>
                <a:spcAft>
                  <a:spcPct val="0"/>
                </a:spcAft>
                <a:buClrTx/>
                <a:buSzTx/>
                <a:buFontTx/>
                <a:buNone/>
                <a:tabLst/>
                <a:defRPr/>
              </a:pPr>
              <a:r>
                <a:rPr kumimoji="0" lang="en-US" sz="1079" b="0" i="0" u="none" strike="noStrike" kern="1200" cap="none" spc="0" normalizeH="0" baseline="0" noProof="0">
                  <a:ln>
                    <a:noFill/>
                  </a:ln>
                  <a:solidFill>
                    <a:srgbClr val="3C3C41"/>
                  </a:solidFill>
                  <a:effectLst/>
                  <a:uLnTx/>
                  <a:uFillTx/>
                  <a:latin typeface="Segoe UI"/>
                  <a:ea typeface="Segoe UI" pitchFamily="34" charset="0"/>
                  <a:cs typeface="Segoe UI" pitchFamily="34" charset="0"/>
                </a:rPr>
                <a:t>Custom Connector</a:t>
              </a:r>
            </a:p>
          </p:txBody>
        </p:sp>
        <p:sp>
          <p:nvSpPr>
            <p:cNvPr id="11" name="TextBox 10">
              <a:extLst>
                <a:ext uri="{FF2B5EF4-FFF2-40B4-BE49-F238E27FC236}">
                  <a16:creationId xmlns:a16="http://schemas.microsoft.com/office/drawing/2014/main" id="{99DAD179-141E-419D-92B7-DC41B1EE0C05}"/>
                </a:ext>
              </a:extLst>
            </p:cNvPr>
            <p:cNvSpPr txBox="1"/>
            <p:nvPr/>
          </p:nvSpPr>
          <p:spPr>
            <a:xfrm>
              <a:off x="4775661" y="1248743"/>
              <a:ext cx="1468401" cy="380104"/>
            </a:xfrm>
            <a:prstGeom prst="rect">
              <a:avLst/>
            </a:prstGeom>
            <a:noFill/>
          </p:spPr>
          <p:txBody>
            <a:bodyPr wrap="square" lIns="0" tIns="0" rIns="0" bIns="0" rtlCol="0">
              <a:spAutoFit/>
            </a:bodyPr>
            <a:lstStyle/>
            <a:p>
              <a:pPr marL="0" marR="0" lvl="0" indent="0" algn="ctr" defTabSz="1195122" rtl="0" eaLnBrk="1" fontAlgn="auto" latinLnBrk="0" hangingPunct="1">
                <a:lnSpc>
                  <a:spcPct val="90000"/>
                </a:lnSpc>
                <a:spcBef>
                  <a:spcPts val="0"/>
                </a:spcBef>
                <a:spcAft>
                  <a:spcPts val="295"/>
                </a:spcAft>
                <a:buClrTx/>
                <a:buSzTx/>
                <a:buFontTx/>
                <a:buNone/>
                <a:tabLst/>
                <a:defRPr/>
              </a:pPr>
              <a:r>
                <a:rPr kumimoji="0" lang="en-US" sz="1372" b="0" i="0" u="none" strike="noStrike" kern="1200" cap="none" spc="0" normalizeH="0" baseline="0" noProof="0" dirty="0">
                  <a:ln>
                    <a:noFill/>
                  </a:ln>
                  <a:solidFill>
                    <a:srgbClr val="3C3C41"/>
                  </a:solidFill>
                  <a:effectLst/>
                  <a:uLnTx/>
                  <a:uFillTx/>
                  <a:latin typeface="Segoe UI Semibold"/>
                  <a:ea typeface="+mn-ea"/>
                  <a:cs typeface="+mn-cs"/>
                </a:rPr>
                <a:t>Environment </a:t>
              </a:r>
              <a:r>
                <a:rPr kumimoji="0" lang="en-US" sz="1372" b="0" i="0" u="sng" strike="noStrike" kern="1200" cap="none" spc="0" normalizeH="0" baseline="0" noProof="0" dirty="0">
                  <a:ln>
                    <a:noFill/>
                  </a:ln>
                  <a:solidFill>
                    <a:srgbClr val="3C3C41"/>
                  </a:solidFill>
                  <a:effectLst/>
                  <a:uLnTx/>
                  <a:uFillTx/>
                  <a:latin typeface="Segoe UI Semibold"/>
                  <a:ea typeface="+mn-ea"/>
                  <a:cs typeface="+mn-cs"/>
                </a:rPr>
                <a:t>without</a:t>
              </a:r>
              <a:r>
                <a:rPr kumimoji="0" lang="en-US" sz="1372" b="0" i="0" u="none" strike="noStrike" kern="1200" cap="none" spc="0" normalizeH="0" baseline="0" noProof="0" dirty="0">
                  <a:ln>
                    <a:noFill/>
                  </a:ln>
                  <a:solidFill>
                    <a:srgbClr val="3C3C41"/>
                  </a:solidFill>
                  <a:effectLst/>
                  <a:uLnTx/>
                  <a:uFillTx/>
                  <a:latin typeface="Segoe UI Semibold"/>
                  <a:ea typeface="+mn-ea"/>
                  <a:cs typeface="+mn-cs"/>
                </a:rPr>
                <a:t> </a:t>
              </a:r>
              <a:r>
                <a:rPr kumimoji="0" lang="en-US" sz="1372" b="0" i="0" u="none" strike="noStrike" kern="1200" cap="none" spc="0" normalizeH="0" baseline="0" noProof="0" dirty="0" err="1">
                  <a:ln>
                    <a:noFill/>
                  </a:ln>
                  <a:solidFill>
                    <a:srgbClr val="3C3C41"/>
                  </a:solidFill>
                  <a:effectLst/>
                  <a:uLnTx/>
                  <a:uFillTx/>
                  <a:latin typeface="Segoe UI Semibold"/>
                  <a:ea typeface="+mn-ea"/>
                  <a:cs typeface="+mn-cs"/>
                </a:rPr>
                <a:t>Dataverse</a:t>
              </a:r>
              <a:endParaRPr kumimoji="0" lang="en-US" sz="1372" b="0" i="0" u="none" strike="noStrike" kern="1200" cap="none" spc="0" normalizeH="0" baseline="0" noProof="0" dirty="0">
                <a:ln>
                  <a:noFill/>
                </a:ln>
                <a:solidFill>
                  <a:srgbClr val="3C3C41"/>
                </a:solidFill>
                <a:effectLst/>
                <a:uLnTx/>
                <a:uFillTx/>
                <a:latin typeface="Segoe UI Semibold"/>
                <a:ea typeface="+mn-ea"/>
                <a:cs typeface="+mn-cs"/>
              </a:endParaRPr>
            </a:p>
          </p:txBody>
        </p:sp>
        <p:sp>
          <p:nvSpPr>
            <p:cNvPr id="16" name="Right Brace 15">
              <a:extLst>
                <a:ext uri="{FF2B5EF4-FFF2-40B4-BE49-F238E27FC236}">
                  <a16:creationId xmlns:a16="http://schemas.microsoft.com/office/drawing/2014/main" id="{CC6FE6CA-4398-402B-8186-A1BA16127D53}"/>
                </a:ext>
              </a:extLst>
            </p:cNvPr>
            <p:cNvSpPr/>
            <p:nvPr/>
          </p:nvSpPr>
          <p:spPr>
            <a:xfrm>
              <a:off x="6070623" y="1597549"/>
              <a:ext cx="89643" cy="1150039"/>
            </a:xfrm>
            <a:custGeom>
              <a:avLst/>
              <a:gdLst>
                <a:gd name="connsiteX0" fmla="*/ 0 w 182880"/>
                <a:gd name="connsiteY0" fmla="*/ 0 h 1173100"/>
                <a:gd name="connsiteX1" fmla="*/ 91440 w 182880"/>
                <a:gd name="connsiteY1" fmla="*/ 2 h 1173100"/>
                <a:gd name="connsiteX2" fmla="*/ 91440 w 182880"/>
                <a:gd name="connsiteY2" fmla="*/ 586548 h 1173100"/>
                <a:gd name="connsiteX3" fmla="*/ 182880 w 182880"/>
                <a:gd name="connsiteY3" fmla="*/ 586550 h 1173100"/>
                <a:gd name="connsiteX4" fmla="*/ 91440 w 182880"/>
                <a:gd name="connsiteY4" fmla="*/ 586552 h 1173100"/>
                <a:gd name="connsiteX5" fmla="*/ 91440 w 182880"/>
                <a:gd name="connsiteY5" fmla="*/ 1173098 h 1173100"/>
                <a:gd name="connsiteX6" fmla="*/ 0 w 182880"/>
                <a:gd name="connsiteY6" fmla="*/ 1173100 h 1173100"/>
                <a:gd name="connsiteX7" fmla="*/ 0 w 182880"/>
                <a:gd name="connsiteY7" fmla="*/ 0 h 1173100"/>
                <a:gd name="connsiteX0" fmla="*/ 0 w 182880"/>
                <a:gd name="connsiteY0" fmla="*/ 0 h 1173100"/>
                <a:gd name="connsiteX1" fmla="*/ 91440 w 182880"/>
                <a:gd name="connsiteY1" fmla="*/ 2 h 1173100"/>
                <a:gd name="connsiteX2" fmla="*/ 91440 w 182880"/>
                <a:gd name="connsiteY2" fmla="*/ 586548 h 1173100"/>
                <a:gd name="connsiteX3" fmla="*/ 182880 w 182880"/>
                <a:gd name="connsiteY3" fmla="*/ 586550 h 1173100"/>
                <a:gd name="connsiteX4" fmla="*/ 91440 w 182880"/>
                <a:gd name="connsiteY4" fmla="*/ 586552 h 1173100"/>
                <a:gd name="connsiteX5" fmla="*/ 91440 w 182880"/>
                <a:gd name="connsiteY5" fmla="*/ 1173098 h 1173100"/>
                <a:gd name="connsiteX6" fmla="*/ 0 w 182880"/>
                <a:gd name="connsiteY6" fmla="*/ 1173100 h 1173100"/>
                <a:gd name="connsiteX0" fmla="*/ 0 w 182880"/>
                <a:gd name="connsiteY0" fmla="*/ 0 h 1173100"/>
                <a:gd name="connsiteX1" fmla="*/ 91440 w 182880"/>
                <a:gd name="connsiteY1" fmla="*/ 2 h 1173100"/>
                <a:gd name="connsiteX2" fmla="*/ 91440 w 182880"/>
                <a:gd name="connsiteY2" fmla="*/ 586548 h 1173100"/>
                <a:gd name="connsiteX3" fmla="*/ 182880 w 182880"/>
                <a:gd name="connsiteY3" fmla="*/ 586550 h 1173100"/>
                <a:gd name="connsiteX4" fmla="*/ 91440 w 182880"/>
                <a:gd name="connsiteY4" fmla="*/ 586552 h 1173100"/>
                <a:gd name="connsiteX5" fmla="*/ 91440 w 182880"/>
                <a:gd name="connsiteY5" fmla="*/ 1173098 h 1173100"/>
                <a:gd name="connsiteX6" fmla="*/ 0 w 182880"/>
                <a:gd name="connsiteY6" fmla="*/ 1173100 h 1173100"/>
                <a:gd name="connsiteX7" fmla="*/ 0 w 182880"/>
                <a:gd name="connsiteY7" fmla="*/ 0 h 1173100"/>
                <a:gd name="connsiteX0" fmla="*/ 0 w 182880"/>
                <a:gd name="connsiteY0" fmla="*/ 0 h 1173100"/>
                <a:gd name="connsiteX1" fmla="*/ 91440 w 182880"/>
                <a:gd name="connsiteY1" fmla="*/ 2 h 1173100"/>
                <a:gd name="connsiteX2" fmla="*/ 91440 w 182880"/>
                <a:gd name="connsiteY2" fmla="*/ 586548 h 1173100"/>
                <a:gd name="connsiteX3" fmla="*/ 91440 w 182880"/>
                <a:gd name="connsiteY3" fmla="*/ 586552 h 1173100"/>
                <a:gd name="connsiteX4" fmla="*/ 91440 w 182880"/>
                <a:gd name="connsiteY4" fmla="*/ 1173098 h 1173100"/>
                <a:gd name="connsiteX5" fmla="*/ 0 w 182880"/>
                <a:gd name="connsiteY5" fmla="*/ 117310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586552 h 1173100"/>
                <a:gd name="connsiteX4" fmla="*/ 91440 w 91440"/>
                <a:gd name="connsiteY4" fmla="*/ 1173098 h 1173100"/>
                <a:gd name="connsiteX5" fmla="*/ 0 w 91440"/>
                <a:gd name="connsiteY5" fmla="*/ 1173100 h 1173100"/>
                <a:gd name="connsiteX6" fmla="*/ 0 w 91440"/>
                <a:gd name="connsiteY6" fmla="*/ 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586552 h 1173100"/>
                <a:gd name="connsiteX4" fmla="*/ 91440 w 91440"/>
                <a:gd name="connsiteY4" fmla="*/ 1173098 h 1173100"/>
                <a:gd name="connsiteX5" fmla="*/ 0 w 91440"/>
                <a:gd name="connsiteY5" fmla="*/ 117310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586552 h 1173100"/>
                <a:gd name="connsiteX4" fmla="*/ 91440 w 91440"/>
                <a:gd name="connsiteY4" fmla="*/ 1173098 h 1173100"/>
                <a:gd name="connsiteX5" fmla="*/ 0 w 91440"/>
                <a:gd name="connsiteY5" fmla="*/ 1173100 h 1173100"/>
                <a:gd name="connsiteX6" fmla="*/ 0 w 91440"/>
                <a:gd name="connsiteY6" fmla="*/ 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1173098 h 1173100"/>
                <a:gd name="connsiteX4" fmla="*/ 0 w 91440"/>
                <a:gd name="connsiteY4" fmla="*/ 117310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586552 h 1173100"/>
                <a:gd name="connsiteX4" fmla="*/ 91440 w 91440"/>
                <a:gd name="connsiteY4" fmla="*/ 1173098 h 1173100"/>
                <a:gd name="connsiteX5" fmla="*/ 0 w 91440"/>
                <a:gd name="connsiteY5" fmla="*/ 1173100 h 1173100"/>
                <a:gd name="connsiteX6" fmla="*/ 0 w 91440"/>
                <a:gd name="connsiteY6" fmla="*/ 0 h 1173100"/>
                <a:gd name="connsiteX0" fmla="*/ 0 w 91440"/>
                <a:gd name="connsiteY0" fmla="*/ 0 h 1173100"/>
                <a:gd name="connsiteX1" fmla="*/ 91440 w 91440"/>
                <a:gd name="connsiteY1" fmla="*/ 2 h 1173100"/>
                <a:gd name="connsiteX2" fmla="*/ 91440 w 91440"/>
                <a:gd name="connsiteY2" fmla="*/ 1173098 h 1173100"/>
                <a:gd name="connsiteX3" fmla="*/ 0 w 91440"/>
                <a:gd name="connsiteY3" fmla="*/ 117310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1173098 h 1173100"/>
                <a:gd name="connsiteX4" fmla="*/ 0 w 91440"/>
                <a:gd name="connsiteY4" fmla="*/ 1173100 h 1173100"/>
                <a:gd name="connsiteX5" fmla="*/ 0 w 91440"/>
                <a:gd name="connsiteY5" fmla="*/ 0 h 1173100"/>
                <a:gd name="connsiteX0" fmla="*/ 0 w 91440"/>
                <a:gd name="connsiteY0" fmla="*/ 0 h 1173100"/>
                <a:gd name="connsiteX1" fmla="*/ 91440 w 91440"/>
                <a:gd name="connsiteY1" fmla="*/ 2 h 1173100"/>
                <a:gd name="connsiteX2" fmla="*/ 91440 w 91440"/>
                <a:gd name="connsiteY2" fmla="*/ 1173098 h 1173100"/>
                <a:gd name="connsiteX3" fmla="*/ 0 w 91440"/>
                <a:gd name="connsiteY3" fmla="*/ 1173100 h 1173100"/>
                <a:gd name="connsiteX0" fmla="*/ 0 w 91440"/>
                <a:gd name="connsiteY0" fmla="*/ 0 h 1173100"/>
                <a:gd name="connsiteX1" fmla="*/ 91440 w 91440"/>
                <a:gd name="connsiteY1" fmla="*/ 2 h 1173100"/>
                <a:gd name="connsiteX2" fmla="*/ 91440 w 91440"/>
                <a:gd name="connsiteY2" fmla="*/ 1173098 h 1173100"/>
                <a:gd name="connsiteX3" fmla="*/ 0 w 91440"/>
                <a:gd name="connsiteY3" fmla="*/ 1173100 h 1173100"/>
                <a:gd name="connsiteX4" fmla="*/ 0 w 91440"/>
                <a:gd name="connsiteY4" fmla="*/ 0 h 1173100"/>
                <a:gd name="connsiteX0" fmla="*/ 0 w 91440"/>
                <a:gd name="connsiteY0" fmla="*/ 0 h 1173100"/>
                <a:gd name="connsiteX1" fmla="*/ 91440 w 91440"/>
                <a:gd name="connsiteY1" fmla="*/ 2 h 1173100"/>
                <a:gd name="connsiteX2" fmla="*/ 91440 w 91440"/>
                <a:gd name="connsiteY2" fmla="*/ 1173098 h 1173100"/>
                <a:gd name="connsiteX3" fmla="*/ 0 w 91440"/>
                <a:gd name="connsiteY3" fmla="*/ 1173100 h 1173100"/>
              </a:gdLst>
              <a:ahLst/>
              <a:cxnLst>
                <a:cxn ang="0">
                  <a:pos x="connsiteX0" y="connsiteY0"/>
                </a:cxn>
                <a:cxn ang="0">
                  <a:pos x="connsiteX1" y="connsiteY1"/>
                </a:cxn>
                <a:cxn ang="0">
                  <a:pos x="connsiteX2" y="connsiteY2"/>
                </a:cxn>
                <a:cxn ang="0">
                  <a:pos x="connsiteX3" y="connsiteY3"/>
                </a:cxn>
              </a:cxnLst>
              <a:rect l="l" t="t" r="r" b="b"/>
              <a:pathLst>
                <a:path w="91440" h="1173100" stroke="0" extrusionOk="0">
                  <a:moveTo>
                    <a:pt x="0" y="0"/>
                  </a:moveTo>
                  <a:lnTo>
                    <a:pt x="91440" y="2"/>
                  </a:lnTo>
                  <a:lnTo>
                    <a:pt x="91440" y="1173098"/>
                  </a:lnTo>
                  <a:cubicBezTo>
                    <a:pt x="91440" y="1173099"/>
                    <a:pt x="50501" y="1173100"/>
                    <a:pt x="0" y="1173100"/>
                  </a:cubicBezTo>
                  <a:lnTo>
                    <a:pt x="0" y="0"/>
                  </a:lnTo>
                  <a:close/>
                </a:path>
                <a:path w="91440" h="1173100" fill="none">
                  <a:moveTo>
                    <a:pt x="0" y="0"/>
                  </a:moveTo>
                  <a:lnTo>
                    <a:pt x="91440" y="2"/>
                  </a:lnTo>
                  <a:lnTo>
                    <a:pt x="91440" y="1173098"/>
                  </a:lnTo>
                  <a:cubicBezTo>
                    <a:pt x="91440" y="1173099"/>
                    <a:pt x="50501" y="1173100"/>
                    <a:pt x="0" y="1173100"/>
                  </a:cubicBezTo>
                </a:path>
              </a:pathLst>
            </a:cu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19512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92929"/>
                </a:solidFill>
                <a:effectLst/>
                <a:uLnTx/>
                <a:uFillTx/>
                <a:latin typeface="Segoe UI Light"/>
                <a:ea typeface="+mn-ea"/>
                <a:cs typeface="+mn-cs"/>
              </a:endParaRPr>
            </a:p>
          </p:txBody>
        </p:sp>
        <p:sp>
          <p:nvSpPr>
            <p:cNvPr id="43" name="Freeform: Shape 42">
              <a:extLst>
                <a:ext uri="{FF2B5EF4-FFF2-40B4-BE49-F238E27FC236}">
                  <a16:creationId xmlns:a16="http://schemas.microsoft.com/office/drawing/2014/main" id="{CDCDAD90-B780-469A-B450-507E237D60C5}"/>
                </a:ext>
              </a:extLst>
            </p:cNvPr>
            <p:cNvSpPr/>
            <p:nvPr/>
          </p:nvSpPr>
          <p:spPr bwMode="auto">
            <a:xfrm flipH="1" flipV="1">
              <a:off x="6294233" y="1285979"/>
              <a:ext cx="389289" cy="44820"/>
            </a:xfrm>
            <a:custGeom>
              <a:avLst/>
              <a:gdLst>
                <a:gd name="connsiteX0" fmla="*/ 0 w 3375498"/>
                <a:gd name="connsiteY0" fmla="*/ 0 h 622570"/>
                <a:gd name="connsiteX1" fmla="*/ 2597285 w 3375498"/>
                <a:gd name="connsiteY1" fmla="*/ 0 h 622570"/>
                <a:gd name="connsiteX2" fmla="*/ 2597285 w 3375498"/>
                <a:gd name="connsiteY2" fmla="*/ 622570 h 622570"/>
                <a:gd name="connsiteX3" fmla="*/ 3375498 w 3375498"/>
                <a:gd name="connsiteY3" fmla="*/ 622570 h 622570"/>
                <a:gd name="connsiteX0" fmla="*/ 0 w 2597285"/>
                <a:gd name="connsiteY0" fmla="*/ 0 h 622570"/>
                <a:gd name="connsiteX1" fmla="*/ 2597285 w 2597285"/>
                <a:gd name="connsiteY1" fmla="*/ 0 h 622570"/>
                <a:gd name="connsiteX2" fmla="*/ 2597285 w 2597285"/>
                <a:gd name="connsiteY2" fmla="*/ 622570 h 622570"/>
                <a:gd name="connsiteX0" fmla="*/ 0 w 2597285"/>
                <a:gd name="connsiteY0" fmla="*/ 0 h 0"/>
                <a:gd name="connsiteX1" fmla="*/ 2597285 w 2597285"/>
                <a:gd name="connsiteY1" fmla="*/ 0 h 0"/>
              </a:gdLst>
              <a:ahLst/>
              <a:cxnLst>
                <a:cxn ang="0">
                  <a:pos x="connsiteX0" y="connsiteY0"/>
                </a:cxn>
                <a:cxn ang="0">
                  <a:pos x="connsiteX1" y="connsiteY1"/>
                </a:cxn>
              </a:cxnLst>
              <a:rect l="l" t="t" r="r" b="b"/>
              <a:pathLst>
                <a:path w="2597285">
                  <a:moveTo>
                    <a:pt x="0" y="0"/>
                  </a:moveTo>
                  <a:lnTo>
                    <a:pt x="2597285" y="0"/>
                  </a:lnTo>
                </a:path>
              </a:pathLst>
            </a:custGeom>
            <a:noFill/>
            <a:ln>
              <a:solidFill>
                <a:schemeClr val="tx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44"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1622BA59-68A5-46FD-BBB7-EFEDB41AADFF}"/>
                </a:ext>
              </a:extLst>
            </p:cNvPr>
            <p:cNvSpPr/>
            <p:nvPr/>
          </p:nvSpPr>
          <p:spPr bwMode="auto">
            <a:xfrm flipH="1" flipV="1">
              <a:off x="6160267" y="2124978"/>
              <a:ext cx="523256" cy="44820"/>
            </a:xfrm>
            <a:custGeom>
              <a:avLst/>
              <a:gdLst>
                <a:gd name="connsiteX0" fmla="*/ 0 w 3375498"/>
                <a:gd name="connsiteY0" fmla="*/ 0 h 622570"/>
                <a:gd name="connsiteX1" fmla="*/ 2597285 w 3375498"/>
                <a:gd name="connsiteY1" fmla="*/ 0 h 622570"/>
                <a:gd name="connsiteX2" fmla="*/ 2597285 w 3375498"/>
                <a:gd name="connsiteY2" fmla="*/ 622570 h 622570"/>
                <a:gd name="connsiteX3" fmla="*/ 3375498 w 3375498"/>
                <a:gd name="connsiteY3" fmla="*/ 622570 h 622570"/>
                <a:gd name="connsiteX0" fmla="*/ 0 w 2597285"/>
                <a:gd name="connsiteY0" fmla="*/ 0 h 622570"/>
                <a:gd name="connsiteX1" fmla="*/ 2597285 w 2597285"/>
                <a:gd name="connsiteY1" fmla="*/ 0 h 622570"/>
                <a:gd name="connsiteX2" fmla="*/ 2597285 w 2597285"/>
                <a:gd name="connsiteY2" fmla="*/ 622570 h 622570"/>
                <a:gd name="connsiteX0" fmla="*/ 0 w 2597285"/>
                <a:gd name="connsiteY0" fmla="*/ 0 h 0"/>
                <a:gd name="connsiteX1" fmla="*/ 2597285 w 2597285"/>
                <a:gd name="connsiteY1" fmla="*/ 0 h 0"/>
              </a:gdLst>
              <a:ahLst/>
              <a:cxnLst>
                <a:cxn ang="0">
                  <a:pos x="connsiteX0" y="connsiteY0"/>
                </a:cxn>
                <a:cxn ang="0">
                  <a:pos x="connsiteX1" y="connsiteY1"/>
                </a:cxn>
              </a:cxnLst>
              <a:rect l="l" t="t" r="r" b="b"/>
              <a:pathLst>
                <a:path w="2597285">
                  <a:moveTo>
                    <a:pt x="0" y="0"/>
                  </a:moveTo>
                  <a:lnTo>
                    <a:pt x="2597285" y="0"/>
                  </a:lnTo>
                </a:path>
              </a:pathLst>
            </a:custGeom>
            <a:noFill/>
            <a:ln>
              <a:solidFill>
                <a:schemeClr val="tx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44"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FACD0851-C08F-4E31-BFD1-75652F3740E8}"/>
              </a:ext>
            </a:extLst>
          </p:cNvPr>
          <p:cNvGrpSpPr/>
          <p:nvPr/>
        </p:nvGrpSpPr>
        <p:grpSpPr>
          <a:xfrm>
            <a:off x="2892901" y="3916947"/>
            <a:ext cx="3699665" cy="2665502"/>
            <a:chOff x="3597367" y="3756238"/>
            <a:chExt cx="3699665" cy="2665502"/>
          </a:xfrm>
        </p:grpSpPr>
        <p:sp>
          <p:nvSpPr>
            <p:cNvPr id="22" name="Rectangle 21">
              <a:extLst>
                <a:ext uri="{FF2B5EF4-FFF2-40B4-BE49-F238E27FC236}">
                  <a16:creationId xmlns:a16="http://schemas.microsoft.com/office/drawing/2014/main" id="{06CF32A8-49BD-4B74-820A-295FFF8200D0}"/>
                </a:ext>
              </a:extLst>
            </p:cNvPr>
            <p:cNvSpPr/>
            <p:nvPr/>
          </p:nvSpPr>
          <p:spPr bwMode="auto">
            <a:xfrm>
              <a:off x="3597367" y="3756238"/>
              <a:ext cx="3699665" cy="2665502"/>
            </a:xfrm>
            <a:prstGeom prst="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5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34" name="Rectangle 33">
              <a:extLst>
                <a:ext uri="{FF2B5EF4-FFF2-40B4-BE49-F238E27FC236}">
                  <a16:creationId xmlns:a16="http://schemas.microsoft.com/office/drawing/2014/main" id="{BB90E792-42E4-4B90-9151-DFCB8E6F1EAE}"/>
                </a:ext>
              </a:extLst>
            </p:cNvPr>
            <p:cNvSpPr/>
            <p:nvPr/>
          </p:nvSpPr>
          <p:spPr bwMode="auto">
            <a:xfrm>
              <a:off x="3731542" y="3933657"/>
              <a:ext cx="1568743" cy="2302675"/>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5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35" name="Rectangle 34">
              <a:extLst>
                <a:ext uri="{FF2B5EF4-FFF2-40B4-BE49-F238E27FC236}">
                  <a16:creationId xmlns:a16="http://schemas.microsoft.com/office/drawing/2014/main" id="{33D23D1A-EA9B-47CA-840B-92855990E6C5}"/>
                </a:ext>
              </a:extLst>
            </p:cNvPr>
            <p:cNvSpPr/>
            <p:nvPr/>
          </p:nvSpPr>
          <p:spPr bwMode="auto">
            <a:xfrm>
              <a:off x="3817634" y="4394187"/>
              <a:ext cx="1237253" cy="29880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57" rtl="0" eaLnBrk="1" fontAlgn="base" latinLnBrk="0" hangingPunct="1">
                <a:lnSpc>
                  <a:spcPct val="90000"/>
                </a:lnSpc>
                <a:spcBef>
                  <a:spcPct val="0"/>
                </a:spcBef>
                <a:spcAft>
                  <a:spcPct val="0"/>
                </a:spcAft>
                <a:buClrTx/>
                <a:buSzTx/>
                <a:buFontTx/>
                <a:buNone/>
                <a:tabLst/>
                <a:defRPr/>
              </a:pPr>
              <a:r>
                <a:rPr kumimoji="0" lang="en-US" sz="1079" b="0" i="0" u="none" strike="noStrike" kern="1200" cap="none" spc="0" normalizeH="0" baseline="0" noProof="0">
                  <a:ln>
                    <a:noFill/>
                  </a:ln>
                  <a:solidFill>
                    <a:srgbClr val="3C3C41"/>
                  </a:solidFill>
                  <a:effectLst/>
                  <a:uLnTx/>
                  <a:uFillTx/>
                  <a:latin typeface="Segoe UI"/>
                  <a:ea typeface="Segoe UI" pitchFamily="34" charset="0"/>
                  <a:cs typeface="Segoe UI" pitchFamily="34" charset="0"/>
                </a:rPr>
                <a:t>App</a:t>
              </a:r>
            </a:p>
          </p:txBody>
        </p:sp>
        <p:sp>
          <p:nvSpPr>
            <p:cNvPr id="36" name="Rectangle 35">
              <a:extLst>
                <a:ext uri="{FF2B5EF4-FFF2-40B4-BE49-F238E27FC236}">
                  <a16:creationId xmlns:a16="http://schemas.microsoft.com/office/drawing/2014/main" id="{4153476B-FC27-4EBD-B5CC-8490A769CE54}"/>
                </a:ext>
              </a:extLst>
            </p:cNvPr>
            <p:cNvSpPr/>
            <p:nvPr/>
          </p:nvSpPr>
          <p:spPr bwMode="auto">
            <a:xfrm>
              <a:off x="3817634" y="4767696"/>
              <a:ext cx="1237253" cy="29880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57" rtl="0" eaLnBrk="1" fontAlgn="base" latinLnBrk="0" hangingPunct="1">
                <a:lnSpc>
                  <a:spcPct val="90000"/>
                </a:lnSpc>
                <a:spcBef>
                  <a:spcPct val="0"/>
                </a:spcBef>
                <a:spcAft>
                  <a:spcPct val="0"/>
                </a:spcAft>
                <a:buClrTx/>
                <a:buSzTx/>
                <a:buFontTx/>
                <a:buNone/>
                <a:tabLst/>
                <a:defRPr/>
              </a:pPr>
              <a:r>
                <a:rPr kumimoji="0" lang="en-US" sz="1079" b="0" i="0" u="none" strike="noStrike" kern="1200" cap="none" spc="0" normalizeH="0" baseline="0" noProof="0">
                  <a:ln>
                    <a:noFill/>
                  </a:ln>
                  <a:solidFill>
                    <a:srgbClr val="3C3C41"/>
                  </a:solidFill>
                  <a:effectLst/>
                  <a:uLnTx/>
                  <a:uFillTx/>
                  <a:latin typeface="Segoe UI"/>
                  <a:ea typeface="Segoe UI" pitchFamily="34" charset="0"/>
                  <a:cs typeface="Segoe UI" pitchFamily="34" charset="0"/>
                </a:rPr>
                <a:t>Flow</a:t>
              </a:r>
            </a:p>
          </p:txBody>
        </p:sp>
        <p:sp>
          <p:nvSpPr>
            <p:cNvPr id="37" name="Rectangle 36">
              <a:extLst>
                <a:ext uri="{FF2B5EF4-FFF2-40B4-BE49-F238E27FC236}">
                  <a16:creationId xmlns:a16="http://schemas.microsoft.com/office/drawing/2014/main" id="{75356D2D-A21D-422F-91EA-30A80489B029}"/>
                </a:ext>
              </a:extLst>
            </p:cNvPr>
            <p:cNvSpPr/>
            <p:nvPr/>
          </p:nvSpPr>
          <p:spPr bwMode="auto">
            <a:xfrm>
              <a:off x="3817634" y="5141207"/>
              <a:ext cx="1237253" cy="29880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57" rtl="0" eaLnBrk="1" fontAlgn="base" latinLnBrk="0" hangingPunct="1">
                <a:lnSpc>
                  <a:spcPct val="90000"/>
                </a:lnSpc>
                <a:spcBef>
                  <a:spcPct val="0"/>
                </a:spcBef>
                <a:spcAft>
                  <a:spcPct val="0"/>
                </a:spcAft>
                <a:buClrTx/>
                <a:buSzTx/>
                <a:buFontTx/>
                <a:buNone/>
                <a:tabLst/>
                <a:defRPr/>
              </a:pPr>
              <a:r>
                <a:rPr kumimoji="0" lang="en-US" sz="1079"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t>Custom Connector</a:t>
              </a:r>
            </a:p>
          </p:txBody>
        </p:sp>
        <p:sp>
          <p:nvSpPr>
            <p:cNvPr id="38" name="TextBox 37">
              <a:extLst>
                <a:ext uri="{FF2B5EF4-FFF2-40B4-BE49-F238E27FC236}">
                  <a16:creationId xmlns:a16="http://schemas.microsoft.com/office/drawing/2014/main" id="{7FE0033B-6B4E-4478-B6C7-63891548C3A3}"/>
                </a:ext>
              </a:extLst>
            </p:cNvPr>
            <p:cNvSpPr txBox="1"/>
            <p:nvPr/>
          </p:nvSpPr>
          <p:spPr>
            <a:xfrm>
              <a:off x="3781713" y="4003363"/>
              <a:ext cx="1468401" cy="380104"/>
            </a:xfrm>
            <a:prstGeom prst="rect">
              <a:avLst/>
            </a:prstGeom>
            <a:noFill/>
          </p:spPr>
          <p:txBody>
            <a:bodyPr wrap="square" lIns="0" tIns="0" rIns="0" bIns="0" rtlCol="0">
              <a:spAutoFit/>
            </a:bodyPr>
            <a:lstStyle/>
            <a:p>
              <a:pPr marL="0" marR="0" lvl="0" indent="0" algn="ctr" defTabSz="1195122" rtl="0" eaLnBrk="1" fontAlgn="auto" latinLnBrk="0" hangingPunct="1">
                <a:lnSpc>
                  <a:spcPct val="90000"/>
                </a:lnSpc>
                <a:spcBef>
                  <a:spcPts val="0"/>
                </a:spcBef>
                <a:spcAft>
                  <a:spcPts val="295"/>
                </a:spcAft>
                <a:buClrTx/>
                <a:buSzTx/>
                <a:buFontTx/>
                <a:buNone/>
                <a:tabLst/>
                <a:defRPr/>
              </a:pPr>
              <a:r>
                <a:rPr kumimoji="0" lang="en-US" sz="1372" b="0" i="0" u="none" strike="noStrike" kern="1200" cap="none" spc="0" normalizeH="0" baseline="0" noProof="0" dirty="0">
                  <a:ln>
                    <a:noFill/>
                  </a:ln>
                  <a:solidFill>
                    <a:srgbClr val="3C3C41"/>
                  </a:solidFill>
                  <a:effectLst/>
                  <a:uLnTx/>
                  <a:uFillTx/>
                  <a:latin typeface="Segoe UI Semibold"/>
                  <a:ea typeface="+mn-ea"/>
                  <a:cs typeface="+mn-cs"/>
                </a:rPr>
                <a:t>Environment </a:t>
              </a:r>
              <a:r>
                <a:rPr kumimoji="0" lang="en-US" sz="1372" b="1" i="0" u="sng" strike="noStrike" kern="1200" cap="none" spc="0" normalizeH="0" baseline="0" noProof="0" dirty="0">
                  <a:ln>
                    <a:noFill/>
                  </a:ln>
                  <a:solidFill>
                    <a:srgbClr val="3C3C41"/>
                  </a:solidFill>
                  <a:effectLst/>
                  <a:uLnTx/>
                  <a:uFillTx/>
                  <a:latin typeface="Segoe UI Semibold"/>
                  <a:ea typeface="+mn-ea"/>
                  <a:cs typeface="+mn-cs"/>
                </a:rPr>
                <a:t>with</a:t>
              </a:r>
              <a:r>
                <a:rPr kumimoji="0" lang="en-US" sz="1372" b="0" i="0" u="none" strike="noStrike" kern="1200" cap="none" spc="0" normalizeH="0" baseline="0" noProof="0" dirty="0">
                  <a:ln>
                    <a:noFill/>
                  </a:ln>
                  <a:solidFill>
                    <a:srgbClr val="3C3C41"/>
                  </a:solidFill>
                  <a:effectLst/>
                  <a:uLnTx/>
                  <a:uFillTx/>
                  <a:latin typeface="Segoe UI Semibold"/>
                  <a:ea typeface="+mn-ea"/>
                  <a:cs typeface="+mn-cs"/>
                </a:rPr>
                <a:t> </a:t>
              </a:r>
              <a:r>
                <a:rPr kumimoji="0" lang="en-US" sz="1372" b="0" i="0" u="none" strike="noStrike" kern="1200" cap="none" spc="0" normalizeH="0" baseline="0" noProof="0" dirty="0" err="1">
                  <a:ln>
                    <a:noFill/>
                  </a:ln>
                  <a:solidFill>
                    <a:srgbClr val="3C3C41"/>
                  </a:solidFill>
                  <a:effectLst/>
                  <a:uLnTx/>
                  <a:uFillTx/>
                  <a:latin typeface="Segoe UI Semibold"/>
                  <a:ea typeface="+mn-ea"/>
                  <a:cs typeface="+mn-cs"/>
                </a:rPr>
                <a:t>Dataverse</a:t>
              </a:r>
              <a:endParaRPr kumimoji="0" lang="en-US" sz="1372" b="0" i="0" u="none" strike="noStrike" kern="1200" cap="none" spc="0" normalizeH="0" baseline="0" noProof="0" dirty="0">
                <a:ln>
                  <a:noFill/>
                </a:ln>
                <a:solidFill>
                  <a:srgbClr val="3C3C41"/>
                </a:solidFill>
                <a:effectLst/>
                <a:uLnTx/>
                <a:uFillTx/>
                <a:latin typeface="Segoe UI Semibold"/>
                <a:ea typeface="+mn-ea"/>
                <a:cs typeface="+mn-cs"/>
              </a:endParaRPr>
            </a:p>
          </p:txBody>
        </p:sp>
        <p:sp>
          <p:nvSpPr>
            <p:cNvPr id="39" name="Right Brace 15">
              <a:extLst>
                <a:ext uri="{FF2B5EF4-FFF2-40B4-BE49-F238E27FC236}">
                  <a16:creationId xmlns:a16="http://schemas.microsoft.com/office/drawing/2014/main" id="{11AF2326-B5BC-4EB8-82E7-034A2E5E3156}"/>
                </a:ext>
              </a:extLst>
            </p:cNvPr>
            <p:cNvSpPr/>
            <p:nvPr/>
          </p:nvSpPr>
          <p:spPr>
            <a:xfrm>
              <a:off x="5076673" y="4352169"/>
              <a:ext cx="89643" cy="1150039"/>
            </a:xfrm>
            <a:custGeom>
              <a:avLst/>
              <a:gdLst>
                <a:gd name="connsiteX0" fmla="*/ 0 w 182880"/>
                <a:gd name="connsiteY0" fmla="*/ 0 h 1173100"/>
                <a:gd name="connsiteX1" fmla="*/ 91440 w 182880"/>
                <a:gd name="connsiteY1" fmla="*/ 2 h 1173100"/>
                <a:gd name="connsiteX2" fmla="*/ 91440 w 182880"/>
                <a:gd name="connsiteY2" fmla="*/ 586548 h 1173100"/>
                <a:gd name="connsiteX3" fmla="*/ 182880 w 182880"/>
                <a:gd name="connsiteY3" fmla="*/ 586550 h 1173100"/>
                <a:gd name="connsiteX4" fmla="*/ 91440 w 182880"/>
                <a:gd name="connsiteY4" fmla="*/ 586552 h 1173100"/>
                <a:gd name="connsiteX5" fmla="*/ 91440 w 182880"/>
                <a:gd name="connsiteY5" fmla="*/ 1173098 h 1173100"/>
                <a:gd name="connsiteX6" fmla="*/ 0 w 182880"/>
                <a:gd name="connsiteY6" fmla="*/ 1173100 h 1173100"/>
                <a:gd name="connsiteX7" fmla="*/ 0 w 182880"/>
                <a:gd name="connsiteY7" fmla="*/ 0 h 1173100"/>
                <a:gd name="connsiteX0" fmla="*/ 0 w 182880"/>
                <a:gd name="connsiteY0" fmla="*/ 0 h 1173100"/>
                <a:gd name="connsiteX1" fmla="*/ 91440 w 182880"/>
                <a:gd name="connsiteY1" fmla="*/ 2 h 1173100"/>
                <a:gd name="connsiteX2" fmla="*/ 91440 w 182880"/>
                <a:gd name="connsiteY2" fmla="*/ 586548 h 1173100"/>
                <a:gd name="connsiteX3" fmla="*/ 182880 w 182880"/>
                <a:gd name="connsiteY3" fmla="*/ 586550 h 1173100"/>
                <a:gd name="connsiteX4" fmla="*/ 91440 w 182880"/>
                <a:gd name="connsiteY4" fmla="*/ 586552 h 1173100"/>
                <a:gd name="connsiteX5" fmla="*/ 91440 w 182880"/>
                <a:gd name="connsiteY5" fmla="*/ 1173098 h 1173100"/>
                <a:gd name="connsiteX6" fmla="*/ 0 w 182880"/>
                <a:gd name="connsiteY6" fmla="*/ 1173100 h 1173100"/>
                <a:gd name="connsiteX0" fmla="*/ 0 w 182880"/>
                <a:gd name="connsiteY0" fmla="*/ 0 h 1173100"/>
                <a:gd name="connsiteX1" fmla="*/ 91440 w 182880"/>
                <a:gd name="connsiteY1" fmla="*/ 2 h 1173100"/>
                <a:gd name="connsiteX2" fmla="*/ 91440 w 182880"/>
                <a:gd name="connsiteY2" fmla="*/ 586548 h 1173100"/>
                <a:gd name="connsiteX3" fmla="*/ 182880 w 182880"/>
                <a:gd name="connsiteY3" fmla="*/ 586550 h 1173100"/>
                <a:gd name="connsiteX4" fmla="*/ 91440 w 182880"/>
                <a:gd name="connsiteY4" fmla="*/ 586552 h 1173100"/>
                <a:gd name="connsiteX5" fmla="*/ 91440 w 182880"/>
                <a:gd name="connsiteY5" fmla="*/ 1173098 h 1173100"/>
                <a:gd name="connsiteX6" fmla="*/ 0 w 182880"/>
                <a:gd name="connsiteY6" fmla="*/ 1173100 h 1173100"/>
                <a:gd name="connsiteX7" fmla="*/ 0 w 182880"/>
                <a:gd name="connsiteY7" fmla="*/ 0 h 1173100"/>
                <a:gd name="connsiteX0" fmla="*/ 0 w 182880"/>
                <a:gd name="connsiteY0" fmla="*/ 0 h 1173100"/>
                <a:gd name="connsiteX1" fmla="*/ 91440 w 182880"/>
                <a:gd name="connsiteY1" fmla="*/ 2 h 1173100"/>
                <a:gd name="connsiteX2" fmla="*/ 91440 w 182880"/>
                <a:gd name="connsiteY2" fmla="*/ 586548 h 1173100"/>
                <a:gd name="connsiteX3" fmla="*/ 91440 w 182880"/>
                <a:gd name="connsiteY3" fmla="*/ 586552 h 1173100"/>
                <a:gd name="connsiteX4" fmla="*/ 91440 w 182880"/>
                <a:gd name="connsiteY4" fmla="*/ 1173098 h 1173100"/>
                <a:gd name="connsiteX5" fmla="*/ 0 w 182880"/>
                <a:gd name="connsiteY5" fmla="*/ 117310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586552 h 1173100"/>
                <a:gd name="connsiteX4" fmla="*/ 91440 w 91440"/>
                <a:gd name="connsiteY4" fmla="*/ 1173098 h 1173100"/>
                <a:gd name="connsiteX5" fmla="*/ 0 w 91440"/>
                <a:gd name="connsiteY5" fmla="*/ 1173100 h 1173100"/>
                <a:gd name="connsiteX6" fmla="*/ 0 w 91440"/>
                <a:gd name="connsiteY6" fmla="*/ 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586552 h 1173100"/>
                <a:gd name="connsiteX4" fmla="*/ 91440 w 91440"/>
                <a:gd name="connsiteY4" fmla="*/ 1173098 h 1173100"/>
                <a:gd name="connsiteX5" fmla="*/ 0 w 91440"/>
                <a:gd name="connsiteY5" fmla="*/ 117310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586552 h 1173100"/>
                <a:gd name="connsiteX4" fmla="*/ 91440 w 91440"/>
                <a:gd name="connsiteY4" fmla="*/ 1173098 h 1173100"/>
                <a:gd name="connsiteX5" fmla="*/ 0 w 91440"/>
                <a:gd name="connsiteY5" fmla="*/ 1173100 h 1173100"/>
                <a:gd name="connsiteX6" fmla="*/ 0 w 91440"/>
                <a:gd name="connsiteY6" fmla="*/ 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1173098 h 1173100"/>
                <a:gd name="connsiteX4" fmla="*/ 0 w 91440"/>
                <a:gd name="connsiteY4" fmla="*/ 117310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586552 h 1173100"/>
                <a:gd name="connsiteX4" fmla="*/ 91440 w 91440"/>
                <a:gd name="connsiteY4" fmla="*/ 1173098 h 1173100"/>
                <a:gd name="connsiteX5" fmla="*/ 0 w 91440"/>
                <a:gd name="connsiteY5" fmla="*/ 1173100 h 1173100"/>
                <a:gd name="connsiteX6" fmla="*/ 0 w 91440"/>
                <a:gd name="connsiteY6" fmla="*/ 0 h 1173100"/>
                <a:gd name="connsiteX0" fmla="*/ 0 w 91440"/>
                <a:gd name="connsiteY0" fmla="*/ 0 h 1173100"/>
                <a:gd name="connsiteX1" fmla="*/ 91440 w 91440"/>
                <a:gd name="connsiteY1" fmla="*/ 2 h 1173100"/>
                <a:gd name="connsiteX2" fmla="*/ 91440 w 91440"/>
                <a:gd name="connsiteY2" fmla="*/ 1173098 h 1173100"/>
                <a:gd name="connsiteX3" fmla="*/ 0 w 91440"/>
                <a:gd name="connsiteY3" fmla="*/ 117310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1173098 h 1173100"/>
                <a:gd name="connsiteX4" fmla="*/ 0 w 91440"/>
                <a:gd name="connsiteY4" fmla="*/ 1173100 h 1173100"/>
                <a:gd name="connsiteX5" fmla="*/ 0 w 91440"/>
                <a:gd name="connsiteY5" fmla="*/ 0 h 1173100"/>
                <a:gd name="connsiteX0" fmla="*/ 0 w 91440"/>
                <a:gd name="connsiteY0" fmla="*/ 0 h 1173100"/>
                <a:gd name="connsiteX1" fmla="*/ 91440 w 91440"/>
                <a:gd name="connsiteY1" fmla="*/ 2 h 1173100"/>
                <a:gd name="connsiteX2" fmla="*/ 91440 w 91440"/>
                <a:gd name="connsiteY2" fmla="*/ 1173098 h 1173100"/>
                <a:gd name="connsiteX3" fmla="*/ 0 w 91440"/>
                <a:gd name="connsiteY3" fmla="*/ 1173100 h 1173100"/>
                <a:gd name="connsiteX0" fmla="*/ 0 w 91440"/>
                <a:gd name="connsiteY0" fmla="*/ 0 h 1173100"/>
                <a:gd name="connsiteX1" fmla="*/ 91440 w 91440"/>
                <a:gd name="connsiteY1" fmla="*/ 2 h 1173100"/>
                <a:gd name="connsiteX2" fmla="*/ 91440 w 91440"/>
                <a:gd name="connsiteY2" fmla="*/ 1173098 h 1173100"/>
                <a:gd name="connsiteX3" fmla="*/ 0 w 91440"/>
                <a:gd name="connsiteY3" fmla="*/ 1173100 h 1173100"/>
                <a:gd name="connsiteX4" fmla="*/ 0 w 91440"/>
                <a:gd name="connsiteY4" fmla="*/ 0 h 1173100"/>
                <a:gd name="connsiteX0" fmla="*/ 0 w 91440"/>
                <a:gd name="connsiteY0" fmla="*/ 0 h 1173100"/>
                <a:gd name="connsiteX1" fmla="*/ 91440 w 91440"/>
                <a:gd name="connsiteY1" fmla="*/ 2 h 1173100"/>
                <a:gd name="connsiteX2" fmla="*/ 91440 w 91440"/>
                <a:gd name="connsiteY2" fmla="*/ 1173098 h 1173100"/>
                <a:gd name="connsiteX3" fmla="*/ 0 w 91440"/>
                <a:gd name="connsiteY3" fmla="*/ 1173100 h 1173100"/>
              </a:gdLst>
              <a:ahLst/>
              <a:cxnLst>
                <a:cxn ang="0">
                  <a:pos x="connsiteX0" y="connsiteY0"/>
                </a:cxn>
                <a:cxn ang="0">
                  <a:pos x="connsiteX1" y="connsiteY1"/>
                </a:cxn>
                <a:cxn ang="0">
                  <a:pos x="connsiteX2" y="connsiteY2"/>
                </a:cxn>
                <a:cxn ang="0">
                  <a:pos x="connsiteX3" y="connsiteY3"/>
                </a:cxn>
              </a:cxnLst>
              <a:rect l="l" t="t" r="r" b="b"/>
              <a:pathLst>
                <a:path w="91440" h="1173100" stroke="0" extrusionOk="0">
                  <a:moveTo>
                    <a:pt x="0" y="0"/>
                  </a:moveTo>
                  <a:lnTo>
                    <a:pt x="91440" y="2"/>
                  </a:lnTo>
                  <a:lnTo>
                    <a:pt x="91440" y="1173098"/>
                  </a:lnTo>
                  <a:cubicBezTo>
                    <a:pt x="91440" y="1173099"/>
                    <a:pt x="50501" y="1173100"/>
                    <a:pt x="0" y="1173100"/>
                  </a:cubicBezTo>
                  <a:lnTo>
                    <a:pt x="0" y="0"/>
                  </a:lnTo>
                  <a:close/>
                </a:path>
                <a:path w="91440" h="1173100" fill="none">
                  <a:moveTo>
                    <a:pt x="0" y="0"/>
                  </a:moveTo>
                  <a:lnTo>
                    <a:pt x="91440" y="2"/>
                  </a:lnTo>
                  <a:lnTo>
                    <a:pt x="91440" y="1173098"/>
                  </a:lnTo>
                  <a:cubicBezTo>
                    <a:pt x="91440" y="1173099"/>
                    <a:pt x="50501" y="1173100"/>
                    <a:pt x="0" y="1173100"/>
                  </a:cubicBezTo>
                </a:path>
              </a:pathLst>
            </a:cu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19512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92929"/>
                </a:solidFill>
                <a:effectLst/>
                <a:uLnTx/>
                <a:uFillTx/>
                <a:latin typeface="Segoe UI Light"/>
                <a:ea typeface="+mn-ea"/>
                <a:cs typeface="+mn-cs"/>
              </a:endParaRPr>
            </a:p>
          </p:txBody>
        </p:sp>
        <p:sp>
          <p:nvSpPr>
            <p:cNvPr id="18" name="TextBox 17">
              <a:extLst>
                <a:ext uri="{FF2B5EF4-FFF2-40B4-BE49-F238E27FC236}">
                  <a16:creationId xmlns:a16="http://schemas.microsoft.com/office/drawing/2014/main" id="{D759AA94-8B75-43F4-8023-4C6878BC25F0}"/>
                </a:ext>
              </a:extLst>
            </p:cNvPr>
            <p:cNvSpPr txBox="1"/>
            <p:nvPr/>
          </p:nvSpPr>
          <p:spPr>
            <a:xfrm>
              <a:off x="3781713" y="6028938"/>
              <a:ext cx="1468401" cy="135550"/>
            </a:xfrm>
            <a:prstGeom prst="rect">
              <a:avLst/>
            </a:prstGeom>
            <a:noFill/>
          </p:spPr>
          <p:txBody>
            <a:bodyPr wrap="square" lIns="0" tIns="0" rIns="0" bIns="0" rtlCol="0">
              <a:spAutoFit/>
            </a:bodyPr>
            <a:lstStyle/>
            <a:p>
              <a:pPr marL="0" marR="0" lvl="0" indent="0" algn="ctr" defTabSz="575692" rtl="0" eaLnBrk="1" fontAlgn="auto" latinLnBrk="0" hangingPunct="1">
                <a:lnSpc>
                  <a:spcPct val="100000"/>
                </a:lnSpc>
                <a:spcBef>
                  <a:spcPts val="0"/>
                </a:spcBef>
                <a:spcAft>
                  <a:spcPts val="0"/>
                </a:spcAft>
                <a:buClrTx/>
                <a:buSzTx/>
                <a:buFontTx/>
                <a:buNone/>
                <a:tabLst/>
                <a:defRPr/>
              </a:pPr>
              <a:r>
                <a:rPr kumimoji="0" lang="en-US" sz="881" b="0" i="0" u="none" strike="noStrike" kern="1200" cap="none" spc="0" normalizeH="0" baseline="0" noProof="0" dirty="0" err="1">
                  <a:ln>
                    <a:noFill/>
                  </a:ln>
                  <a:solidFill>
                    <a:srgbClr val="3C3C41"/>
                  </a:solidFill>
                  <a:effectLst/>
                  <a:uLnTx/>
                  <a:uFillTx/>
                  <a:latin typeface="Segoe UI" panose="020B0502040204020203" pitchFamily="34" charset="0"/>
                  <a:ea typeface="+mn-ea"/>
                  <a:cs typeface="Segoe UI" panose="020B0502040204020203" pitchFamily="34" charset="0"/>
                </a:rPr>
                <a:t>Dataverse</a:t>
              </a:r>
              <a:endParaRPr kumimoji="0" lang="en-US" sz="881" b="0" i="0" u="none" strike="noStrike" kern="1200" cap="none" spc="0" normalizeH="0" baseline="0" noProof="0" dirty="0">
                <a:ln>
                  <a:noFill/>
                </a:ln>
                <a:solidFill>
                  <a:srgbClr val="3C3C41"/>
                </a:solidFill>
                <a:effectLst/>
                <a:uLnTx/>
                <a:uFillTx/>
                <a:latin typeface="Segoe UI" panose="020B0502040204020203" pitchFamily="34" charset="0"/>
                <a:ea typeface="+mn-ea"/>
                <a:cs typeface="Segoe UI" panose="020B0502040204020203" pitchFamily="34" charset="0"/>
              </a:endParaRPr>
            </a:p>
          </p:txBody>
        </p:sp>
        <p:pic>
          <p:nvPicPr>
            <p:cNvPr id="29" name="Graphic 28">
              <a:extLst>
                <a:ext uri="{FF2B5EF4-FFF2-40B4-BE49-F238E27FC236}">
                  <a16:creationId xmlns:a16="http://schemas.microsoft.com/office/drawing/2014/main" id="{DC3C5BE0-F18C-46ED-9586-BECABF06CC0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325238" y="5600161"/>
              <a:ext cx="381351" cy="381351"/>
            </a:xfrm>
            <a:prstGeom prst="rect">
              <a:avLst/>
            </a:prstGeom>
          </p:spPr>
        </p:pic>
        <p:sp>
          <p:nvSpPr>
            <p:cNvPr id="40" name="TextBox 39">
              <a:extLst>
                <a:ext uri="{FF2B5EF4-FFF2-40B4-BE49-F238E27FC236}">
                  <a16:creationId xmlns:a16="http://schemas.microsoft.com/office/drawing/2014/main" id="{BE7F08D2-D054-48C4-B53B-5374A49D112B}"/>
                </a:ext>
              </a:extLst>
            </p:cNvPr>
            <p:cNvSpPr txBox="1"/>
            <p:nvPr/>
          </p:nvSpPr>
          <p:spPr>
            <a:xfrm>
              <a:off x="5386378" y="3977798"/>
              <a:ext cx="1712438" cy="414875"/>
            </a:xfrm>
            <a:prstGeom prst="rect">
              <a:avLst/>
            </a:prstGeom>
            <a:noFill/>
          </p:spPr>
          <p:txBody>
            <a:bodyPr wrap="square" lIns="0" tIns="0" rIns="0" bIns="0" rtlCol="0">
              <a:noAutofit/>
            </a:bodyPr>
            <a:lstStyle/>
            <a:p>
              <a:pPr marL="0" marR="0" lvl="0" indent="0" algn="l" defTabSz="1195122" rtl="0" eaLnBrk="1" fontAlgn="auto" latinLnBrk="0" hangingPunct="1">
                <a:lnSpc>
                  <a:spcPct val="100000"/>
                </a:lnSpc>
                <a:spcBef>
                  <a:spcPts val="0"/>
                </a:spcBef>
                <a:spcAft>
                  <a:spcPts val="295"/>
                </a:spcAft>
                <a:buClrTx/>
                <a:buSzTx/>
                <a:buFontTx/>
                <a:buNone/>
                <a:tabLst/>
                <a:defRPr/>
              </a:pPr>
              <a:r>
                <a:rPr kumimoji="0" lang="en-US" sz="1372" b="0" i="0" u="none" strike="sngStrike" kern="1200" cap="none" spc="0" normalizeH="0" baseline="0" noProof="0" dirty="0">
                  <a:ln>
                    <a:noFill/>
                  </a:ln>
                  <a:solidFill>
                    <a:srgbClr val="3C3C41"/>
                  </a:solidFill>
                  <a:effectLst/>
                  <a:uLnTx/>
                  <a:uFillTx/>
                  <a:latin typeface="Segoe UI Semibold"/>
                  <a:ea typeface="+mn-ea"/>
                  <a:cs typeface="+mn-cs"/>
                </a:rPr>
                <a:t>Environment Roles</a:t>
              </a:r>
            </a:p>
            <a:p>
              <a:pPr marL="0" marR="0" lvl="0" indent="0" algn="l" defTabSz="1195122" rtl="0" eaLnBrk="1" fontAlgn="auto" latinLnBrk="0" hangingPunct="1">
                <a:lnSpc>
                  <a:spcPct val="100000"/>
                </a:lnSpc>
                <a:spcBef>
                  <a:spcPts val="0"/>
                </a:spcBef>
                <a:spcAft>
                  <a:spcPts val="295"/>
                </a:spcAft>
                <a:buClrTx/>
                <a:buSzTx/>
                <a:buFontTx/>
                <a:buNone/>
                <a:tabLst/>
                <a:defRPr/>
              </a:pPr>
              <a:r>
                <a:rPr kumimoji="0" lang="en-US" sz="1176" b="0" i="0" u="none" strike="sngStrike" kern="1200" cap="none" spc="0" normalizeH="0" baseline="0" noProof="0" dirty="0">
                  <a:ln>
                    <a:noFill/>
                  </a:ln>
                  <a:solidFill>
                    <a:srgbClr val="3C3C41"/>
                  </a:solidFill>
                  <a:effectLst/>
                  <a:uLnTx/>
                  <a:uFillTx/>
                  <a:latin typeface="Segoe UI"/>
                  <a:ea typeface="+mn-ea"/>
                  <a:cs typeface="+mn-cs"/>
                </a:rPr>
                <a:t>(Maker/Admin)</a:t>
              </a:r>
              <a:endParaRPr kumimoji="0" lang="en-US" sz="1568" b="0" i="0" u="none" strike="sngStrike" kern="1200" cap="none" spc="0" normalizeH="0" baseline="0" noProof="0" dirty="0">
                <a:ln>
                  <a:noFill/>
                </a:ln>
                <a:solidFill>
                  <a:srgbClr val="3C3C41"/>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02716B09-6D53-4B26-97D5-4E5A5E303EEF}"/>
                </a:ext>
              </a:extLst>
            </p:cNvPr>
            <p:cNvSpPr txBox="1"/>
            <p:nvPr/>
          </p:nvSpPr>
          <p:spPr>
            <a:xfrm>
              <a:off x="5504941" y="4602139"/>
              <a:ext cx="1359728" cy="900068"/>
            </a:xfrm>
            <a:prstGeom prst="rect">
              <a:avLst/>
            </a:prstGeom>
            <a:noFill/>
          </p:spPr>
          <p:txBody>
            <a:bodyPr wrap="square" lIns="0" tIns="0" rIns="0" bIns="0" rtlCol="0">
              <a:noAutofit/>
            </a:bodyPr>
            <a:lstStyle/>
            <a:p>
              <a:pPr marL="0" marR="0" lvl="0" indent="0" algn="l" defTabSz="1195122" rtl="0" eaLnBrk="1" fontAlgn="auto" latinLnBrk="0" hangingPunct="1">
                <a:lnSpc>
                  <a:spcPct val="100000"/>
                </a:lnSpc>
                <a:spcBef>
                  <a:spcPts val="0"/>
                </a:spcBef>
                <a:spcAft>
                  <a:spcPts val="295"/>
                </a:spcAft>
                <a:buClrTx/>
                <a:buSzTx/>
                <a:buFontTx/>
                <a:buNone/>
                <a:tabLst/>
                <a:defRPr/>
              </a:pPr>
              <a:r>
                <a:rPr kumimoji="0" lang="en-US" sz="1372" b="0" i="0" u="none" strike="noStrike" kern="1200" cap="none" spc="0" normalizeH="0" baseline="0" noProof="0" dirty="0">
                  <a:ln>
                    <a:noFill/>
                  </a:ln>
                  <a:solidFill>
                    <a:srgbClr val="3C3C41"/>
                  </a:solidFill>
                  <a:effectLst/>
                  <a:uLnTx/>
                  <a:uFillTx/>
                  <a:latin typeface="Segoe UI Semibold"/>
                  <a:ea typeface="+mn-ea"/>
                  <a:cs typeface="+mn-cs"/>
                </a:rPr>
                <a:t>Resource Permissions </a:t>
              </a:r>
            </a:p>
            <a:p>
              <a:pPr marL="0" marR="0" lvl="0" indent="0" algn="l" defTabSz="1195122" rtl="0" eaLnBrk="1" fontAlgn="auto" latinLnBrk="0" hangingPunct="1">
                <a:lnSpc>
                  <a:spcPct val="100000"/>
                </a:lnSpc>
                <a:spcBef>
                  <a:spcPts val="0"/>
                </a:spcBef>
                <a:spcAft>
                  <a:spcPts val="295"/>
                </a:spcAft>
                <a:buClrTx/>
                <a:buSzTx/>
                <a:buFontTx/>
                <a:buNone/>
                <a:tabLst/>
                <a:defRPr/>
              </a:pPr>
              <a:r>
                <a:rPr kumimoji="0" lang="en-US" sz="1176" b="0" i="0" u="none" strike="noStrike" kern="1200" cap="none" spc="0" normalizeH="0" baseline="0" noProof="0" dirty="0">
                  <a:ln>
                    <a:noFill/>
                  </a:ln>
                  <a:solidFill>
                    <a:srgbClr val="3C3C41"/>
                  </a:solidFill>
                  <a:effectLst/>
                  <a:uLnTx/>
                  <a:uFillTx/>
                  <a:latin typeface="Segoe UI"/>
                  <a:ea typeface="+mn-ea"/>
                  <a:cs typeface="+mn-cs"/>
                </a:rPr>
                <a:t>(Owner/Contributor/User…)</a:t>
              </a:r>
            </a:p>
          </p:txBody>
        </p:sp>
        <p:sp>
          <p:nvSpPr>
            <p:cNvPr id="42" name="TextBox 41">
              <a:extLst>
                <a:ext uri="{FF2B5EF4-FFF2-40B4-BE49-F238E27FC236}">
                  <a16:creationId xmlns:a16="http://schemas.microsoft.com/office/drawing/2014/main" id="{81690EC0-D361-4261-B6EC-319BB01227E5}"/>
                </a:ext>
              </a:extLst>
            </p:cNvPr>
            <p:cNvSpPr txBox="1"/>
            <p:nvPr/>
          </p:nvSpPr>
          <p:spPr>
            <a:xfrm>
              <a:off x="5498048" y="5502208"/>
              <a:ext cx="1712438" cy="786823"/>
            </a:xfrm>
            <a:prstGeom prst="rect">
              <a:avLst/>
            </a:prstGeom>
            <a:noFill/>
          </p:spPr>
          <p:txBody>
            <a:bodyPr wrap="square" lIns="0" tIns="0" rIns="0" bIns="0" rtlCol="0">
              <a:noAutofit/>
            </a:bodyPr>
            <a:lstStyle/>
            <a:p>
              <a:pPr marL="0" marR="0" lvl="0" indent="0" algn="l" defTabSz="1195122" rtl="0" eaLnBrk="1" fontAlgn="auto" latinLnBrk="0" hangingPunct="1">
                <a:lnSpc>
                  <a:spcPct val="100000"/>
                </a:lnSpc>
                <a:spcBef>
                  <a:spcPts val="0"/>
                </a:spcBef>
                <a:spcAft>
                  <a:spcPts val="295"/>
                </a:spcAft>
                <a:buClrTx/>
                <a:buSzTx/>
                <a:buFontTx/>
                <a:buNone/>
                <a:tabLst/>
                <a:defRPr/>
              </a:pPr>
              <a:r>
                <a:rPr kumimoji="0" lang="en-US" sz="1372" b="0" i="0" u="none" strike="noStrike" kern="1200" cap="none" spc="0" normalizeH="0" baseline="0" noProof="0" dirty="0">
                  <a:ln>
                    <a:noFill/>
                  </a:ln>
                  <a:solidFill>
                    <a:srgbClr val="3C3C41"/>
                  </a:solidFill>
                  <a:effectLst/>
                  <a:uLnTx/>
                  <a:uFillTx/>
                  <a:latin typeface="Segoe UI Semibold"/>
                  <a:ea typeface="+mn-ea"/>
                  <a:cs typeface="+mn-cs"/>
                </a:rPr>
                <a:t>Environment &amp; </a:t>
              </a:r>
              <a:r>
                <a:rPr kumimoji="0" lang="en-US" sz="1372" b="0" i="0" u="none" strike="noStrike" kern="1200" cap="none" spc="0" normalizeH="0" baseline="0" noProof="0" dirty="0" err="1">
                  <a:ln>
                    <a:noFill/>
                  </a:ln>
                  <a:solidFill>
                    <a:srgbClr val="3C3C41"/>
                  </a:solidFill>
                  <a:effectLst/>
                  <a:uLnTx/>
                  <a:uFillTx/>
                  <a:latin typeface="Segoe UI Semibold"/>
                  <a:ea typeface="+mn-ea"/>
                  <a:cs typeface="+mn-cs"/>
                </a:rPr>
                <a:t>Dataverse</a:t>
              </a:r>
              <a:r>
                <a:rPr kumimoji="0" lang="en-US" sz="1372" b="0" i="0" u="none" strike="noStrike" kern="1200" cap="none" spc="0" normalizeH="0" baseline="0" noProof="0" dirty="0">
                  <a:ln>
                    <a:noFill/>
                  </a:ln>
                  <a:solidFill>
                    <a:srgbClr val="3C3C41"/>
                  </a:solidFill>
                  <a:effectLst/>
                  <a:uLnTx/>
                  <a:uFillTx/>
                  <a:latin typeface="Segoe UI Semibold"/>
                  <a:ea typeface="+mn-ea"/>
                  <a:cs typeface="+mn-cs"/>
                </a:rPr>
                <a:t> Roles</a:t>
              </a:r>
            </a:p>
            <a:p>
              <a:pPr marL="0" marR="0" lvl="0" indent="0" algn="l" defTabSz="1195122" rtl="0" eaLnBrk="1" fontAlgn="auto" latinLnBrk="0" hangingPunct="1">
                <a:lnSpc>
                  <a:spcPct val="100000"/>
                </a:lnSpc>
                <a:spcBef>
                  <a:spcPts val="0"/>
                </a:spcBef>
                <a:spcAft>
                  <a:spcPts val="295"/>
                </a:spcAft>
                <a:buClrTx/>
                <a:buSzTx/>
                <a:buFontTx/>
                <a:buNone/>
                <a:tabLst/>
                <a:defRPr/>
              </a:pPr>
              <a:r>
                <a:rPr kumimoji="0" lang="en-US" sz="1176" b="0" i="0" u="none" strike="noStrike" kern="1200" cap="none" spc="0" normalizeH="0" baseline="0" noProof="0" dirty="0">
                  <a:ln>
                    <a:noFill/>
                  </a:ln>
                  <a:solidFill>
                    <a:srgbClr val="3C3C41"/>
                  </a:solidFill>
                  <a:effectLst/>
                  <a:uLnTx/>
                  <a:uFillTx/>
                  <a:latin typeface="Segoe UI"/>
                  <a:ea typeface="+mn-ea"/>
                  <a:cs typeface="+mn-cs"/>
                </a:rPr>
                <a:t>(Maker / System Admin Customizer…)</a:t>
              </a:r>
            </a:p>
          </p:txBody>
        </p:sp>
        <p:sp>
          <p:nvSpPr>
            <p:cNvPr id="45" name="Freeform: Shape 44">
              <a:extLst>
                <a:ext uri="{FF2B5EF4-FFF2-40B4-BE49-F238E27FC236}">
                  <a16:creationId xmlns:a16="http://schemas.microsoft.com/office/drawing/2014/main" id="{0F881E2E-8D6E-4FD7-BA99-1C600B20666C}"/>
                </a:ext>
              </a:extLst>
            </p:cNvPr>
            <p:cNvSpPr/>
            <p:nvPr/>
          </p:nvSpPr>
          <p:spPr bwMode="auto">
            <a:xfrm flipH="1" flipV="1">
              <a:off x="5166316" y="4872281"/>
              <a:ext cx="268144" cy="45719"/>
            </a:xfrm>
            <a:custGeom>
              <a:avLst/>
              <a:gdLst>
                <a:gd name="connsiteX0" fmla="*/ 0 w 3375498"/>
                <a:gd name="connsiteY0" fmla="*/ 0 h 622570"/>
                <a:gd name="connsiteX1" fmla="*/ 2597285 w 3375498"/>
                <a:gd name="connsiteY1" fmla="*/ 0 h 622570"/>
                <a:gd name="connsiteX2" fmla="*/ 2597285 w 3375498"/>
                <a:gd name="connsiteY2" fmla="*/ 622570 h 622570"/>
                <a:gd name="connsiteX3" fmla="*/ 3375498 w 3375498"/>
                <a:gd name="connsiteY3" fmla="*/ 622570 h 622570"/>
                <a:gd name="connsiteX0" fmla="*/ 0 w 2597285"/>
                <a:gd name="connsiteY0" fmla="*/ 0 h 622570"/>
                <a:gd name="connsiteX1" fmla="*/ 2597285 w 2597285"/>
                <a:gd name="connsiteY1" fmla="*/ 0 h 622570"/>
                <a:gd name="connsiteX2" fmla="*/ 2597285 w 2597285"/>
                <a:gd name="connsiteY2" fmla="*/ 622570 h 622570"/>
                <a:gd name="connsiteX0" fmla="*/ 0 w 2597285"/>
                <a:gd name="connsiteY0" fmla="*/ 0 h 0"/>
                <a:gd name="connsiteX1" fmla="*/ 2597285 w 2597285"/>
                <a:gd name="connsiteY1" fmla="*/ 0 h 0"/>
              </a:gdLst>
              <a:ahLst/>
              <a:cxnLst>
                <a:cxn ang="0">
                  <a:pos x="connsiteX0" y="connsiteY0"/>
                </a:cxn>
                <a:cxn ang="0">
                  <a:pos x="connsiteX1" y="connsiteY1"/>
                </a:cxn>
              </a:cxnLst>
              <a:rect l="l" t="t" r="r" b="b"/>
              <a:pathLst>
                <a:path w="2597285">
                  <a:moveTo>
                    <a:pt x="0" y="0"/>
                  </a:moveTo>
                  <a:lnTo>
                    <a:pt x="2597285" y="0"/>
                  </a:lnTo>
                </a:path>
              </a:pathLst>
            </a:custGeom>
            <a:noFill/>
            <a:ln>
              <a:solidFill>
                <a:schemeClr val="tx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44"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C8AA50F8-0898-4A66-BF54-5173269D7908}"/>
                </a:ext>
              </a:extLst>
            </p:cNvPr>
            <p:cNvSpPr/>
            <p:nvPr/>
          </p:nvSpPr>
          <p:spPr bwMode="auto">
            <a:xfrm flipH="1" flipV="1">
              <a:off x="5069941" y="5790835"/>
              <a:ext cx="389291" cy="44820"/>
            </a:xfrm>
            <a:custGeom>
              <a:avLst/>
              <a:gdLst>
                <a:gd name="connsiteX0" fmla="*/ 0 w 3375498"/>
                <a:gd name="connsiteY0" fmla="*/ 0 h 622570"/>
                <a:gd name="connsiteX1" fmla="*/ 2597285 w 3375498"/>
                <a:gd name="connsiteY1" fmla="*/ 0 h 622570"/>
                <a:gd name="connsiteX2" fmla="*/ 2597285 w 3375498"/>
                <a:gd name="connsiteY2" fmla="*/ 622570 h 622570"/>
                <a:gd name="connsiteX3" fmla="*/ 3375498 w 3375498"/>
                <a:gd name="connsiteY3" fmla="*/ 622570 h 622570"/>
                <a:gd name="connsiteX0" fmla="*/ 0 w 2597285"/>
                <a:gd name="connsiteY0" fmla="*/ 0 h 622570"/>
                <a:gd name="connsiteX1" fmla="*/ 2597285 w 2597285"/>
                <a:gd name="connsiteY1" fmla="*/ 0 h 622570"/>
                <a:gd name="connsiteX2" fmla="*/ 2597285 w 2597285"/>
                <a:gd name="connsiteY2" fmla="*/ 622570 h 622570"/>
                <a:gd name="connsiteX0" fmla="*/ 0 w 2597285"/>
                <a:gd name="connsiteY0" fmla="*/ 0 h 0"/>
                <a:gd name="connsiteX1" fmla="*/ 2597285 w 2597285"/>
                <a:gd name="connsiteY1" fmla="*/ 0 h 0"/>
              </a:gdLst>
              <a:ahLst/>
              <a:cxnLst>
                <a:cxn ang="0">
                  <a:pos x="connsiteX0" y="connsiteY0"/>
                </a:cxn>
                <a:cxn ang="0">
                  <a:pos x="connsiteX1" y="connsiteY1"/>
                </a:cxn>
              </a:cxnLst>
              <a:rect l="l" t="t" r="r" b="b"/>
              <a:pathLst>
                <a:path w="2597285">
                  <a:moveTo>
                    <a:pt x="0" y="0"/>
                  </a:moveTo>
                  <a:lnTo>
                    <a:pt x="2597285" y="0"/>
                  </a:lnTo>
                </a:path>
              </a:pathLst>
            </a:custGeom>
            <a:noFill/>
            <a:ln>
              <a:solidFill>
                <a:schemeClr val="tx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44"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64" name="Freeform: Shape 63">
            <a:extLst>
              <a:ext uri="{FF2B5EF4-FFF2-40B4-BE49-F238E27FC236}">
                <a16:creationId xmlns:a16="http://schemas.microsoft.com/office/drawing/2014/main" id="{D9299B9E-BC3B-4202-9EEE-4763BB11926D}"/>
              </a:ext>
            </a:extLst>
          </p:cNvPr>
          <p:cNvSpPr/>
          <p:nvPr/>
        </p:nvSpPr>
        <p:spPr bwMode="auto">
          <a:xfrm>
            <a:off x="-300140" y="5340126"/>
            <a:ext cx="2032984" cy="1517391"/>
          </a:xfrm>
          <a:custGeom>
            <a:avLst/>
            <a:gdLst>
              <a:gd name="connsiteX0" fmla="*/ 235567 w 2073750"/>
              <a:gd name="connsiteY0" fmla="*/ 0 h 1547817"/>
              <a:gd name="connsiteX1" fmla="*/ 1554638 w 2073750"/>
              <a:gd name="connsiteY1" fmla="*/ 0 h 1547817"/>
              <a:gd name="connsiteX2" fmla="*/ 2073750 w 2073750"/>
              <a:gd name="connsiteY2" fmla="*/ 1038225 h 1547817"/>
              <a:gd name="connsiteX3" fmla="*/ 1818954 w 2073750"/>
              <a:gd name="connsiteY3" fmla="*/ 1547817 h 1547817"/>
              <a:gd name="connsiteX4" fmla="*/ 0 w 2073750"/>
              <a:gd name="connsiteY4" fmla="*/ 1547817 h 1547817"/>
              <a:gd name="connsiteX5" fmla="*/ 0 w 2073750"/>
              <a:gd name="connsiteY5" fmla="*/ 471134 h 154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3750" h="1547817">
                <a:moveTo>
                  <a:pt x="235567" y="0"/>
                </a:moveTo>
                <a:lnTo>
                  <a:pt x="1554638" y="0"/>
                </a:lnTo>
                <a:lnTo>
                  <a:pt x="2073750" y="1038225"/>
                </a:lnTo>
                <a:lnTo>
                  <a:pt x="1818954" y="1547817"/>
                </a:lnTo>
                <a:lnTo>
                  <a:pt x="0" y="1547817"/>
                </a:lnTo>
                <a:lnTo>
                  <a:pt x="0" y="471134"/>
                </a:lnTo>
                <a:close/>
              </a:path>
            </a:pathLst>
          </a:cu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IN" sz="1176" b="1"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8" name="Hexagon 47">
            <a:extLst>
              <a:ext uri="{FF2B5EF4-FFF2-40B4-BE49-F238E27FC236}">
                <a16:creationId xmlns:a16="http://schemas.microsoft.com/office/drawing/2014/main" id="{797EF439-B43F-44FD-AACD-0A4BCFEB03B9}"/>
              </a:ext>
            </a:extLst>
          </p:cNvPr>
          <p:cNvSpPr/>
          <p:nvPr/>
        </p:nvSpPr>
        <p:spPr bwMode="auto">
          <a:xfrm>
            <a:off x="325199" y="4752571"/>
            <a:ext cx="1601087" cy="1410335"/>
          </a:xfrm>
          <a:prstGeom prst="hexagon">
            <a:avLst/>
          </a:prstGeom>
          <a:solidFill>
            <a:schemeClr val="tx1">
              <a:lumMod val="75000"/>
              <a:alpha val="28000"/>
            </a:schemeClr>
          </a:solidFill>
          <a:ln>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IN" sz="1176" b="1"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C3BD4073-C0B0-4C31-BD31-693191C1F68A}"/>
              </a:ext>
            </a:extLst>
          </p:cNvPr>
          <p:cNvSpPr/>
          <p:nvPr/>
        </p:nvSpPr>
        <p:spPr>
          <a:xfrm>
            <a:off x="6850561" y="4899731"/>
            <a:ext cx="4681159" cy="1543243"/>
          </a:xfrm>
          <a:prstGeom prst="rect">
            <a:avLst/>
          </a:prstGeom>
        </p:spPr>
        <p:txBody>
          <a:bodyPr wrap="square">
            <a:spAutoFit/>
          </a:bodyPr>
          <a:lstStyle/>
          <a:p>
            <a:pPr marL="0" marR="0" lvl="0" indent="0" algn="l" defTabSz="1195122" rtl="0" eaLnBrk="1" fontAlgn="auto" latinLnBrk="0" hangingPunct="1">
              <a:lnSpc>
                <a:spcPct val="100000"/>
              </a:lnSpc>
              <a:spcBef>
                <a:spcPts val="0"/>
              </a:spcBef>
              <a:spcAft>
                <a:spcPts val="295"/>
              </a:spcAft>
              <a:buClrTx/>
              <a:buSzTx/>
              <a:buFontTx/>
              <a:buNone/>
              <a:tabLst/>
              <a:defRPr/>
            </a:pPr>
            <a:r>
              <a:rPr kumimoji="0" lang="en-US" sz="1568" b="0" i="0" u="none" strike="noStrike" kern="1200" cap="none" spc="0" normalizeH="0" baseline="0" noProof="0" dirty="0">
                <a:ln>
                  <a:noFill/>
                </a:ln>
                <a:solidFill>
                  <a:srgbClr val="3C3C41"/>
                </a:solidFill>
                <a:effectLst/>
                <a:uLnTx/>
                <a:uFillTx/>
                <a:latin typeface="Segoe UI Semibold"/>
                <a:ea typeface="+mn-ea"/>
                <a:cs typeface="+mn-cs"/>
              </a:rPr>
              <a:t>Access to resources are controlled using</a:t>
            </a:r>
          </a:p>
          <a:p>
            <a:pPr marL="285750" marR="0" lvl="1" indent="-285750" algn="l" defTabSz="1195122" rtl="0" eaLnBrk="1" fontAlgn="auto" latinLnBrk="0" hangingPunct="1">
              <a:lnSpc>
                <a:spcPct val="100000"/>
              </a:lnSpc>
              <a:spcBef>
                <a:spcPts val="0"/>
              </a:spcBef>
              <a:spcAft>
                <a:spcPts val="295"/>
              </a:spcAft>
              <a:buClrTx/>
              <a:buSzTx/>
              <a:buFont typeface="Arial" panose="020B0604020202020204" pitchFamily="34" charset="0"/>
              <a:buChar char="•"/>
              <a:tabLst/>
              <a:defRPr/>
            </a:pPr>
            <a:r>
              <a:rPr kumimoji="0" lang="en-US" sz="1372" b="0" i="0" u="sng" strike="noStrike" kern="1200" cap="none" spc="0" normalizeH="0" baseline="0" noProof="0" dirty="0" err="1">
                <a:ln>
                  <a:noFill/>
                </a:ln>
                <a:solidFill>
                  <a:srgbClr val="3C3C41"/>
                </a:solidFill>
                <a:effectLst/>
                <a:uLnTx/>
                <a:uFillTx/>
                <a:latin typeface="Segoe UI"/>
                <a:ea typeface="+mn-ea"/>
                <a:cs typeface="+mn-cs"/>
              </a:rPr>
              <a:t>Dataverse</a:t>
            </a:r>
            <a:r>
              <a:rPr kumimoji="0" lang="en-US" sz="1372" b="0" i="0" u="sng" strike="noStrike" kern="1200" cap="none" spc="0" normalizeH="0" baseline="0" noProof="0" dirty="0">
                <a:ln>
                  <a:noFill/>
                </a:ln>
                <a:solidFill>
                  <a:srgbClr val="3C3C41"/>
                </a:solidFill>
                <a:effectLst/>
                <a:uLnTx/>
                <a:uFillTx/>
                <a:latin typeface="Segoe UI"/>
                <a:ea typeface="+mn-ea"/>
                <a:cs typeface="+mn-cs"/>
              </a:rPr>
              <a:t> security roles</a:t>
            </a:r>
          </a:p>
          <a:p>
            <a:pPr marL="285750" marR="0" lvl="1" indent="-285750" algn="l" defTabSz="1195122" rtl="0" eaLnBrk="1" fontAlgn="auto" latinLnBrk="0" hangingPunct="1">
              <a:lnSpc>
                <a:spcPct val="100000"/>
              </a:lnSpc>
              <a:spcBef>
                <a:spcPts val="0"/>
              </a:spcBef>
              <a:spcAft>
                <a:spcPts val="295"/>
              </a:spcAft>
              <a:buClrTx/>
              <a:buSzTx/>
              <a:buFont typeface="Arial" panose="020B0604020202020204" pitchFamily="34" charset="0"/>
              <a:buChar char="•"/>
              <a:tabLst/>
              <a:defRPr/>
            </a:pPr>
            <a:r>
              <a:rPr kumimoji="0" lang="en-US" sz="1372" b="0" i="0" u="none" strike="noStrike" kern="1200" cap="none" spc="0" normalizeH="0" baseline="0" noProof="0" dirty="0">
                <a:ln>
                  <a:noFill/>
                </a:ln>
                <a:solidFill>
                  <a:srgbClr val="3C3C41"/>
                </a:solidFill>
                <a:effectLst/>
                <a:uLnTx/>
                <a:uFillTx/>
                <a:latin typeface="Segoe UI"/>
                <a:ea typeface="+mn-ea"/>
                <a:cs typeface="+mn-cs"/>
              </a:rPr>
              <a:t>Resource permissions for apps/flows/custom connectors/etc.</a:t>
            </a:r>
          </a:p>
          <a:p>
            <a:pPr marL="0" marR="0" lvl="1" indent="0" algn="l" defTabSz="1195122" rtl="0" eaLnBrk="1" fontAlgn="auto" latinLnBrk="0" hangingPunct="1">
              <a:lnSpc>
                <a:spcPct val="100000"/>
              </a:lnSpc>
              <a:spcBef>
                <a:spcPts val="0"/>
              </a:spcBef>
              <a:spcAft>
                <a:spcPts val="295"/>
              </a:spcAft>
              <a:buClrTx/>
              <a:buSzTx/>
              <a:buFontTx/>
              <a:buNone/>
              <a:tabLst/>
              <a:defRPr/>
            </a:pPr>
            <a:endParaRPr kumimoji="0" lang="en-US" sz="1372" b="0" i="0" u="none" strike="noStrike" kern="1200" cap="none" spc="0" normalizeH="0" baseline="0" noProof="0" dirty="0">
              <a:ln>
                <a:noFill/>
              </a:ln>
              <a:solidFill>
                <a:srgbClr val="3C3C41"/>
              </a:solidFill>
              <a:effectLst/>
              <a:uLnTx/>
              <a:uFillTx/>
              <a:latin typeface="Segoe UI"/>
              <a:ea typeface="+mn-ea"/>
              <a:cs typeface="+mn-cs"/>
            </a:endParaRPr>
          </a:p>
          <a:p>
            <a:pPr marL="0" marR="0" lvl="1" indent="0" algn="l" defTabSz="1195122" rtl="0" eaLnBrk="1" fontAlgn="auto" latinLnBrk="0" hangingPunct="1">
              <a:lnSpc>
                <a:spcPct val="100000"/>
              </a:lnSpc>
              <a:spcBef>
                <a:spcPts val="0"/>
              </a:spcBef>
              <a:spcAft>
                <a:spcPts val="295"/>
              </a:spcAft>
              <a:buClrTx/>
              <a:buSzTx/>
              <a:buFontTx/>
              <a:buNone/>
              <a:tabLst/>
              <a:defRPr/>
            </a:pPr>
            <a:r>
              <a:rPr kumimoji="0" lang="en-US" sz="1372" b="0" i="0" u="none" strike="noStrike" kern="1200" cap="none" spc="0" normalizeH="0" baseline="0" noProof="0" dirty="0">
                <a:ln>
                  <a:noFill/>
                </a:ln>
                <a:solidFill>
                  <a:srgbClr val="3C3C41"/>
                </a:solidFill>
                <a:effectLst/>
                <a:uLnTx/>
                <a:uFillTx/>
                <a:latin typeface="Segoe UI"/>
                <a:ea typeface="+mn-ea"/>
                <a:cs typeface="+mn-cs"/>
              </a:rPr>
              <a:t>Learn more about </a:t>
            </a:r>
            <a:r>
              <a:rPr kumimoji="0" lang="en-US" sz="1372" b="0" i="0" u="none" strike="noStrike" kern="1200" cap="none" spc="0" normalizeH="0" baseline="0" noProof="0" dirty="0" err="1">
                <a:ln>
                  <a:noFill/>
                </a:ln>
                <a:solidFill>
                  <a:srgbClr val="3C3C41"/>
                </a:solidFill>
                <a:effectLst/>
                <a:uLnTx/>
                <a:uFillTx/>
                <a:latin typeface="Segoe UI"/>
                <a:ea typeface="+mn-ea"/>
                <a:cs typeface="+mn-cs"/>
              </a:rPr>
              <a:t>Dataverse</a:t>
            </a:r>
            <a:r>
              <a:rPr kumimoji="0" lang="en-US" sz="1372" b="0" i="0" u="none" strike="noStrike" kern="1200" cap="none" spc="0" normalizeH="0" baseline="0" noProof="0" dirty="0">
                <a:ln>
                  <a:noFill/>
                </a:ln>
                <a:solidFill>
                  <a:srgbClr val="3C3C41"/>
                </a:solidFill>
                <a:effectLst/>
                <a:uLnTx/>
                <a:uFillTx/>
                <a:latin typeface="Segoe UI"/>
                <a:ea typeface="+mn-ea"/>
                <a:cs typeface="+mn-cs"/>
              </a:rPr>
              <a:t> security roles from </a:t>
            </a:r>
            <a:r>
              <a:rPr kumimoji="0" lang="en-US" sz="1372" b="0" i="0" u="none" strike="noStrike" kern="1200" cap="none" spc="0" normalizeH="0" baseline="0" noProof="0" dirty="0">
                <a:ln>
                  <a:noFill/>
                </a:ln>
                <a:solidFill>
                  <a:srgbClr val="3C3C41"/>
                </a:solidFill>
                <a:effectLst/>
                <a:uLnTx/>
                <a:uFillTx/>
                <a:latin typeface="Segoe UI"/>
                <a:ea typeface="+mn-ea"/>
                <a:cs typeface="+mn-cs"/>
                <a:hlinkClick r:id="rId5"/>
              </a:rPr>
              <a:t>here</a:t>
            </a:r>
            <a:endParaRPr kumimoji="0" lang="en-US" sz="1372" b="0" i="0" u="none" strike="noStrike" kern="1200" cap="none" spc="0" normalizeH="0" baseline="0" noProof="0" dirty="0">
              <a:ln>
                <a:noFill/>
              </a:ln>
              <a:solidFill>
                <a:srgbClr val="3C3C41"/>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500EED37-80DC-4DCC-8CAD-A3399A62AA9B}"/>
              </a:ext>
            </a:extLst>
          </p:cNvPr>
          <p:cNvSpPr/>
          <p:nvPr/>
        </p:nvSpPr>
        <p:spPr>
          <a:xfrm>
            <a:off x="8247182" y="206726"/>
            <a:ext cx="3944818" cy="2623795"/>
          </a:xfrm>
          <a:prstGeom prst="rect">
            <a:avLst/>
          </a:prstGeom>
        </p:spPr>
        <p:txBody>
          <a:bodyPr wrap="square">
            <a:spAutoFit/>
          </a:bodyPr>
          <a:lstStyle/>
          <a:p>
            <a:pPr marL="0" marR="0" lvl="0" indent="0" algn="l" defTabSz="1195122" rtl="0" eaLnBrk="1" fontAlgn="auto" latinLnBrk="0" hangingPunct="1">
              <a:lnSpc>
                <a:spcPct val="100000"/>
              </a:lnSpc>
              <a:spcBef>
                <a:spcPts val="0"/>
              </a:spcBef>
              <a:spcAft>
                <a:spcPts val="295"/>
              </a:spcAft>
              <a:buClrTx/>
              <a:buSzTx/>
              <a:buFontTx/>
              <a:buNone/>
              <a:tabLst/>
              <a:defRPr/>
            </a:pP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Environment Admin </a:t>
            </a:r>
            <a:r>
              <a:rPr kumimoji="0" lang="en-US" sz="1400" b="0" i="0" u="none" strike="noStrike" kern="1200" cap="none" spc="0" normalizeH="0" baseline="0" noProof="0" dirty="0">
                <a:ln>
                  <a:noFill/>
                </a:ln>
                <a:solidFill>
                  <a:srgbClr val="3C3C41"/>
                </a:solidFill>
                <a:effectLst/>
                <a:uLnTx/>
                <a:uFillTx/>
                <a:latin typeface="Segoe UI"/>
                <a:ea typeface="+mn-ea"/>
                <a:cs typeface="+mn-cs"/>
              </a:rPr>
              <a:t>can perform all administrative actions like </a:t>
            </a:r>
          </a:p>
          <a:p>
            <a:pPr marL="285750" marR="0" lvl="0" indent="-285750" algn="l" defTabSz="1195122" rtl="0" eaLnBrk="1" fontAlgn="auto" latinLnBrk="0" hangingPunct="1">
              <a:lnSpc>
                <a:spcPct val="100000"/>
              </a:lnSpc>
              <a:spcBef>
                <a:spcPts val="0"/>
              </a:spcBef>
              <a:spcAft>
                <a:spcPts val="295"/>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3C3C41"/>
                </a:solidFill>
                <a:effectLst/>
                <a:uLnTx/>
                <a:uFillTx/>
                <a:latin typeface="Segoe UI"/>
                <a:ea typeface="+mn-ea"/>
                <a:cs typeface="+mn-cs"/>
              </a:rPr>
              <a:t>View/manage resources</a:t>
            </a:r>
          </a:p>
          <a:p>
            <a:pPr marL="285750" marR="0" lvl="0" indent="-285750" algn="l" defTabSz="1195122" rtl="0" eaLnBrk="1" fontAlgn="auto" latinLnBrk="0" hangingPunct="1">
              <a:lnSpc>
                <a:spcPct val="100000"/>
              </a:lnSpc>
              <a:spcBef>
                <a:spcPts val="0"/>
              </a:spcBef>
              <a:spcAft>
                <a:spcPts val="295"/>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82828">
                    <a:lumMod val="75000"/>
                  </a:srgbClr>
                </a:solidFill>
                <a:effectLst/>
                <a:uLnTx/>
                <a:uFillTx/>
                <a:latin typeface="Segoe UI"/>
                <a:ea typeface="+mn-ea"/>
                <a:cs typeface="+mn-cs"/>
              </a:rPr>
              <a:t>Add/remove a user or group from roles</a:t>
            </a:r>
          </a:p>
          <a:p>
            <a:pPr marL="285750" marR="0" lvl="0" indent="-285750" algn="l" defTabSz="1195122" rtl="0" eaLnBrk="1" fontAlgn="auto" latinLnBrk="0" hangingPunct="1">
              <a:lnSpc>
                <a:spcPct val="100000"/>
              </a:lnSpc>
              <a:spcBef>
                <a:spcPts val="0"/>
              </a:spcBef>
              <a:spcAft>
                <a:spcPts val="295"/>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82828">
                    <a:lumMod val="75000"/>
                  </a:srgbClr>
                </a:solidFill>
                <a:effectLst/>
                <a:uLnTx/>
                <a:uFillTx/>
                <a:latin typeface="Segoe UI"/>
                <a:ea typeface="+mn-ea"/>
                <a:cs typeface="+mn-cs"/>
              </a:rPr>
              <a:t>Create DLP policies</a:t>
            </a:r>
          </a:p>
          <a:p>
            <a:pPr marL="285750" marR="0" lvl="0" indent="-285750" algn="l" defTabSz="1195122" rtl="0" eaLnBrk="1" fontAlgn="auto" latinLnBrk="0" hangingPunct="1">
              <a:lnSpc>
                <a:spcPct val="100000"/>
              </a:lnSpc>
              <a:spcBef>
                <a:spcPts val="0"/>
              </a:spcBef>
              <a:spcAft>
                <a:spcPts val="295"/>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82828">
                    <a:lumMod val="75000"/>
                  </a:srgbClr>
                </a:solidFill>
                <a:effectLst/>
                <a:uLnTx/>
                <a:uFillTx/>
                <a:latin typeface="Segoe UI"/>
                <a:ea typeface="+mn-ea"/>
                <a:cs typeface="+mn-cs"/>
              </a:rPr>
              <a:t>Provision </a:t>
            </a:r>
            <a:r>
              <a:rPr kumimoji="0" lang="en-US" sz="1400" b="0" i="0" u="none" strike="noStrike" kern="1200" cap="none" spc="0" normalizeH="0" baseline="0" noProof="0" dirty="0" err="1">
                <a:ln>
                  <a:noFill/>
                </a:ln>
                <a:solidFill>
                  <a:srgbClr val="282828">
                    <a:lumMod val="75000"/>
                  </a:srgbClr>
                </a:solidFill>
                <a:effectLst/>
                <a:uLnTx/>
                <a:uFillTx/>
                <a:latin typeface="Segoe UI"/>
                <a:ea typeface="+mn-ea"/>
                <a:cs typeface="+mn-cs"/>
              </a:rPr>
              <a:t>Dataverse</a:t>
            </a:r>
            <a:r>
              <a:rPr kumimoji="0" lang="en-US" sz="1400" b="0" i="0" u="none" strike="noStrike" kern="1200" cap="none" spc="0" normalizeH="0" baseline="0" noProof="0" dirty="0">
                <a:ln>
                  <a:noFill/>
                </a:ln>
                <a:solidFill>
                  <a:srgbClr val="282828">
                    <a:lumMod val="75000"/>
                  </a:srgbClr>
                </a:solidFill>
                <a:effectLst/>
                <a:uLnTx/>
                <a:uFillTx/>
                <a:latin typeface="Segoe UI"/>
                <a:ea typeface="+mn-ea"/>
                <a:cs typeface="+mn-cs"/>
              </a:rPr>
              <a:t> database to </a:t>
            </a:r>
            <a:r>
              <a:rPr kumimoji="0" lang="en-US" sz="1400" b="0" i="0" u="none" strike="noStrike" kern="1200" cap="none" spc="0" normalizeH="0" baseline="0" noProof="0" dirty="0" err="1">
                <a:ln>
                  <a:noFill/>
                </a:ln>
                <a:solidFill>
                  <a:srgbClr val="282828">
                    <a:lumMod val="75000"/>
                  </a:srgbClr>
                </a:solidFill>
                <a:effectLst/>
                <a:uLnTx/>
                <a:uFillTx/>
                <a:latin typeface="Segoe UI"/>
                <a:ea typeface="+mn-ea"/>
                <a:cs typeface="+mn-cs"/>
              </a:rPr>
              <a:t>envs</a:t>
            </a:r>
            <a:endParaRPr kumimoji="0" lang="en-US" sz="1400" b="0" i="0" u="none" strike="noStrike" kern="1200" cap="none" spc="0" normalizeH="0" baseline="0" noProof="0" dirty="0">
              <a:ln>
                <a:noFill/>
              </a:ln>
              <a:solidFill>
                <a:srgbClr val="3C3C41"/>
              </a:solidFill>
              <a:effectLst/>
              <a:uLnTx/>
              <a:uFillTx/>
              <a:latin typeface="Segoe UI"/>
              <a:ea typeface="+mn-ea"/>
              <a:cs typeface="+mn-cs"/>
            </a:endParaRPr>
          </a:p>
          <a:p>
            <a:pPr marL="0" marR="0" lvl="0" indent="0" algn="l" defTabSz="1195122" rtl="0" eaLnBrk="1" fontAlgn="auto" latinLnBrk="0" hangingPunct="1">
              <a:lnSpc>
                <a:spcPct val="100000"/>
              </a:lnSpc>
              <a:spcBef>
                <a:spcPts val="0"/>
              </a:spcBef>
              <a:spcAft>
                <a:spcPts val="295"/>
              </a:spcAft>
              <a:buClrTx/>
              <a:buSzTx/>
              <a:buFontTx/>
              <a:buNone/>
              <a:tabLst/>
              <a:defRPr/>
            </a:pPr>
            <a:endParaRPr kumimoji="0" lang="en-US" sz="200" b="0" i="0" u="none" strike="noStrike" kern="1200" cap="none" spc="0" normalizeH="0" baseline="0" noProof="0" dirty="0">
              <a:ln>
                <a:noFill/>
              </a:ln>
              <a:solidFill>
                <a:srgbClr val="3C3C41"/>
              </a:solidFill>
              <a:effectLst/>
              <a:uLnTx/>
              <a:uFillTx/>
              <a:latin typeface="Segoe UI"/>
              <a:ea typeface="+mn-ea"/>
              <a:cs typeface="+mn-cs"/>
            </a:endParaRPr>
          </a:p>
          <a:p>
            <a:pPr marL="0" marR="0" lvl="0" indent="0" algn="l" defTabSz="1195122" rtl="0" eaLnBrk="1" fontAlgn="auto" latinLnBrk="0" hangingPunct="1">
              <a:lnSpc>
                <a:spcPct val="100000"/>
              </a:lnSpc>
              <a:spcBef>
                <a:spcPts val="0"/>
              </a:spcBef>
              <a:spcAft>
                <a:spcPts val="295"/>
              </a:spcAft>
              <a:buClrTx/>
              <a:buSzTx/>
              <a:buFontTx/>
              <a:buNone/>
              <a:tabLst/>
              <a:defRPr/>
            </a:pP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Environment Maker </a:t>
            </a:r>
            <a:r>
              <a:rPr kumimoji="0" lang="en-US" sz="1400" b="0" i="0" u="none" strike="noStrike" kern="1200" cap="none" spc="0" normalizeH="0" baseline="0" noProof="0" dirty="0">
                <a:ln>
                  <a:noFill/>
                </a:ln>
                <a:solidFill>
                  <a:srgbClr val="3C3C41"/>
                </a:solidFill>
                <a:effectLst/>
                <a:uLnTx/>
                <a:uFillTx/>
                <a:latin typeface="Segoe UI"/>
                <a:ea typeface="+mn-ea"/>
                <a:cs typeface="+mn-cs"/>
              </a:rPr>
              <a:t>can create resources within an environment and d</a:t>
            </a:r>
            <a:r>
              <a:rPr kumimoji="0" lang="en-US" sz="1400" b="0" i="0" u="none" strike="noStrike" kern="1200" cap="none" spc="0" normalizeH="0" baseline="0" noProof="0" dirty="0">
                <a:ln>
                  <a:noFill/>
                </a:ln>
                <a:solidFill>
                  <a:srgbClr val="282828">
                    <a:lumMod val="75000"/>
                  </a:srgbClr>
                </a:solidFill>
                <a:effectLst/>
                <a:uLnTx/>
                <a:uFillTx/>
                <a:latin typeface="Segoe UI"/>
                <a:ea typeface="+mn-ea"/>
                <a:cs typeface="+mn-cs"/>
              </a:rPr>
              <a:t>istribute apps and flows they build using share functionality</a:t>
            </a:r>
            <a:endParaRPr kumimoji="0" lang="LID4096" sz="1400" b="0" i="0" u="none" strike="noStrike" kern="1200" cap="none" spc="0" normalizeH="0" baseline="0" noProof="0" dirty="0">
              <a:ln>
                <a:noFill/>
              </a:ln>
              <a:solidFill>
                <a:srgbClr val="282828"/>
              </a:solidFill>
              <a:effectLst/>
              <a:uLnTx/>
              <a:uFillTx/>
              <a:latin typeface="Segoe UI"/>
              <a:ea typeface="+mn-ea"/>
              <a:cs typeface="+mn-cs"/>
            </a:endParaRPr>
          </a:p>
          <a:p>
            <a:pPr marL="0" marR="0" lvl="0" indent="0" algn="l" defTabSz="1195122" rtl="0" eaLnBrk="1" fontAlgn="auto" latinLnBrk="0" hangingPunct="1">
              <a:lnSpc>
                <a:spcPct val="100000"/>
              </a:lnSpc>
              <a:spcBef>
                <a:spcPts val="0"/>
              </a:spcBef>
              <a:spcAft>
                <a:spcPts val="295"/>
              </a:spcAft>
              <a:buClrTx/>
              <a:buSzTx/>
              <a:buFontTx/>
              <a:buNone/>
              <a:tabLst/>
              <a:defRPr/>
            </a:pPr>
            <a:endParaRPr kumimoji="0" lang="en-US" sz="14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4" name="Hexagon 13">
            <a:extLst>
              <a:ext uri="{FF2B5EF4-FFF2-40B4-BE49-F238E27FC236}">
                <a16:creationId xmlns:a16="http://schemas.microsoft.com/office/drawing/2014/main" id="{F685476C-21E0-4C4E-BC79-6E6BBA640BF7}"/>
              </a:ext>
            </a:extLst>
          </p:cNvPr>
          <p:cNvSpPr/>
          <p:nvPr/>
        </p:nvSpPr>
        <p:spPr bwMode="auto">
          <a:xfrm>
            <a:off x="87558" y="607465"/>
            <a:ext cx="504000" cy="432000"/>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r>
              <a:rPr lang="en-IN" sz="1600" b="1" dirty="0">
                <a:solidFill>
                  <a:srgbClr val="FFFFFF"/>
                </a:solidFill>
                <a:latin typeface="Segoe UI"/>
                <a:cs typeface="Segoe UI" pitchFamily="34" charset="0"/>
              </a:rPr>
              <a:t>2</a:t>
            </a:r>
            <a:endParaRPr lang="en-IN" sz="1176" b="1" dirty="0">
              <a:solidFill>
                <a:srgbClr val="FFFFFF"/>
              </a:solidFill>
              <a:latin typeface="Segoe UI"/>
              <a:cs typeface="Segoe UI" pitchFamily="34" charset="0"/>
            </a:endParaRPr>
          </a:p>
        </p:txBody>
      </p:sp>
    </p:spTree>
    <p:extLst>
      <p:ext uri="{BB962C8B-B14F-4D97-AF65-F5344CB8AC3E}">
        <p14:creationId xmlns:p14="http://schemas.microsoft.com/office/powerpoint/2010/main" val="352768166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Shape 44">
            <a:extLst>
              <a:ext uri="{FF2B5EF4-FFF2-40B4-BE49-F238E27FC236}">
                <a16:creationId xmlns:a16="http://schemas.microsoft.com/office/drawing/2014/main" id="{AB1965AD-BED4-4BC0-B0FF-029BD22059D4}"/>
              </a:ext>
            </a:extLst>
          </p:cNvPr>
          <p:cNvSpPr/>
          <p:nvPr/>
        </p:nvSpPr>
        <p:spPr bwMode="auto">
          <a:xfrm>
            <a:off x="8952029" y="2789350"/>
            <a:ext cx="2453160" cy="2475601"/>
          </a:xfrm>
          <a:custGeom>
            <a:avLst/>
            <a:gdLst>
              <a:gd name="connsiteX0" fmla="*/ 631311 w 2502351"/>
              <a:gd name="connsiteY0" fmla="*/ 0 h 2525242"/>
              <a:gd name="connsiteX1" fmla="*/ 2235478 w 2502351"/>
              <a:gd name="connsiteY1" fmla="*/ 0 h 2525242"/>
              <a:gd name="connsiteX2" fmla="*/ 2502351 w 2502351"/>
              <a:gd name="connsiteY2" fmla="*/ 533746 h 2525242"/>
              <a:gd name="connsiteX3" fmla="*/ 1423511 w 2502351"/>
              <a:gd name="connsiteY3" fmla="*/ 533746 h 2525242"/>
              <a:gd name="connsiteX4" fmla="*/ 1423511 w 2502351"/>
              <a:gd name="connsiteY4" fmla="*/ 1991496 h 2525242"/>
              <a:gd name="connsiteX5" fmla="*/ 2502351 w 2502351"/>
              <a:gd name="connsiteY5" fmla="*/ 1991496 h 2525242"/>
              <a:gd name="connsiteX6" fmla="*/ 2235478 w 2502351"/>
              <a:gd name="connsiteY6" fmla="*/ 2525242 h 2525242"/>
              <a:gd name="connsiteX7" fmla="*/ 631311 w 2502351"/>
              <a:gd name="connsiteY7" fmla="*/ 2525242 h 2525242"/>
              <a:gd name="connsiteX8" fmla="*/ 0 w 2502351"/>
              <a:gd name="connsiteY8" fmla="*/ 1262621 h 2525242"/>
              <a:gd name="connsiteX0" fmla="*/ 1423511 w 2502351"/>
              <a:gd name="connsiteY0" fmla="*/ 1991496 h 2525242"/>
              <a:gd name="connsiteX1" fmla="*/ 2502351 w 2502351"/>
              <a:gd name="connsiteY1" fmla="*/ 1991496 h 2525242"/>
              <a:gd name="connsiteX2" fmla="*/ 2235478 w 2502351"/>
              <a:gd name="connsiteY2" fmla="*/ 2525242 h 2525242"/>
              <a:gd name="connsiteX3" fmla="*/ 631311 w 2502351"/>
              <a:gd name="connsiteY3" fmla="*/ 2525242 h 2525242"/>
              <a:gd name="connsiteX4" fmla="*/ 0 w 2502351"/>
              <a:gd name="connsiteY4" fmla="*/ 1262621 h 2525242"/>
              <a:gd name="connsiteX5" fmla="*/ 631311 w 2502351"/>
              <a:gd name="connsiteY5" fmla="*/ 0 h 2525242"/>
              <a:gd name="connsiteX6" fmla="*/ 2235478 w 2502351"/>
              <a:gd name="connsiteY6" fmla="*/ 0 h 2525242"/>
              <a:gd name="connsiteX7" fmla="*/ 2502351 w 2502351"/>
              <a:gd name="connsiteY7" fmla="*/ 533746 h 2525242"/>
              <a:gd name="connsiteX8" fmla="*/ 1423511 w 2502351"/>
              <a:gd name="connsiteY8" fmla="*/ 533746 h 2525242"/>
              <a:gd name="connsiteX9" fmla="*/ 1514951 w 2502351"/>
              <a:gd name="connsiteY9" fmla="*/ 2082936 h 2525242"/>
              <a:gd name="connsiteX0" fmla="*/ 1423511 w 2502351"/>
              <a:gd name="connsiteY0" fmla="*/ 1991496 h 2525242"/>
              <a:gd name="connsiteX1" fmla="*/ 2502351 w 2502351"/>
              <a:gd name="connsiteY1" fmla="*/ 1991496 h 2525242"/>
              <a:gd name="connsiteX2" fmla="*/ 2235478 w 2502351"/>
              <a:gd name="connsiteY2" fmla="*/ 2525242 h 2525242"/>
              <a:gd name="connsiteX3" fmla="*/ 631311 w 2502351"/>
              <a:gd name="connsiteY3" fmla="*/ 2525242 h 2525242"/>
              <a:gd name="connsiteX4" fmla="*/ 0 w 2502351"/>
              <a:gd name="connsiteY4" fmla="*/ 1262621 h 2525242"/>
              <a:gd name="connsiteX5" fmla="*/ 631311 w 2502351"/>
              <a:gd name="connsiteY5" fmla="*/ 0 h 2525242"/>
              <a:gd name="connsiteX6" fmla="*/ 2235478 w 2502351"/>
              <a:gd name="connsiteY6" fmla="*/ 0 h 2525242"/>
              <a:gd name="connsiteX7" fmla="*/ 2502351 w 2502351"/>
              <a:gd name="connsiteY7" fmla="*/ 533746 h 2525242"/>
              <a:gd name="connsiteX8" fmla="*/ 1423511 w 2502351"/>
              <a:gd name="connsiteY8" fmla="*/ 533746 h 2525242"/>
              <a:gd name="connsiteX0" fmla="*/ 2502351 w 2502351"/>
              <a:gd name="connsiteY0" fmla="*/ 1991496 h 2525242"/>
              <a:gd name="connsiteX1" fmla="*/ 2235478 w 2502351"/>
              <a:gd name="connsiteY1" fmla="*/ 2525242 h 2525242"/>
              <a:gd name="connsiteX2" fmla="*/ 631311 w 2502351"/>
              <a:gd name="connsiteY2" fmla="*/ 2525242 h 2525242"/>
              <a:gd name="connsiteX3" fmla="*/ 0 w 2502351"/>
              <a:gd name="connsiteY3" fmla="*/ 1262621 h 2525242"/>
              <a:gd name="connsiteX4" fmla="*/ 631311 w 2502351"/>
              <a:gd name="connsiteY4" fmla="*/ 0 h 2525242"/>
              <a:gd name="connsiteX5" fmla="*/ 2235478 w 2502351"/>
              <a:gd name="connsiteY5" fmla="*/ 0 h 2525242"/>
              <a:gd name="connsiteX6" fmla="*/ 2502351 w 2502351"/>
              <a:gd name="connsiteY6" fmla="*/ 533746 h 2525242"/>
              <a:gd name="connsiteX7" fmla="*/ 1423511 w 2502351"/>
              <a:gd name="connsiteY7" fmla="*/ 533746 h 2525242"/>
              <a:gd name="connsiteX0" fmla="*/ 2502351 w 2502351"/>
              <a:gd name="connsiteY0" fmla="*/ 1991496 h 2525242"/>
              <a:gd name="connsiteX1" fmla="*/ 2235478 w 2502351"/>
              <a:gd name="connsiteY1" fmla="*/ 2525242 h 2525242"/>
              <a:gd name="connsiteX2" fmla="*/ 631311 w 2502351"/>
              <a:gd name="connsiteY2" fmla="*/ 2525242 h 2525242"/>
              <a:gd name="connsiteX3" fmla="*/ 0 w 2502351"/>
              <a:gd name="connsiteY3" fmla="*/ 1262621 h 2525242"/>
              <a:gd name="connsiteX4" fmla="*/ 631311 w 2502351"/>
              <a:gd name="connsiteY4" fmla="*/ 0 h 2525242"/>
              <a:gd name="connsiteX5" fmla="*/ 2235478 w 2502351"/>
              <a:gd name="connsiteY5" fmla="*/ 0 h 2525242"/>
              <a:gd name="connsiteX6" fmla="*/ 2502351 w 2502351"/>
              <a:gd name="connsiteY6" fmla="*/ 533746 h 252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2351" h="2525242">
                <a:moveTo>
                  <a:pt x="2502351" y="1991496"/>
                </a:moveTo>
                <a:lnTo>
                  <a:pt x="2235478" y="2525242"/>
                </a:lnTo>
                <a:lnTo>
                  <a:pt x="631311" y="2525242"/>
                </a:lnTo>
                <a:lnTo>
                  <a:pt x="0" y="1262621"/>
                </a:lnTo>
                <a:lnTo>
                  <a:pt x="631311" y="0"/>
                </a:lnTo>
                <a:lnTo>
                  <a:pt x="2235478" y="0"/>
                </a:lnTo>
                <a:lnTo>
                  <a:pt x="2502351" y="533746"/>
                </a:lnTo>
              </a:path>
            </a:pathLst>
          </a:cu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IN" sz="1176" b="1" err="1">
              <a:solidFill>
                <a:srgbClr val="FFFFFF"/>
              </a:solidFill>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24593884-170D-4ECF-AB61-4E3D8AF56A1A}"/>
              </a:ext>
            </a:extLst>
          </p:cNvPr>
          <p:cNvSpPr/>
          <p:nvPr/>
        </p:nvSpPr>
        <p:spPr bwMode="auto">
          <a:xfrm>
            <a:off x="11360387" y="3301390"/>
            <a:ext cx="145267" cy="145267"/>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err="1">
              <a:solidFill>
                <a:srgbClr val="FFFFFF"/>
              </a:solidFill>
              <a:latin typeface="Segoe UI"/>
              <a:cs typeface="Segoe UI" pitchFamily="34" charset="0"/>
            </a:endParaRPr>
          </a:p>
        </p:txBody>
      </p:sp>
      <p:sp>
        <p:nvSpPr>
          <p:cNvPr id="47" name="Oval 46">
            <a:extLst>
              <a:ext uri="{FF2B5EF4-FFF2-40B4-BE49-F238E27FC236}">
                <a16:creationId xmlns:a16="http://schemas.microsoft.com/office/drawing/2014/main" id="{CBBB1576-6E1B-4985-A6C3-D1B6F3B8BC1F}"/>
              </a:ext>
            </a:extLst>
          </p:cNvPr>
          <p:cNvSpPr/>
          <p:nvPr/>
        </p:nvSpPr>
        <p:spPr bwMode="auto">
          <a:xfrm>
            <a:off x="11360387" y="4610170"/>
            <a:ext cx="145267" cy="145267"/>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err="1">
              <a:solidFill>
                <a:srgbClr val="FFFFFF"/>
              </a:solidFill>
              <a:latin typeface="Segoe UI"/>
              <a:cs typeface="Segoe UI" pitchFamily="34" charset="0"/>
            </a:endParaRPr>
          </a:p>
        </p:txBody>
      </p:sp>
      <p:grpSp>
        <p:nvGrpSpPr>
          <p:cNvPr id="11" name="Group 10">
            <a:extLst>
              <a:ext uri="{FF2B5EF4-FFF2-40B4-BE49-F238E27FC236}">
                <a16:creationId xmlns:a16="http://schemas.microsoft.com/office/drawing/2014/main" id="{D3174E06-4A5A-408B-B0D3-C13D5237E4D9}"/>
              </a:ext>
            </a:extLst>
          </p:cNvPr>
          <p:cNvGrpSpPr/>
          <p:nvPr/>
        </p:nvGrpSpPr>
        <p:grpSpPr>
          <a:xfrm>
            <a:off x="10586496" y="-414637"/>
            <a:ext cx="2223132" cy="1835498"/>
            <a:chOff x="10308253" y="-1239842"/>
            <a:chExt cx="2954665" cy="2439479"/>
          </a:xfrm>
        </p:grpSpPr>
        <p:sp>
          <p:nvSpPr>
            <p:cNvPr id="12" name="Hexagon 11">
              <a:extLst>
                <a:ext uri="{FF2B5EF4-FFF2-40B4-BE49-F238E27FC236}">
                  <a16:creationId xmlns:a16="http://schemas.microsoft.com/office/drawing/2014/main" id="{E8562EC5-86B2-4C65-91DA-00215D773115}"/>
                </a:ext>
              </a:extLst>
            </p:cNvPr>
            <p:cNvSpPr/>
            <p:nvPr/>
          </p:nvSpPr>
          <p:spPr bwMode="auto">
            <a:xfrm>
              <a:off x="11629727" y="-238977"/>
              <a:ext cx="1633191" cy="1438614"/>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IN" sz="1176" b="1" err="1">
                <a:solidFill>
                  <a:srgbClr val="FFFFFF"/>
                </a:solidFill>
                <a:latin typeface="Segoe UI"/>
                <a:cs typeface="Segoe UI" pitchFamily="34" charset="0"/>
              </a:endParaRPr>
            </a:p>
          </p:txBody>
        </p:sp>
        <p:sp>
          <p:nvSpPr>
            <p:cNvPr id="13" name="Hexagon 12">
              <a:extLst>
                <a:ext uri="{FF2B5EF4-FFF2-40B4-BE49-F238E27FC236}">
                  <a16:creationId xmlns:a16="http://schemas.microsoft.com/office/drawing/2014/main" id="{B2D75A02-BA4A-4E97-A36B-46BC2E0349FD}"/>
                </a:ext>
              </a:extLst>
            </p:cNvPr>
            <p:cNvSpPr/>
            <p:nvPr/>
          </p:nvSpPr>
          <p:spPr bwMode="auto">
            <a:xfrm>
              <a:off x="10308253" y="-1239842"/>
              <a:ext cx="2357296" cy="2076450"/>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IN" sz="1176" b="1" err="1">
                <a:solidFill>
                  <a:srgbClr val="FFFFFF"/>
                </a:solidFill>
                <a:latin typeface="Segoe UI"/>
                <a:ea typeface="Segoe UI" pitchFamily="34" charset="0"/>
                <a:cs typeface="Segoe UI" pitchFamily="34" charset="0"/>
              </a:endParaRPr>
            </a:p>
          </p:txBody>
        </p:sp>
      </p:grpSp>
      <p:sp>
        <p:nvSpPr>
          <p:cNvPr id="59" name="Freeform: Shape 58">
            <a:extLst>
              <a:ext uri="{FF2B5EF4-FFF2-40B4-BE49-F238E27FC236}">
                <a16:creationId xmlns:a16="http://schemas.microsoft.com/office/drawing/2014/main" id="{6A47ECAE-111F-4131-9F09-663717C4DE98}"/>
              </a:ext>
            </a:extLst>
          </p:cNvPr>
          <p:cNvSpPr/>
          <p:nvPr/>
        </p:nvSpPr>
        <p:spPr bwMode="auto">
          <a:xfrm>
            <a:off x="455995" y="2789350"/>
            <a:ext cx="2453160" cy="2475601"/>
          </a:xfrm>
          <a:custGeom>
            <a:avLst/>
            <a:gdLst>
              <a:gd name="connsiteX0" fmla="*/ 631311 w 2502351"/>
              <a:gd name="connsiteY0" fmla="*/ 0 h 2525242"/>
              <a:gd name="connsiteX1" fmla="*/ 2235478 w 2502351"/>
              <a:gd name="connsiteY1" fmla="*/ 0 h 2525242"/>
              <a:gd name="connsiteX2" fmla="*/ 2502351 w 2502351"/>
              <a:gd name="connsiteY2" fmla="*/ 533746 h 2525242"/>
              <a:gd name="connsiteX3" fmla="*/ 1362037 w 2502351"/>
              <a:gd name="connsiteY3" fmla="*/ 533746 h 2525242"/>
              <a:gd name="connsiteX4" fmla="*/ 1362037 w 2502351"/>
              <a:gd name="connsiteY4" fmla="*/ 1991496 h 2525242"/>
              <a:gd name="connsiteX5" fmla="*/ 2502351 w 2502351"/>
              <a:gd name="connsiteY5" fmla="*/ 1991496 h 2525242"/>
              <a:gd name="connsiteX6" fmla="*/ 2235478 w 2502351"/>
              <a:gd name="connsiteY6" fmla="*/ 2525242 h 2525242"/>
              <a:gd name="connsiteX7" fmla="*/ 631311 w 2502351"/>
              <a:gd name="connsiteY7" fmla="*/ 2525242 h 2525242"/>
              <a:gd name="connsiteX8" fmla="*/ 0 w 2502351"/>
              <a:gd name="connsiteY8" fmla="*/ 1262621 h 2525242"/>
              <a:gd name="connsiteX0" fmla="*/ 1362037 w 2502351"/>
              <a:gd name="connsiteY0" fmla="*/ 533746 h 2525242"/>
              <a:gd name="connsiteX1" fmla="*/ 1362037 w 2502351"/>
              <a:gd name="connsiteY1" fmla="*/ 1991496 h 2525242"/>
              <a:gd name="connsiteX2" fmla="*/ 2502351 w 2502351"/>
              <a:gd name="connsiteY2" fmla="*/ 1991496 h 2525242"/>
              <a:gd name="connsiteX3" fmla="*/ 2235478 w 2502351"/>
              <a:gd name="connsiteY3" fmla="*/ 2525242 h 2525242"/>
              <a:gd name="connsiteX4" fmla="*/ 631311 w 2502351"/>
              <a:gd name="connsiteY4" fmla="*/ 2525242 h 2525242"/>
              <a:gd name="connsiteX5" fmla="*/ 0 w 2502351"/>
              <a:gd name="connsiteY5" fmla="*/ 1262621 h 2525242"/>
              <a:gd name="connsiteX6" fmla="*/ 631311 w 2502351"/>
              <a:gd name="connsiteY6" fmla="*/ 0 h 2525242"/>
              <a:gd name="connsiteX7" fmla="*/ 2235478 w 2502351"/>
              <a:gd name="connsiteY7" fmla="*/ 0 h 2525242"/>
              <a:gd name="connsiteX8" fmla="*/ 2502351 w 2502351"/>
              <a:gd name="connsiteY8" fmla="*/ 533746 h 2525242"/>
              <a:gd name="connsiteX9" fmla="*/ 1453477 w 2502351"/>
              <a:gd name="connsiteY9" fmla="*/ 625186 h 2525242"/>
              <a:gd name="connsiteX0" fmla="*/ 1362037 w 2502351"/>
              <a:gd name="connsiteY0" fmla="*/ 533746 h 2525242"/>
              <a:gd name="connsiteX1" fmla="*/ 1362037 w 2502351"/>
              <a:gd name="connsiteY1" fmla="*/ 1991496 h 2525242"/>
              <a:gd name="connsiteX2" fmla="*/ 2502351 w 2502351"/>
              <a:gd name="connsiteY2" fmla="*/ 1991496 h 2525242"/>
              <a:gd name="connsiteX3" fmla="*/ 2235478 w 2502351"/>
              <a:gd name="connsiteY3" fmla="*/ 2525242 h 2525242"/>
              <a:gd name="connsiteX4" fmla="*/ 631311 w 2502351"/>
              <a:gd name="connsiteY4" fmla="*/ 2525242 h 2525242"/>
              <a:gd name="connsiteX5" fmla="*/ 0 w 2502351"/>
              <a:gd name="connsiteY5" fmla="*/ 1262621 h 2525242"/>
              <a:gd name="connsiteX6" fmla="*/ 631311 w 2502351"/>
              <a:gd name="connsiteY6" fmla="*/ 0 h 2525242"/>
              <a:gd name="connsiteX7" fmla="*/ 2235478 w 2502351"/>
              <a:gd name="connsiteY7" fmla="*/ 0 h 2525242"/>
              <a:gd name="connsiteX8" fmla="*/ 2502351 w 2502351"/>
              <a:gd name="connsiteY8" fmla="*/ 533746 h 2525242"/>
              <a:gd name="connsiteX0" fmla="*/ 1362037 w 2502351"/>
              <a:gd name="connsiteY0" fmla="*/ 1991496 h 2525242"/>
              <a:gd name="connsiteX1" fmla="*/ 2502351 w 2502351"/>
              <a:gd name="connsiteY1" fmla="*/ 1991496 h 2525242"/>
              <a:gd name="connsiteX2" fmla="*/ 2235478 w 2502351"/>
              <a:gd name="connsiteY2" fmla="*/ 2525242 h 2525242"/>
              <a:gd name="connsiteX3" fmla="*/ 631311 w 2502351"/>
              <a:gd name="connsiteY3" fmla="*/ 2525242 h 2525242"/>
              <a:gd name="connsiteX4" fmla="*/ 0 w 2502351"/>
              <a:gd name="connsiteY4" fmla="*/ 1262621 h 2525242"/>
              <a:gd name="connsiteX5" fmla="*/ 631311 w 2502351"/>
              <a:gd name="connsiteY5" fmla="*/ 0 h 2525242"/>
              <a:gd name="connsiteX6" fmla="*/ 2235478 w 2502351"/>
              <a:gd name="connsiteY6" fmla="*/ 0 h 2525242"/>
              <a:gd name="connsiteX7" fmla="*/ 2502351 w 2502351"/>
              <a:gd name="connsiteY7" fmla="*/ 533746 h 2525242"/>
              <a:gd name="connsiteX0" fmla="*/ 2502351 w 2502351"/>
              <a:gd name="connsiteY0" fmla="*/ 1991496 h 2525242"/>
              <a:gd name="connsiteX1" fmla="*/ 2235478 w 2502351"/>
              <a:gd name="connsiteY1" fmla="*/ 2525242 h 2525242"/>
              <a:gd name="connsiteX2" fmla="*/ 631311 w 2502351"/>
              <a:gd name="connsiteY2" fmla="*/ 2525242 h 2525242"/>
              <a:gd name="connsiteX3" fmla="*/ 0 w 2502351"/>
              <a:gd name="connsiteY3" fmla="*/ 1262621 h 2525242"/>
              <a:gd name="connsiteX4" fmla="*/ 631311 w 2502351"/>
              <a:gd name="connsiteY4" fmla="*/ 0 h 2525242"/>
              <a:gd name="connsiteX5" fmla="*/ 2235478 w 2502351"/>
              <a:gd name="connsiteY5" fmla="*/ 0 h 2525242"/>
              <a:gd name="connsiteX6" fmla="*/ 2502351 w 2502351"/>
              <a:gd name="connsiteY6" fmla="*/ 533746 h 252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2351" h="2525242">
                <a:moveTo>
                  <a:pt x="2502351" y="1991496"/>
                </a:moveTo>
                <a:lnTo>
                  <a:pt x="2235478" y="2525242"/>
                </a:lnTo>
                <a:lnTo>
                  <a:pt x="631311" y="2525242"/>
                </a:lnTo>
                <a:lnTo>
                  <a:pt x="0" y="1262621"/>
                </a:lnTo>
                <a:lnTo>
                  <a:pt x="631311" y="0"/>
                </a:lnTo>
                <a:lnTo>
                  <a:pt x="2235478" y="0"/>
                </a:lnTo>
                <a:lnTo>
                  <a:pt x="2502351" y="533746"/>
                </a:lnTo>
              </a:path>
            </a:pathLst>
          </a:cu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IN" sz="1176" b="1" err="1">
              <a:solidFill>
                <a:srgbClr val="FFFFFF"/>
              </a:solidFill>
              <a:latin typeface="Segoe UI"/>
              <a:ea typeface="Segoe UI" pitchFamily="34" charset="0"/>
              <a:cs typeface="Segoe UI" pitchFamily="34" charset="0"/>
            </a:endParaRPr>
          </a:p>
        </p:txBody>
      </p:sp>
      <p:sp>
        <p:nvSpPr>
          <p:cNvPr id="58" name="Freeform: Shape 57">
            <a:extLst>
              <a:ext uri="{FF2B5EF4-FFF2-40B4-BE49-F238E27FC236}">
                <a16:creationId xmlns:a16="http://schemas.microsoft.com/office/drawing/2014/main" id="{6868AA6F-3433-4303-811F-B1F84E05477F}"/>
              </a:ext>
            </a:extLst>
          </p:cNvPr>
          <p:cNvSpPr/>
          <p:nvPr/>
        </p:nvSpPr>
        <p:spPr bwMode="auto">
          <a:xfrm>
            <a:off x="3288007" y="2789350"/>
            <a:ext cx="2453160" cy="2475601"/>
          </a:xfrm>
          <a:custGeom>
            <a:avLst/>
            <a:gdLst>
              <a:gd name="connsiteX0" fmla="*/ 631311 w 2502351"/>
              <a:gd name="connsiteY0" fmla="*/ 0 h 2525242"/>
              <a:gd name="connsiteX1" fmla="*/ 2235478 w 2502351"/>
              <a:gd name="connsiteY1" fmla="*/ 0 h 2525242"/>
              <a:gd name="connsiteX2" fmla="*/ 2502351 w 2502351"/>
              <a:gd name="connsiteY2" fmla="*/ 533746 h 2525242"/>
              <a:gd name="connsiteX3" fmla="*/ 1433394 w 2502351"/>
              <a:gd name="connsiteY3" fmla="*/ 533746 h 2525242"/>
              <a:gd name="connsiteX4" fmla="*/ 1433394 w 2502351"/>
              <a:gd name="connsiteY4" fmla="*/ 1991496 h 2525242"/>
              <a:gd name="connsiteX5" fmla="*/ 2502351 w 2502351"/>
              <a:gd name="connsiteY5" fmla="*/ 1991496 h 2525242"/>
              <a:gd name="connsiteX6" fmla="*/ 2235478 w 2502351"/>
              <a:gd name="connsiteY6" fmla="*/ 2525242 h 2525242"/>
              <a:gd name="connsiteX7" fmla="*/ 631311 w 2502351"/>
              <a:gd name="connsiteY7" fmla="*/ 2525242 h 2525242"/>
              <a:gd name="connsiteX8" fmla="*/ 0 w 2502351"/>
              <a:gd name="connsiteY8" fmla="*/ 1262621 h 2525242"/>
              <a:gd name="connsiteX0" fmla="*/ 1433394 w 2502351"/>
              <a:gd name="connsiteY0" fmla="*/ 1991496 h 2525242"/>
              <a:gd name="connsiteX1" fmla="*/ 2502351 w 2502351"/>
              <a:gd name="connsiteY1" fmla="*/ 1991496 h 2525242"/>
              <a:gd name="connsiteX2" fmla="*/ 2235478 w 2502351"/>
              <a:gd name="connsiteY2" fmla="*/ 2525242 h 2525242"/>
              <a:gd name="connsiteX3" fmla="*/ 631311 w 2502351"/>
              <a:gd name="connsiteY3" fmla="*/ 2525242 h 2525242"/>
              <a:gd name="connsiteX4" fmla="*/ 0 w 2502351"/>
              <a:gd name="connsiteY4" fmla="*/ 1262621 h 2525242"/>
              <a:gd name="connsiteX5" fmla="*/ 631311 w 2502351"/>
              <a:gd name="connsiteY5" fmla="*/ 0 h 2525242"/>
              <a:gd name="connsiteX6" fmla="*/ 2235478 w 2502351"/>
              <a:gd name="connsiteY6" fmla="*/ 0 h 2525242"/>
              <a:gd name="connsiteX7" fmla="*/ 2502351 w 2502351"/>
              <a:gd name="connsiteY7" fmla="*/ 533746 h 2525242"/>
              <a:gd name="connsiteX8" fmla="*/ 1433394 w 2502351"/>
              <a:gd name="connsiteY8" fmla="*/ 533746 h 2525242"/>
              <a:gd name="connsiteX9" fmla="*/ 1524834 w 2502351"/>
              <a:gd name="connsiteY9" fmla="*/ 2082936 h 2525242"/>
              <a:gd name="connsiteX0" fmla="*/ 1433394 w 2502351"/>
              <a:gd name="connsiteY0" fmla="*/ 1991496 h 2525242"/>
              <a:gd name="connsiteX1" fmla="*/ 2502351 w 2502351"/>
              <a:gd name="connsiteY1" fmla="*/ 1991496 h 2525242"/>
              <a:gd name="connsiteX2" fmla="*/ 2235478 w 2502351"/>
              <a:gd name="connsiteY2" fmla="*/ 2525242 h 2525242"/>
              <a:gd name="connsiteX3" fmla="*/ 631311 w 2502351"/>
              <a:gd name="connsiteY3" fmla="*/ 2525242 h 2525242"/>
              <a:gd name="connsiteX4" fmla="*/ 0 w 2502351"/>
              <a:gd name="connsiteY4" fmla="*/ 1262621 h 2525242"/>
              <a:gd name="connsiteX5" fmla="*/ 631311 w 2502351"/>
              <a:gd name="connsiteY5" fmla="*/ 0 h 2525242"/>
              <a:gd name="connsiteX6" fmla="*/ 2235478 w 2502351"/>
              <a:gd name="connsiteY6" fmla="*/ 0 h 2525242"/>
              <a:gd name="connsiteX7" fmla="*/ 2502351 w 2502351"/>
              <a:gd name="connsiteY7" fmla="*/ 533746 h 2525242"/>
              <a:gd name="connsiteX8" fmla="*/ 1433394 w 2502351"/>
              <a:gd name="connsiteY8" fmla="*/ 533746 h 2525242"/>
              <a:gd name="connsiteX0" fmla="*/ 2502351 w 2502351"/>
              <a:gd name="connsiteY0" fmla="*/ 1991496 h 2525242"/>
              <a:gd name="connsiteX1" fmla="*/ 2235478 w 2502351"/>
              <a:gd name="connsiteY1" fmla="*/ 2525242 h 2525242"/>
              <a:gd name="connsiteX2" fmla="*/ 631311 w 2502351"/>
              <a:gd name="connsiteY2" fmla="*/ 2525242 h 2525242"/>
              <a:gd name="connsiteX3" fmla="*/ 0 w 2502351"/>
              <a:gd name="connsiteY3" fmla="*/ 1262621 h 2525242"/>
              <a:gd name="connsiteX4" fmla="*/ 631311 w 2502351"/>
              <a:gd name="connsiteY4" fmla="*/ 0 h 2525242"/>
              <a:gd name="connsiteX5" fmla="*/ 2235478 w 2502351"/>
              <a:gd name="connsiteY5" fmla="*/ 0 h 2525242"/>
              <a:gd name="connsiteX6" fmla="*/ 2502351 w 2502351"/>
              <a:gd name="connsiteY6" fmla="*/ 533746 h 2525242"/>
              <a:gd name="connsiteX7" fmla="*/ 1433394 w 2502351"/>
              <a:gd name="connsiteY7" fmla="*/ 533746 h 2525242"/>
              <a:gd name="connsiteX0" fmla="*/ 2502351 w 2502351"/>
              <a:gd name="connsiteY0" fmla="*/ 1991496 h 2525242"/>
              <a:gd name="connsiteX1" fmla="*/ 2235478 w 2502351"/>
              <a:gd name="connsiteY1" fmla="*/ 2525242 h 2525242"/>
              <a:gd name="connsiteX2" fmla="*/ 631311 w 2502351"/>
              <a:gd name="connsiteY2" fmla="*/ 2525242 h 2525242"/>
              <a:gd name="connsiteX3" fmla="*/ 0 w 2502351"/>
              <a:gd name="connsiteY3" fmla="*/ 1262621 h 2525242"/>
              <a:gd name="connsiteX4" fmla="*/ 631311 w 2502351"/>
              <a:gd name="connsiteY4" fmla="*/ 0 h 2525242"/>
              <a:gd name="connsiteX5" fmla="*/ 2235478 w 2502351"/>
              <a:gd name="connsiteY5" fmla="*/ 0 h 2525242"/>
              <a:gd name="connsiteX6" fmla="*/ 2502351 w 2502351"/>
              <a:gd name="connsiteY6" fmla="*/ 533746 h 252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2351" h="2525242">
                <a:moveTo>
                  <a:pt x="2502351" y="1991496"/>
                </a:moveTo>
                <a:lnTo>
                  <a:pt x="2235478" y="2525242"/>
                </a:lnTo>
                <a:lnTo>
                  <a:pt x="631311" y="2525242"/>
                </a:lnTo>
                <a:lnTo>
                  <a:pt x="0" y="1262621"/>
                </a:lnTo>
                <a:lnTo>
                  <a:pt x="631311" y="0"/>
                </a:lnTo>
                <a:lnTo>
                  <a:pt x="2235478" y="0"/>
                </a:lnTo>
                <a:lnTo>
                  <a:pt x="2502351" y="533746"/>
                </a:lnTo>
              </a:path>
            </a:pathLst>
          </a:cu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IN" sz="1176" b="1" err="1">
              <a:solidFill>
                <a:srgbClr val="FFFFFF"/>
              </a:solidFill>
              <a:latin typeface="Segoe UI"/>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0D9B519A-BD5E-45D3-A790-9221E63C5944}"/>
              </a:ext>
            </a:extLst>
          </p:cNvPr>
          <p:cNvSpPr/>
          <p:nvPr/>
        </p:nvSpPr>
        <p:spPr bwMode="auto">
          <a:xfrm>
            <a:off x="6120018" y="2789350"/>
            <a:ext cx="2453160" cy="2475601"/>
          </a:xfrm>
          <a:custGeom>
            <a:avLst/>
            <a:gdLst>
              <a:gd name="connsiteX0" fmla="*/ 631311 w 2502351"/>
              <a:gd name="connsiteY0" fmla="*/ 0 h 2525242"/>
              <a:gd name="connsiteX1" fmla="*/ 2235478 w 2502351"/>
              <a:gd name="connsiteY1" fmla="*/ 0 h 2525242"/>
              <a:gd name="connsiteX2" fmla="*/ 2502351 w 2502351"/>
              <a:gd name="connsiteY2" fmla="*/ 533746 h 2525242"/>
              <a:gd name="connsiteX3" fmla="*/ 1423511 w 2502351"/>
              <a:gd name="connsiteY3" fmla="*/ 533746 h 2525242"/>
              <a:gd name="connsiteX4" fmla="*/ 1423511 w 2502351"/>
              <a:gd name="connsiteY4" fmla="*/ 1991496 h 2525242"/>
              <a:gd name="connsiteX5" fmla="*/ 2502351 w 2502351"/>
              <a:gd name="connsiteY5" fmla="*/ 1991496 h 2525242"/>
              <a:gd name="connsiteX6" fmla="*/ 2235478 w 2502351"/>
              <a:gd name="connsiteY6" fmla="*/ 2525242 h 2525242"/>
              <a:gd name="connsiteX7" fmla="*/ 631311 w 2502351"/>
              <a:gd name="connsiteY7" fmla="*/ 2525242 h 2525242"/>
              <a:gd name="connsiteX8" fmla="*/ 0 w 2502351"/>
              <a:gd name="connsiteY8" fmla="*/ 1262621 h 2525242"/>
              <a:gd name="connsiteX0" fmla="*/ 1423511 w 2502351"/>
              <a:gd name="connsiteY0" fmla="*/ 1991496 h 2525242"/>
              <a:gd name="connsiteX1" fmla="*/ 2502351 w 2502351"/>
              <a:gd name="connsiteY1" fmla="*/ 1991496 h 2525242"/>
              <a:gd name="connsiteX2" fmla="*/ 2235478 w 2502351"/>
              <a:gd name="connsiteY2" fmla="*/ 2525242 h 2525242"/>
              <a:gd name="connsiteX3" fmla="*/ 631311 w 2502351"/>
              <a:gd name="connsiteY3" fmla="*/ 2525242 h 2525242"/>
              <a:gd name="connsiteX4" fmla="*/ 0 w 2502351"/>
              <a:gd name="connsiteY4" fmla="*/ 1262621 h 2525242"/>
              <a:gd name="connsiteX5" fmla="*/ 631311 w 2502351"/>
              <a:gd name="connsiteY5" fmla="*/ 0 h 2525242"/>
              <a:gd name="connsiteX6" fmla="*/ 2235478 w 2502351"/>
              <a:gd name="connsiteY6" fmla="*/ 0 h 2525242"/>
              <a:gd name="connsiteX7" fmla="*/ 2502351 w 2502351"/>
              <a:gd name="connsiteY7" fmla="*/ 533746 h 2525242"/>
              <a:gd name="connsiteX8" fmla="*/ 1423511 w 2502351"/>
              <a:gd name="connsiteY8" fmla="*/ 533746 h 2525242"/>
              <a:gd name="connsiteX9" fmla="*/ 1514951 w 2502351"/>
              <a:gd name="connsiteY9" fmla="*/ 2082936 h 2525242"/>
              <a:gd name="connsiteX0" fmla="*/ 1423511 w 2502351"/>
              <a:gd name="connsiteY0" fmla="*/ 1991496 h 2525242"/>
              <a:gd name="connsiteX1" fmla="*/ 2502351 w 2502351"/>
              <a:gd name="connsiteY1" fmla="*/ 1991496 h 2525242"/>
              <a:gd name="connsiteX2" fmla="*/ 2235478 w 2502351"/>
              <a:gd name="connsiteY2" fmla="*/ 2525242 h 2525242"/>
              <a:gd name="connsiteX3" fmla="*/ 631311 w 2502351"/>
              <a:gd name="connsiteY3" fmla="*/ 2525242 h 2525242"/>
              <a:gd name="connsiteX4" fmla="*/ 0 w 2502351"/>
              <a:gd name="connsiteY4" fmla="*/ 1262621 h 2525242"/>
              <a:gd name="connsiteX5" fmla="*/ 631311 w 2502351"/>
              <a:gd name="connsiteY5" fmla="*/ 0 h 2525242"/>
              <a:gd name="connsiteX6" fmla="*/ 2235478 w 2502351"/>
              <a:gd name="connsiteY6" fmla="*/ 0 h 2525242"/>
              <a:gd name="connsiteX7" fmla="*/ 2502351 w 2502351"/>
              <a:gd name="connsiteY7" fmla="*/ 533746 h 2525242"/>
              <a:gd name="connsiteX8" fmla="*/ 1423511 w 2502351"/>
              <a:gd name="connsiteY8" fmla="*/ 533746 h 2525242"/>
              <a:gd name="connsiteX0" fmla="*/ 2502351 w 2502351"/>
              <a:gd name="connsiteY0" fmla="*/ 1991496 h 2525242"/>
              <a:gd name="connsiteX1" fmla="*/ 2235478 w 2502351"/>
              <a:gd name="connsiteY1" fmla="*/ 2525242 h 2525242"/>
              <a:gd name="connsiteX2" fmla="*/ 631311 w 2502351"/>
              <a:gd name="connsiteY2" fmla="*/ 2525242 h 2525242"/>
              <a:gd name="connsiteX3" fmla="*/ 0 w 2502351"/>
              <a:gd name="connsiteY3" fmla="*/ 1262621 h 2525242"/>
              <a:gd name="connsiteX4" fmla="*/ 631311 w 2502351"/>
              <a:gd name="connsiteY4" fmla="*/ 0 h 2525242"/>
              <a:gd name="connsiteX5" fmla="*/ 2235478 w 2502351"/>
              <a:gd name="connsiteY5" fmla="*/ 0 h 2525242"/>
              <a:gd name="connsiteX6" fmla="*/ 2502351 w 2502351"/>
              <a:gd name="connsiteY6" fmla="*/ 533746 h 2525242"/>
              <a:gd name="connsiteX7" fmla="*/ 1423511 w 2502351"/>
              <a:gd name="connsiteY7" fmla="*/ 533746 h 2525242"/>
              <a:gd name="connsiteX0" fmla="*/ 2502351 w 2502351"/>
              <a:gd name="connsiteY0" fmla="*/ 1991496 h 2525242"/>
              <a:gd name="connsiteX1" fmla="*/ 2235478 w 2502351"/>
              <a:gd name="connsiteY1" fmla="*/ 2525242 h 2525242"/>
              <a:gd name="connsiteX2" fmla="*/ 631311 w 2502351"/>
              <a:gd name="connsiteY2" fmla="*/ 2525242 h 2525242"/>
              <a:gd name="connsiteX3" fmla="*/ 0 w 2502351"/>
              <a:gd name="connsiteY3" fmla="*/ 1262621 h 2525242"/>
              <a:gd name="connsiteX4" fmla="*/ 631311 w 2502351"/>
              <a:gd name="connsiteY4" fmla="*/ 0 h 2525242"/>
              <a:gd name="connsiteX5" fmla="*/ 2235478 w 2502351"/>
              <a:gd name="connsiteY5" fmla="*/ 0 h 2525242"/>
              <a:gd name="connsiteX6" fmla="*/ 2502351 w 2502351"/>
              <a:gd name="connsiteY6" fmla="*/ 533746 h 252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2351" h="2525242">
                <a:moveTo>
                  <a:pt x="2502351" y="1991496"/>
                </a:moveTo>
                <a:lnTo>
                  <a:pt x="2235478" y="2525242"/>
                </a:lnTo>
                <a:lnTo>
                  <a:pt x="631311" y="2525242"/>
                </a:lnTo>
                <a:lnTo>
                  <a:pt x="0" y="1262621"/>
                </a:lnTo>
                <a:lnTo>
                  <a:pt x="631311" y="0"/>
                </a:lnTo>
                <a:lnTo>
                  <a:pt x="2235478" y="0"/>
                </a:lnTo>
                <a:lnTo>
                  <a:pt x="2502351" y="533746"/>
                </a:lnTo>
              </a:path>
            </a:pathLst>
          </a:cu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IN" sz="1176" b="1" err="1">
              <a:solidFill>
                <a:srgbClr val="FFFFFF"/>
              </a:solidFill>
              <a:latin typeface="Segoe UI"/>
              <a:ea typeface="Segoe UI" pitchFamily="34" charset="0"/>
              <a:cs typeface="Segoe UI" pitchFamily="34" charset="0"/>
            </a:endParaRPr>
          </a:p>
        </p:txBody>
      </p:sp>
      <p:sp>
        <p:nvSpPr>
          <p:cNvPr id="50" name="Hexagon 49">
            <a:extLst>
              <a:ext uri="{FF2B5EF4-FFF2-40B4-BE49-F238E27FC236}">
                <a16:creationId xmlns:a16="http://schemas.microsoft.com/office/drawing/2014/main" id="{B4B36C1C-7B68-4C3B-AB6F-225F45DA957E}"/>
              </a:ext>
            </a:extLst>
          </p:cNvPr>
          <p:cNvSpPr/>
          <p:nvPr/>
        </p:nvSpPr>
        <p:spPr bwMode="auto">
          <a:xfrm>
            <a:off x="656927" y="2966341"/>
            <a:ext cx="2408571" cy="2121619"/>
          </a:xfrm>
          <a:prstGeom prst="hexagon">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89642" tIns="143428" rIns="89642" bIns="143428" numCol="1" spcCol="0" rtlCol="0" fromWordArt="0" anchor="ctr" anchorCtr="0" forceAA="0" compatLnSpc="1">
            <a:prstTxWarp prst="textNoShape">
              <a:avLst/>
            </a:prstTxWarp>
            <a:noAutofit/>
          </a:bodyPr>
          <a:lstStyle/>
          <a:p>
            <a:pPr algn="ctr" defTabSz="914367">
              <a:defRPr/>
            </a:pPr>
            <a:r>
              <a:rPr lang="en-US" sz="1961">
                <a:solidFill>
                  <a:srgbClr val="3C3C41"/>
                </a:solidFill>
                <a:latin typeface="Segoe UI Semibold" panose="020B0702040204020203" pitchFamily="34" charset="0"/>
                <a:cs typeface="Segoe UI Semibold" panose="020B0702040204020203" pitchFamily="34" charset="0"/>
              </a:rPr>
              <a:t>Environment</a:t>
            </a:r>
            <a:br>
              <a:rPr lang="en-US" sz="1961">
                <a:solidFill>
                  <a:srgbClr val="3C3C41"/>
                </a:solidFill>
                <a:latin typeface="Segoe UI Semibold" panose="020B0702040204020203" pitchFamily="34" charset="0"/>
                <a:cs typeface="Segoe UI Semibold" panose="020B0702040204020203" pitchFamily="34" charset="0"/>
              </a:rPr>
            </a:br>
            <a:r>
              <a:rPr lang="en-US" sz="1961">
                <a:solidFill>
                  <a:srgbClr val="3C3C41"/>
                </a:solidFill>
                <a:latin typeface="Segoe UI Semibold" panose="020B0702040204020203" pitchFamily="34" charset="0"/>
                <a:cs typeface="Segoe UI Semibold" panose="020B0702040204020203" pitchFamily="34" charset="0"/>
              </a:rPr>
              <a:t>Admin/System</a:t>
            </a:r>
            <a:br>
              <a:rPr lang="en-US" sz="1961">
                <a:solidFill>
                  <a:srgbClr val="3C3C41"/>
                </a:solidFill>
                <a:latin typeface="Segoe UI Semibold" panose="020B0702040204020203" pitchFamily="34" charset="0"/>
                <a:cs typeface="Segoe UI Semibold" panose="020B0702040204020203" pitchFamily="34" charset="0"/>
              </a:rPr>
            </a:br>
            <a:r>
              <a:rPr lang="en-US" sz="1961">
                <a:solidFill>
                  <a:srgbClr val="3C3C41"/>
                </a:solidFill>
                <a:latin typeface="Segoe UI Semibold" panose="020B0702040204020203" pitchFamily="34" charset="0"/>
                <a:cs typeface="Segoe UI Semibold" panose="020B0702040204020203" pitchFamily="34" charset="0"/>
              </a:rPr>
              <a:t>Administrator</a:t>
            </a:r>
            <a:endParaRPr lang="en-US" sz="1961">
              <a:solidFill>
                <a:srgbClr val="3C3C41"/>
              </a:solidFill>
              <a:latin typeface="Segoe UI Semibold" panose="020B0702040204020203" pitchFamily="34" charset="0"/>
              <a:ea typeface="Calibri" panose="020F0502020204030204" pitchFamily="34" charset="0"/>
              <a:cs typeface="Segoe UI Semibold" panose="020B0702040204020203" pitchFamily="34" charset="0"/>
            </a:endParaRPr>
          </a:p>
        </p:txBody>
      </p:sp>
      <p:sp>
        <p:nvSpPr>
          <p:cNvPr id="51" name="Hexagon 50">
            <a:extLst>
              <a:ext uri="{FF2B5EF4-FFF2-40B4-BE49-F238E27FC236}">
                <a16:creationId xmlns:a16="http://schemas.microsoft.com/office/drawing/2014/main" id="{693AC5E9-7DBB-4C90-B816-8F16AA79D11D}"/>
              </a:ext>
            </a:extLst>
          </p:cNvPr>
          <p:cNvSpPr/>
          <p:nvPr/>
        </p:nvSpPr>
        <p:spPr bwMode="auto">
          <a:xfrm>
            <a:off x="3488938" y="2966341"/>
            <a:ext cx="2408571" cy="2121619"/>
          </a:xfrm>
          <a:prstGeom prst="hexagon">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367">
              <a:defRPr/>
            </a:pPr>
            <a:r>
              <a:rPr lang="en-US" sz="1961">
                <a:solidFill>
                  <a:srgbClr val="3C3C41"/>
                </a:solidFill>
                <a:latin typeface="Segoe UI Semibold" panose="020B0702040204020203" pitchFamily="34" charset="0"/>
                <a:cs typeface="Segoe UI Semibold" panose="020B0702040204020203" pitchFamily="34" charset="0"/>
              </a:rPr>
              <a:t>System Customizer</a:t>
            </a:r>
            <a:endParaRPr lang="en-US" sz="1961">
              <a:solidFill>
                <a:srgbClr val="3C3C41"/>
              </a:solidFill>
              <a:latin typeface="Segoe UI Semibold" panose="020B0702040204020203" pitchFamily="34" charset="0"/>
              <a:ea typeface="Calibri" panose="020F0502020204030204" pitchFamily="34" charset="0"/>
              <a:cs typeface="Segoe UI Semibold" panose="020B0702040204020203" pitchFamily="34" charset="0"/>
            </a:endParaRPr>
          </a:p>
        </p:txBody>
      </p:sp>
      <p:sp>
        <p:nvSpPr>
          <p:cNvPr id="52" name="Hexagon 51">
            <a:extLst>
              <a:ext uri="{FF2B5EF4-FFF2-40B4-BE49-F238E27FC236}">
                <a16:creationId xmlns:a16="http://schemas.microsoft.com/office/drawing/2014/main" id="{B4BECB40-A16D-4FD9-B4CE-5468C24E765A}"/>
              </a:ext>
            </a:extLst>
          </p:cNvPr>
          <p:cNvSpPr/>
          <p:nvPr/>
        </p:nvSpPr>
        <p:spPr bwMode="auto">
          <a:xfrm>
            <a:off x="6320949" y="2966341"/>
            <a:ext cx="2408571" cy="2121619"/>
          </a:xfrm>
          <a:prstGeom prst="hexagon">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367">
              <a:defRPr/>
            </a:pPr>
            <a:r>
              <a:rPr lang="en-US" sz="1961">
                <a:solidFill>
                  <a:srgbClr val="3C3C41"/>
                </a:solidFill>
                <a:latin typeface="Segoe UI Semibold" panose="020B0702040204020203" pitchFamily="34" charset="0"/>
                <a:cs typeface="Segoe UI Semibold" panose="020B0702040204020203" pitchFamily="34" charset="0"/>
              </a:rPr>
              <a:t>Environment Maker</a:t>
            </a:r>
            <a:endParaRPr lang="en-US" sz="1961">
              <a:solidFill>
                <a:srgbClr val="3C3C41"/>
              </a:solidFill>
              <a:latin typeface="Segoe UI Semibold" panose="020B0702040204020203" pitchFamily="34" charset="0"/>
              <a:ea typeface="Calibri" panose="020F0502020204030204" pitchFamily="34" charset="0"/>
              <a:cs typeface="Segoe UI Semibold" panose="020B0702040204020203" pitchFamily="34" charset="0"/>
            </a:endParaRPr>
          </a:p>
        </p:txBody>
      </p:sp>
      <p:sp>
        <p:nvSpPr>
          <p:cNvPr id="53" name="Hexagon 52">
            <a:extLst>
              <a:ext uri="{FF2B5EF4-FFF2-40B4-BE49-F238E27FC236}">
                <a16:creationId xmlns:a16="http://schemas.microsoft.com/office/drawing/2014/main" id="{92205109-7198-4C8F-85ED-3BF34573FF25}"/>
              </a:ext>
            </a:extLst>
          </p:cNvPr>
          <p:cNvSpPr/>
          <p:nvPr/>
        </p:nvSpPr>
        <p:spPr bwMode="auto">
          <a:xfrm>
            <a:off x="9152962" y="2966341"/>
            <a:ext cx="2408571" cy="2121619"/>
          </a:xfrm>
          <a:prstGeom prst="hexagon">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367">
              <a:defRPr/>
            </a:pPr>
            <a:r>
              <a:rPr lang="en-US" sz="1961" dirty="0">
                <a:solidFill>
                  <a:srgbClr val="3C3C41"/>
                </a:solidFill>
                <a:latin typeface="Segoe UI Semibold" panose="020B0702040204020203" pitchFamily="34" charset="0"/>
                <a:cs typeface="Segoe UI Semibold" panose="020B0702040204020203" pitchFamily="34" charset="0"/>
              </a:rPr>
              <a:t>Basic User</a:t>
            </a:r>
            <a:endParaRPr lang="en-US" sz="1961" dirty="0">
              <a:solidFill>
                <a:srgbClr val="3C3C41"/>
              </a:solidFill>
              <a:latin typeface="Segoe UI Semibold" panose="020B0702040204020203" pitchFamily="34" charset="0"/>
              <a:ea typeface="Calibri" panose="020F0502020204030204" pitchFamily="34" charset="0"/>
              <a:cs typeface="Segoe UI Semibold" panose="020B0702040204020203" pitchFamily="34" charset="0"/>
            </a:endParaRPr>
          </a:p>
        </p:txBody>
      </p:sp>
      <p:sp>
        <p:nvSpPr>
          <p:cNvPr id="60" name="Oval 59">
            <a:extLst>
              <a:ext uri="{FF2B5EF4-FFF2-40B4-BE49-F238E27FC236}">
                <a16:creationId xmlns:a16="http://schemas.microsoft.com/office/drawing/2014/main" id="{6C32CEFC-C231-4D61-8E48-25F316161283}"/>
              </a:ext>
            </a:extLst>
          </p:cNvPr>
          <p:cNvSpPr/>
          <p:nvPr/>
        </p:nvSpPr>
        <p:spPr bwMode="auto">
          <a:xfrm>
            <a:off x="2861401" y="3301390"/>
            <a:ext cx="145267" cy="145267"/>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err="1">
              <a:solidFill>
                <a:srgbClr val="FFFFFF"/>
              </a:solidFill>
              <a:latin typeface="Segoe UI"/>
              <a:cs typeface="Segoe UI" pitchFamily="34" charset="0"/>
            </a:endParaRPr>
          </a:p>
        </p:txBody>
      </p:sp>
      <p:sp>
        <p:nvSpPr>
          <p:cNvPr id="61" name="Oval 60">
            <a:extLst>
              <a:ext uri="{FF2B5EF4-FFF2-40B4-BE49-F238E27FC236}">
                <a16:creationId xmlns:a16="http://schemas.microsoft.com/office/drawing/2014/main" id="{9664C188-331E-44CF-B512-41DE542C2693}"/>
              </a:ext>
            </a:extLst>
          </p:cNvPr>
          <p:cNvSpPr/>
          <p:nvPr/>
        </p:nvSpPr>
        <p:spPr bwMode="auto">
          <a:xfrm>
            <a:off x="5707153" y="3301390"/>
            <a:ext cx="145267" cy="145267"/>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err="1">
              <a:solidFill>
                <a:srgbClr val="FFFFFF"/>
              </a:solidFill>
              <a:latin typeface="Segoe UI"/>
              <a:cs typeface="Segoe UI" pitchFamily="34" charset="0"/>
            </a:endParaRPr>
          </a:p>
        </p:txBody>
      </p:sp>
      <p:sp>
        <p:nvSpPr>
          <p:cNvPr id="62" name="Oval 61">
            <a:extLst>
              <a:ext uri="{FF2B5EF4-FFF2-40B4-BE49-F238E27FC236}">
                <a16:creationId xmlns:a16="http://schemas.microsoft.com/office/drawing/2014/main" id="{F9C420FC-9C02-487D-BAF9-D93E6D13D3AC}"/>
              </a:ext>
            </a:extLst>
          </p:cNvPr>
          <p:cNvSpPr/>
          <p:nvPr/>
        </p:nvSpPr>
        <p:spPr bwMode="auto">
          <a:xfrm>
            <a:off x="8528376" y="3301390"/>
            <a:ext cx="145267" cy="145267"/>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err="1">
              <a:solidFill>
                <a:srgbClr val="FFFFFF"/>
              </a:solidFill>
              <a:latin typeface="Segoe UI"/>
              <a:cs typeface="Segoe UI" pitchFamily="34" charset="0"/>
            </a:endParaRPr>
          </a:p>
        </p:txBody>
      </p:sp>
      <p:sp>
        <p:nvSpPr>
          <p:cNvPr id="63" name="Oval 62">
            <a:extLst>
              <a:ext uri="{FF2B5EF4-FFF2-40B4-BE49-F238E27FC236}">
                <a16:creationId xmlns:a16="http://schemas.microsoft.com/office/drawing/2014/main" id="{9758D22F-89A3-4694-9DE6-A7CDF27B3127}"/>
              </a:ext>
            </a:extLst>
          </p:cNvPr>
          <p:cNvSpPr/>
          <p:nvPr/>
        </p:nvSpPr>
        <p:spPr bwMode="auto">
          <a:xfrm>
            <a:off x="2861401" y="4610170"/>
            <a:ext cx="145267" cy="145267"/>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err="1">
              <a:solidFill>
                <a:srgbClr val="FFFFFF"/>
              </a:solidFill>
              <a:latin typeface="Segoe UI"/>
              <a:cs typeface="Segoe UI" pitchFamily="34" charset="0"/>
            </a:endParaRPr>
          </a:p>
        </p:txBody>
      </p:sp>
      <p:sp>
        <p:nvSpPr>
          <p:cNvPr id="64" name="Oval 63">
            <a:extLst>
              <a:ext uri="{FF2B5EF4-FFF2-40B4-BE49-F238E27FC236}">
                <a16:creationId xmlns:a16="http://schemas.microsoft.com/office/drawing/2014/main" id="{307F6C1F-0DD5-4035-902A-73E778C2AC8F}"/>
              </a:ext>
            </a:extLst>
          </p:cNvPr>
          <p:cNvSpPr/>
          <p:nvPr/>
        </p:nvSpPr>
        <p:spPr bwMode="auto">
          <a:xfrm>
            <a:off x="5707153" y="4610170"/>
            <a:ext cx="145267" cy="145267"/>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err="1">
              <a:solidFill>
                <a:srgbClr val="FFFFFF"/>
              </a:solidFill>
              <a:latin typeface="Segoe UI"/>
              <a:cs typeface="Segoe UI" pitchFamily="34" charset="0"/>
            </a:endParaRPr>
          </a:p>
        </p:txBody>
      </p:sp>
      <p:sp>
        <p:nvSpPr>
          <p:cNvPr id="65" name="Oval 64">
            <a:extLst>
              <a:ext uri="{FF2B5EF4-FFF2-40B4-BE49-F238E27FC236}">
                <a16:creationId xmlns:a16="http://schemas.microsoft.com/office/drawing/2014/main" id="{BC1B28AA-304A-4C63-83B9-CA469D1F3B18}"/>
              </a:ext>
            </a:extLst>
          </p:cNvPr>
          <p:cNvSpPr/>
          <p:nvPr/>
        </p:nvSpPr>
        <p:spPr bwMode="auto">
          <a:xfrm>
            <a:off x="8528376" y="4610170"/>
            <a:ext cx="145267" cy="145267"/>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err="1">
              <a:solidFill>
                <a:srgbClr val="FFFFFF"/>
              </a:solidFill>
              <a:latin typeface="Segoe UI"/>
              <a:cs typeface="Segoe UI" pitchFamily="34" charset="0"/>
            </a:endParaRPr>
          </a:p>
        </p:txBody>
      </p:sp>
      <p:sp>
        <p:nvSpPr>
          <p:cNvPr id="66" name="Hexagon 65">
            <a:extLst>
              <a:ext uri="{FF2B5EF4-FFF2-40B4-BE49-F238E27FC236}">
                <a16:creationId xmlns:a16="http://schemas.microsoft.com/office/drawing/2014/main" id="{31F9F647-954D-40D9-91D6-9EF1163BBD3B}"/>
              </a:ext>
            </a:extLst>
          </p:cNvPr>
          <p:cNvSpPr/>
          <p:nvPr/>
        </p:nvSpPr>
        <p:spPr bwMode="auto">
          <a:xfrm>
            <a:off x="455996" y="2665356"/>
            <a:ext cx="886973" cy="781301"/>
          </a:xfrm>
          <a:prstGeom prst="hex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89642" tIns="537855" rIns="89642" bIns="143428" numCol="1" spcCol="0" rtlCol="0" fromWordArt="0" anchor="t" anchorCtr="0" forceAA="0" compatLnSpc="1">
            <a:prstTxWarp prst="textNoShape">
              <a:avLst/>
            </a:prstTxWarp>
            <a:noAutofit/>
          </a:bodyPr>
          <a:lstStyle/>
          <a:p>
            <a:pPr algn="ctr" defTabSz="914367">
              <a:defRPr/>
            </a:pPr>
            <a:endParaRPr lang="en-US" sz="1765">
              <a:solidFill>
                <a:srgbClr val="3C3C41"/>
              </a:solidFill>
              <a:latin typeface="Segoe UI Semibold" panose="020B0702040204020203" pitchFamily="34" charset="0"/>
              <a:ea typeface="Calibri" panose="020F0502020204030204" pitchFamily="34" charset="0"/>
              <a:cs typeface="Segoe UI Semibold" panose="020B0702040204020203" pitchFamily="34" charset="0"/>
            </a:endParaRPr>
          </a:p>
        </p:txBody>
      </p:sp>
      <p:sp>
        <p:nvSpPr>
          <p:cNvPr id="67" name="Hexagon 66">
            <a:extLst>
              <a:ext uri="{FF2B5EF4-FFF2-40B4-BE49-F238E27FC236}">
                <a16:creationId xmlns:a16="http://schemas.microsoft.com/office/drawing/2014/main" id="{DABF3F5D-986D-4B34-B980-3908F9AB0664}"/>
              </a:ext>
            </a:extLst>
          </p:cNvPr>
          <p:cNvSpPr/>
          <p:nvPr/>
        </p:nvSpPr>
        <p:spPr bwMode="auto">
          <a:xfrm>
            <a:off x="3288007" y="2665356"/>
            <a:ext cx="886973" cy="781301"/>
          </a:xfrm>
          <a:prstGeom prst="hex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89642" tIns="537855" rIns="89642" bIns="143428" numCol="1" spcCol="0" rtlCol="0" fromWordArt="0" anchor="t" anchorCtr="0" forceAA="0" compatLnSpc="1">
            <a:prstTxWarp prst="textNoShape">
              <a:avLst/>
            </a:prstTxWarp>
            <a:noAutofit/>
          </a:bodyPr>
          <a:lstStyle/>
          <a:p>
            <a:pPr algn="ctr" defTabSz="914367">
              <a:defRPr/>
            </a:pPr>
            <a:endParaRPr lang="en-US" sz="1765">
              <a:solidFill>
                <a:srgbClr val="3C3C41"/>
              </a:solidFill>
              <a:latin typeface="Segoe UI Semibold" panose="020B0702040204020203" pitchFamily="34" charset="0"/>
              <a:ea typeface="Calibri" panose="020F0502020204030204" pitchFamily="34" charset="0"/>
              <a:cs typeface="Segoe UI Semibold" panose="020B0702040204020203" pitchFamily="34" charset="0"/>
            </a:endParaRPr>
          </a:p>
        </p:txBody>
      </p:sp>
      <p:sp>
        <p:nvSpPr>
          <p:cNvPr id="68" name="Hexagon 67">
            <a:extLst>
              <a:ext uri="{FF2B5EF4-FFF2-40B4-BE49-F238E27FC236}">
                <a16:creationId xmlns:a16="http://schemas.microsoft.com/office/drawing/2014/main" id="{87C07B0F-1C92-4685-938E-85B0C51B2AD1}"/>
              </a:ext>
            </a:extLst>
          </p:cNvPr>
          <p:cNvSpPr/>
          <p:nvPr/>
        </p:nvSpPr>
        <p:spPr bwMode="auto">
          <a:xfrm>
            <a:off x="6120018" y="2665356"/>
            <a:ext cx="886973" cy="781301"/>
          </a:xfrm>
          <a:prstGeom prst="hex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89642" tIns="537855" rIns="89642" bIns="143428" numCol="1" spcCol="0" rtlCol="0" fromWordArt="0" anchor="t" anchorCtr="0" forceAA="0" compatLnSpc="1">
            <a:prstTxWarp prst="textNoShape">
              <a:avLst/>
            </a:prstTxWarp>
            <a:noAutofit/>
          </a:bodyPr>
          <a:lstStyle/>
          <a:p>
            <a:pPr algn="ctr" defTabSz="914367">
              <a:defRPr/>
            </a:pPr>
            <a:endParaRPr lang="en-US" sz="1765">
              <a:solidFill>
                <a:srgbClr val="3C3C41"/>
              </a:solidFill>
              <a:latin typeface="Segoe UI Semibold" panose="020B0702040204020203" pitchFamily="34" charset="0"/>
              <a:ea typeface="Calibri" panose="020F0502020204030204" pitchFamily="34" charset="0"/>
              <a:cs typeface="Segoe UI Semibold" panose="020B0702040204020203" pitchFamily="34" charset="0"/>
            </a:endParaRPr>
          </a:p>
        </p:txBody>
      </p:sp>
      <p:sp>
        <p:nvSpPr>
          <p:cNvPr id="69" name="Hexagon 68">
            <a:extLst>
              <a:ext uri="{FF2B5EF4-FFF2-40B4-BE49-F238E27FC236}">
                <a16:creationId xmlns:a16="http://schemas.microsoft.com/office/drawing/2014/main" id="{EB8BDB8D-918F-4278-BE60-79390549168A}"/>
              </a:ext>
            </a:extLst>
          </p:cNvPr>
          <p:cNvSpPr/>
          <p:nvPr/>
        </p:nvSpPr>
        <p:spPr bwMode="auto">
          <a:xfrm>
            <a:off x="8952030" y="2665356"/>
            <a:ext cx="886973" cy="781301"/>
          </a:xfrm>
          <a:prstGeom prst="hex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89642" tIns="537855" rIns="89642" bIns="143428" numCol="1" spcCol="0" rtlCol="0" fromWordArt="0" anchor="t" anchorCtr="0" forceAA="0" compatLnSpc="1">
            <a:prstTxWarp prst="textNoShape">
              <a:avLst/>
            </a:prstTxWarp>
            <a:noAutofit/>
          </a:bodyPr>
          <a:lstStyle/>
          <a:p>
            <a:pPr algn="ctr" defTabSz="914367">
              <a:defRPr/>
            </a:pPr>
            <a:endParaRPr lang="en-US" sz="1765">
              <a:solidFill>
                <a:srgbClr val="3C3C41"/>
              </a:solidFill>
              <a:latin typeface="Segoe UI Semibold" panose="020B0702040204020203" pitchFamily="34" charset="0"/>
              <a:ea typeface="Calibri" panose="020F0502020204030204" pitchFamily="34" charset="0"/>
              <a:cs typeface="Segoe UI Semibold" panose="020B0702040204020203" pitchFamily="34" charset="0"/>
            </a:endParaRPr>
          </a:p>
        </p:txBody>
      </p:sp>
      <p:grpSp>
        <p:nvGrpSpPr>
          <p:cNvPr id="70" name="Group 69">
            <a:extLst>
              <a:ext uri="{FF2B5EF4-FFF2-40B4-BE49-F238E27FC236}">
                <a16:creationId xmlns:a16="http://schemas.microsoft.com/office/drawing/2014/main" id="{4BC59A1E-BAC6-4EF5-B635-C78CCFFD03C2}"/>
              </a:ext>
            </a:extLst>
          </p:cNvPr>
          <p:cNvGrpSpPr/>
          <p:nvPr/>
        </p:nvGrpSpPr>
        <p:grpSpPr>
          <a:xfrm>
            <a:off x="634478" y="2903388"/>
            <a:ext cx="530009" cy="305238"/>
            <a:chOff x="8500699" y="3331798"/>
            <a:chExt cx="545783" cy="314325"/>
          </a:xfrm>
        </p:grpSpPr>
        <p:sp>
          <p:nvSpPr>
            <p:cNvPr id="71" name="Freeform: Shape 70">
              <a:extLst>
                <a:ext uri="{FF2B5EF4-FFF2-40B4-BE49-F238E27FC236}">
                  <a16:creationId xmlns:a16="http://schemas.microsoft.com/office/drawing/2014/main" id="{558EA9BB-9E1A-4E03-8C5D-EF902D0D65CF}"/>
                </a:ext>
              </a:extLst>
            </p:cNvPr>
            <p:cNvSpPr/>
            <p:nvPr/>
          </p:nvSpPr>
          <p:spPr>
            <a:xfrm>
              <a:off x="8500699" y="3331798"/>
              <a:ext cx="257175" cy="314325"/>
            </a:xfrm>
            <a:custGeom>
              <a:avLst/>
              <a:gdLst>
                <a:gd name="connsiteX0" fmla="*/ 44495 w 257175"/>
                <a:gd name="connsiteY0" fmla="*/ 93073 h 314325"/>
                <a:gd name="connsiteX1" fmla="*/ 134030 w 257175"/>
                <a:gd name="connsiteY1" fmla="*/ 7348 h 314325"/>
                <a:gd name="connsiteX2" fmla="*/ 223565 w 257175"/>
                <a:gd name="connsiteY2" fmla="*/ 93073 h 314325"/>
                <a:gd name="connsiteX3" fmla="*/ 134030 w 257175"/>
                <a:gd name="connsiteY3" fmla="*/ 178798 h 314325"/>
                <a:gd name="connsiteX4" fmla="*/ 44495 w 257175"/>
                <a:gd name="connsiteY4" fmla="*/ 93073 h 314325"/>
                <a:gd name="connsiteX5" fmla="*/ 44495 w 257175"/>
                <a:gd name="connsiteY5" fmla="*/ 93073 h 314325"/>
                <a:gd name="connsiteX6" fmla="*/ 251188 w 257175"/>
                <a:gd name="connsiteY6" fmla="*/ 312148 h 314325"/>
                <a:gd name="connsiteX7" fmla="*/ 131173 w 257175"/>
                <a:gd name="connsiteY7" fmla="*/ 178798 h 314325"/>
                <a:gd name="connsiteX8" fmla="*/ 7348 w 257175"/>
                <a:gd name="connsiteY8" fmla="*/ 312148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175" h="314325">
                  <a:moveTo>
                    <a:pt x="44495" y="93073"/>
                  </a:moveTo>
                  <a:cubicBezTo>
                    <a:pt x="44495" y="45448"/>
                    <a:pt x="84500" y="7348"/>
                    <a:pt x="134030" y="7348"/>
                  </a:cubicBezTo>
                  <a:cubicBezTo>
                    <a:pt x="183561" y="7348"/>
                    <a:pt x="223565" y="45448"/>
                    <a:pt x="223565" y="93073"/>
                  </a:cubicBezTo>
                  <a:cubicBezTo>
                    <a:pt x="223565" y="140698"/>
                    <a:pt x="183561" y="178798"/>
                    <a:pt x="134030" y="178798"/>
                  </a:cubicBezTo>
                  <a:cubicBezTo>
                    <a:pt x="84500" y="178798"/>
                    <a:pt x="44495" y="140698"/>
                    <a:pt x="44495" y="93073"/>
                  </a:cubicBezTo>
                  <a:lnTo>
                    <a:pt x="44495" y="93073"/>
                  </a:lnTo>
                  <a:close/>
                  <a:moveTo>
                    <a:pt x="251188" y="312148"/>
                  </a:moveTo>
                  <a:cubicBezTo>
                    <a:pt x="251188" y="241663"/>
                    <a:pt x="197848" y="178798"/>
                    <a:pt x="131173" y="178798"/>
                  </a:cubicBezTo>
                  <a:cubicBezTo>
                    <a:pt x="60688" y="178798"/>
                    <a:pt x="7348" y="240711"/>
                    <a:pt x="7348" y="31214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367">
                <a:defRPr/>
              </a:pPr>
              <a:endParaRPr lang="en-US" sz="882">
                <a:gradFill>
                  <a:gsLst>
                    <a:gs pos="0">
                      <a:srgbClr val="505050"/>
                    </a:gs>
                    <a:gs pos="100000">
                      <a:srgbClr val="505050"/>
                    </a:gs>
                  </a:gsLst>
                  <a:lin ang="5400000" scaled="1"/>
                </a:gradFill>
                <a:latin typeface="Segoe UI"/>
              </a:endParaRPr>
            </a:p>
          </p:txBody>
        </p:sp>
        <p:sp>
          <p:nvSpPr>
            <p:cNvPr id="72" name="Freeform: Shape 71">
              <a:extLst>
                <a:ext uri="{FF2B5EF4-FFF2-40B4-BE49-F238E27FC236}">
                  <a16:creationId xmlns:a16="http://schemas.microsoft.com/office/drawing/2014/main" id="{A8662424-EE50-470F-A03D-72C716C8FEDA}"/>
                </a:ext>
              </a:extLst>
            </p:cNvPr>
            <p:cNvSpPr/>
            <p:nvPr/>
          </p:nvSpPr>
          <p:spPr>
            <a:xfrm>
              <a:off x="8703582" y="3370851"/>
              <a:ext cx="257175" cy="190500"/>
            </a:xfrm>
            <a:custGeom>
              <a:avLst/>
              <a:gdLst>
                <a:gd name="connsiteX0" fmla="*/ 23541 w 257175"/>
                <a:gd name="connsiteY0" fmla="*/ 187371 h 190500"/>
                <a:gd name="connsiteX1" fmla="*/ 251188 w 257175"/>
                <a:gd name="connsiteY1" fmla="*/ 187371 h 190500"/>
                <a:gd name="connsiteX2" fmla="*/ 251188 w 257175"/>
                <a:gd name="connsiteY2" fmla="*/ 7348 h 190500"/>
                <a:gd name="connsiteX3" fmla="*/ 7348 w 257175"/>
                <a:gd name="connsiteY3" fmla="*/ 7348 h 190500"/>
              </a:gdLst>
              <a:ahLst/>
              <a:cxnLst>
                <a:cxn ang="0">
                  <a:pos x="connsiteX0" y="connsiteY0"/>
                </a:cxn>
                <a:cxn ang="0">
                  <a:pos x="connsiteX1" y="connsiteY1"/>
                </a:cxn>
                <a:cxn ang="0">
                  <a:pos x="connsiteX2" y="connsiteY2"/>
                </a:cxn>
                <a:cxn ang="0">
                  <a:pos x="connsiteX3" y="connsiteY3"/>
                </a:cxn>
              </a:cxnLst>
              <a:rect l="l" t="t" r="r" b="b"/>
              <a:pathLst>
                <a:path w="257175" h="190500">
                  <a:moveTo>
                    <a:pt x="23541" y="187371"/>
                  </a:moveTo>
                  <a:lnTo>
                    <a:pt x="251188" y="187371"/>
                  </a:lnTo>
                  <a:lnTo>
                    <a:pt x="251188" y="7348"/>
                  </a:lnTo>
                  <a:lnTo>
                    <a:pt x="7348" y="734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367">
                <a:defRPr/>
              </a:pPr>
              <a:endParaRPr lang="en-US" sz="882">
                <a:gradFill>
                  <a:gsLst>
                    <a:gs pos="0">
                      <a:srgbClr val="505050"/>
                    </a:gs>
                    <a:gs pos="100000">
                      <a:srgbClr val="505050"/>
                    </a:gs>
                  </a:gsLst>
                  <a:lin ang="5400000" scaled="1"/>
                </a:gradFill>
                <a:latin typeface="Segoe UI"/>
              </a:endParaRPr>
            </a:p>
          </p:txBody>
        </p:sp>
        <p:sp>
          <p:nvSpPr>
            <p:cNvPr id="73" name="Freeform: Shape 72">
              <a:extLst>
                <a:ext uri="{FF2B5EF4-FFF2-40B4-BE49-F238E27FC236}">
                  <a16:creationId xmlns:a16="http://schemas.microsoft.com/office/drawing/2014/main" id="{DA6AD8BC-8400-469F-80CF-EE3110B22E3B}"/>
                </a:ext>
              </a:extLst>
            </p:cNvPr>
            <p:cNvSpPr/>
            <p:nvPr/>
          </p:nvSpPr>
          <p:spPr>
            <a:xfrm>
              <a:off x="8913132" y="3407998"/>
              <a:ext cx="133350" cy="219075"/>
            </a:xfrm>
            <a:custGeom>
              <a:avLst/>
              <a:gdLst>
                <a:gd name="connsiteX0" fmla="*/ 46400 w 133350"/>
                <a:gd name="connsiteY0" fmla="*/ 7348 h 219075"/>
                <a:gd name="connsiteX1" fmla="*/ 129268 w 133350"/>
                <a:gd name="connsiteY1" fmla="*/ 7348 h 219075"/>
                <a:gd name="connsiteX2" fmla="*/ 129268 w 133350"/>
                <a:gd name="connsiteY2" fmla="*/ 216898 h 219075"/>
                <a:gd name="connsiteX3" fmla="*/ 7348 w 133350"/>
                <a:gd name="connsiteY3" fmla="*/ 216898 h 219075"/>
                <a:gd name="connsiteX4" fmla="*/ 7348 w 133350"/>
                <a:gd name="connsiteY4" fmla="*/ 153081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19075">
                  <a:moveTo>
                    <a:pt x="46400" y="7348"/>
                  </a:moveTo>
                  <a:lnTo>
                    <a:pt x="129268" y="7348"/>
                  </a:lnTo>
                  <a:lnTo>
                    <a:pt x="129268" y="216898"/>
                  </a:lnTo>
                  <a:lnTo>
                    <a:pt x="7348" y="216898"/>
                  </a:lnTo>
                  <a:lnTo>
                    <a:pt x="7348" y="15308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367">
                <a:defRPr/>
              </a:pPr>
              <a:endParaRPr lang="en-US" sz="882">
                <a:gradFill>
                  <a:gsLst>
                    <a:gs pos="0">
                      <a:srgbClr val="505050"/>
                    </a:gs>
                    <a:gs pos="100000">
                      <a:srgbClr val="505050"/>
                    </a:gs>
                  </a:gsLst>
                  <a:lin ang="5400000" scaled="1"/>
                </a:gradFill>
                <a:latin typeface="Segoe UI"/>
              </a:endParaRPr>
            </a:p>
          </p:txBody>
        </p:sp>
        <p:sp>
          <p:nvSpPr>
            <p:cNvPr id="74" name="Freeform: Shape 73">
              <a:extLst>
                <a:ext uri="{FF2B5EF4-FFF2-40B4-BE49-F238E27FC236}">
                  <a16:creationId xmlns:a16="http://schemas.microsoft.com/office/drawing/2014/main" id="{132001DC-9223-4003-B98F-EDB14189FBAC}"/>
                </a:ext>
              </a:extLst>
            </p:cNvPr>
            <p:cNvSpPr/>
            <p:nvPr/>
          </p:nvSpPr>
          <p:spPr>
            <a:xfrm>
              <a:off x="8744539" y="3552778"/>
              <a:ext cx="133350" cy="76200"/>
            </a:xfrm>
            <a:custGeom>
              <a:avLst/>
              <a:gdLst>
                <a:gd name="connsiteX0" fmla="*/ 73071 w 133350"/>
                <a:gd name="connsiteY0" fmla="*/ 72118 h 76200"/>
                <a:gd name="connsiteX1" fmla="*/ 73071 w 133350"/>
                <a:gd name="connsiteY1" fmla="*/ 7348 h 76200"/>
                <a:gd name="connsiteX2" fmla="*/ 129268 w 133350"/>
                <a:gd name="connsiteY2" fmla="*/ 72118 h 76200"/>
                <a:gd name="connsiteX3" fmla="*/ 7348 w 133350"/>
                <a:gd name="connsiteY3" fmla="*/ 72118 h 76200"/>
              </a:gdLst>
              <a:ahLst/>
              <a:cxnLst>
                <a:cxn ang="0">
                  <a:pos x="connsiteX0" y="connsiteY0"/>
                </a:cxn>
                <a:cxn ang="0">
                  <a:pos x="connsiteX1" y="connsiteY1"/>
                </a:cxn>
                <a:cxn ang="0">
                  <a:pos x="connsiteX2" y="connsiteY2"/>
                </a:cxn>
                <a:cxn ang="0">
                  <a:pos x="connsiteX3" y="connsiteY3"/>
                </a:cxn>
              </a:cxnLst>
              <a:rect l="l" t="t" r="r" b="b"/>
              <a:pathLst>
                <a:path w="133350" h="76200">
                  <a:moveTo>
                    <a:pt x="73071" y="72118"/>
                  </a:moveTo>
                  <a:lnTo>
                    <a:pt x="73071" y="7348"/>
                  </a:lnTo>
                  <a:moveTo>
                    <a:pt x="129268" y="72118"/>
                  </a:moveTo>
                  <a:lnTo>
                    <a:pt x="7348" y="7211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367">
                <a:defRPr/>
              </a:pPr>
              <a:endParaRPr lang="en-US" sz="882">
                <a:gradFill>
                  <a:gsLst>
                    <a:gs pos="0">
                      <a:srgbClr val="505050"/>
                    </a:gs>
                    <a:gs pos="100000">
                      <a:srgbClr val="505050"/>
                    </a:gs>
                  </a:gsLst>
                  <a:lin ang="5400000" scaled="1"/>
                </a:gradFill>
                <a:latin typeface="Segoe UI"/>
              </a:endParaRPr>
            </a:p>
          </p:txBody>
        </p:sp>
        <p:sp>
          <p:nvSpPr>
            <p:cNvPr id="75" name="Freeform: Shape 74">
              <a:extLst>
                <a:ext uri="{FF2B5EF4-FFF2-40B4-BE49-F238E27FC236}">
                  <a16:creationId xmlns:a16="http://schemas.microsoft.com/office/drawing/2014/main" id="{8516CEFE-5229-4F92-916A-C1927A7C8D80}"/>
                </a:ext>
              </a:extLst>
            </p:cNvPr>
            <p:cNvSpPr/>
            <p:nvPr/>
          </p:nvSpPr>
          <p:spPr>
            <a:xfrm>
              <a:off x="8951232" y="3474673"/>
              <a:ext cx="95250" cy="66675"/>
            </a:xfrm>
            <a:custGeom>
              <a:avLst/>
              <a:gdLst>
                <a:gd name="connsiteX0" fmla="*/ 91168 w 95250"/>
                <a:gd name="connsiteY0" fmla="*/ 7348 h 66675"/>
                <a:gd name="connsiteX1" fmla="*/ 7348 w 95250"/>
                <a:gd name="connsiteY1" fmla="*/ 7348 h 66675"/>
                <a:gd name="connsiteX2" fmla="*/ 91168 w 95250"/>
                <a:gd name="connsiteY2" fmla="*/ 64498 h 66675"/>
                <a:gd name="connsiteX3" fmla="*/ 7348 w 95250"/>
                <a:gd name="connsiteY3" fmla="*/ 64498 h 66675"/>
              </a:gdLst>
              <a:ahLst/>
              <a:cxnLst>
                <a:cxn ang="0">
                  <a:pos x="connsiteX0" y="connsiteY0"/>
                </a:cxn>
                <a:cxn ang="0">
                  <a:pos x="connsiteX1" y="connsiteY1"/>
                </a:cxn>
                <a:cxn ang="0">
                  <a:pos x="connsiteX2" y="connsiteY2"/>
                </a:cxn>
                <a:cxn ang="0">
                  <a:pos x="connsiteX3" y="connsiteY3"/>
                </a:cxn>
              </a:cxnLst>
              <a:rect l="l" t="t" r="r" b="b"/>
              <a:pathLst>
                <a:path w="95250" h="66675">
                  <a:moveTo>
                    <a:pt x="91168" y="7348"/>
                  </a:moveTo>
                  <a:lnTo>
                    <a:pt x="7348" y="7348"/>
                  </a:lnTo>
                  <a:moveTo>
                    <a:pt x="91168" y="64498"/>
                  </a:moveTo>
                  <a:lnTo>
                    <a:pt x="7348" y="6449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367">
                <a:defRPr/>
              </a:pPr>
              <a:endParaRPr lang="en-US" sz="882">
                <a:gradFill>
                  <a:gsLst>
                    <a:gs pos="0">
                      <a:srgbClr val="505050"/>
                    </a:gs>
                    <a:gs pos="100000">
                      <a:srgbClr val="505050"/>
                    </a:gs>
                  </a:gsLst>
                  <a:lin ang="5400000" scaled="1"/>
                </a:gradFill>
                <a:latin typeface="Segoe UI"/>
              </a:endParaRPr>
            </a:p>
          </p:txBody>
        </p:sp>
      </p:grpSp>
      <p:grpSp>
        <p:nvGrpSpPr>
          <p:cNvPr id="76" name="Group 75">
            <a:extLst>
              <a:ext uri="{FF2B5EF4-FFF2-40B4-BE49-F238E27FC236}">
                <a16:creationId xmlns:a16="http://schemas.microsoft.com/office/drawing/2014/main" id="{CAB8BF48-43A5-4827-9F5B-67BEAD5F2FA6}"/>
              </a:ext>
            </a:extLst>
          </p:cNvPr>
          <p:cNvGrpSpPr/>
          <p:nvPr/>
        </p:nvGrpSpPr>
        <p:grpSpPr>
          <a:xfrm>
            <a:off x="3507510" y="2832024"/>
            <a:ext cx="447965" cy="447965"/>
            <a:chOff x="4200434" y="3369219"/>
            <a:chExt cx="247650" cy="247650"/>
          </a:xfrm>
          <a:solidFill>
            <a:schemeClr val="tx1"/>
          </a:solidFill>
        </p:grpSpPr>
        <p:sp>
          <p:nvSpPr>
            <p:cNvPr id="77" name="Freeform: Shape 76">
              <a:extLst>
                <a:ext uri="{FF2B5EF4-FFF2-40B4-BE49-F238E27FC236}">
                  <a16:creationId xmlns:a16="http://schemas.microsoft.com/office/drawing/2014/main" id="{98E787BE-B272-4F36-94F5-B2CAFE0A8C58}"/>
                </a:ext>
              </a:extLst>
            </p:cNvPr>
            <p:cNvSpPr/>
            <p:nvPr/>
          </p:nvSpPr>
          <p:spPr>
            <a:xfrm>
              <a:off x="4202304" y="3374661"/>
              <a:ext cx="238125" cy="238125"/>
            </a:xfrm>
            <a:custGeom>
              <a:avLst/>
              <a:gdLst>
                <a:gd name="connsiteX0" fmla="*/ 13777 w 238125"/>
                <a:gd name="connsiteY0" fmla="*/ 202611 h 238125"/>
                <a:gd name="connsiteX1" fmla="*/ 13777 w 238125"/>
                <a:gd name="connsiteY1" fmla="*/ 233091 h 238125"/>
                <a:gd name="connsiteX2" fmla="*/ 44258 w 238125"/>
                <a:gd name="connsiteY2" fmla="*/ 233091 h 238125"/>
                <a:gd name="connsiteX3" fmla="*/ 121410 w 238125"/>
                <a:gd name="connsiteY3" fmla="*/ 155938 h 238125"/>
                <a:gd name="connsiteX4" fmla="*/ 90930 w 238125"/>
                <a:gd name="connsiteY4" fmla="*/ 125458 h 238125"/>
                <a:gd name="connsiteX5" fmla="*/ 13777 w 238125"/>
                <a:gd name="connsiteY5" fmla="*/ 202611 h 238125"/>
                <a:gd name="connsiteX6" fmla="*/ 239520 w 238125"/>
                <a:gd name="connsiteY6" fmla="*/ 37828 h 238125"/>
                <a:gd name="connsiteX7" fmla="*/ 209040 w 238125"/>
                <a:gd name="connsiteY7" fmla="*/ 7348 h 238125"/>
                <a:gd name="connsiteX8" fmla="*/ 185227 w 238125"/>
                <a:gd name="connsiteY8" fmla="*/ 32113 h 238125"/>
                <a:gd name="connsiteX9" fmla="*/ 185227 w 238125"/>
                <a:gd name="connsiteY9" fmla="*/ 62593 h 238125"/>
                <a:gd name="connsiteX10" fmla="*/ 215708 w 238125"/>
                <a:gd name="connsiteY10" fmla="*/ 62593 h 238125"/>
                <a:gd name="connsiteX11" fmla="*/ 239520 w 238125"/>
                <a:gd name="connsiteY11" fmla="*/ 37828 h 238125"/>
                <a:gd name="connsiteX12" fmla="*/ 239520 w 238125"/>
                <a:gd name="connsiteY12" fmla="*/ 37828 h 238125"/>
                <a:gd name="connsiteX13" fmla="*/ 184275 w 238125"/>
                <a:gd name="connsiteY13" fmla="*/ 62593 h 238125"/>
                <a:gd name="connsiteX14" fmla="*/ 142365 w 238125"/>
                <a:gd name="connsiteY14" fmla="*/ 104503 h 238125"/>
                <a:gd name="connsiteX15" fmla="*/ 184275 w 238125"/>
                <a:gd name="connsiteY15" fmla="*/ 6259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8125" h="238125">
                  <a:moveTo>
                    <a:pt x="13777" y="202611"/>
                  </a:moveTo>
                  <a:cubicBezTo>
                    <a:pt x="5205" y="211183"/>
                    <a:pt x="5205" y="224518"/>
                    <a:pt x="13777" y="233091"/>
                  </a:cubicBezTo>
                  <a:cubicBezTo>
                    <a:pt x="22350" y="241663"/>
                    <a:pt x="36638" y="241663"/>
                    <a:pt x="44258" y="233091"/>
                  </a:cubicBezTo>
                  <a:cubicBezTo>
                    <a:pt x="71880" y="205468"/>
                    <a:pt x="121410" y="155938"/>
                    <a:pt x="121410" y="155938"/>
                  </a:cubicBezTo>
                  <a:lnTo>
                    <a:pt x="90930" y="125458"/>
                  </a:lnTo>
                  <a:lnTo>
                    <a:pt x="13777" y="202611"/>
                  </a:lnTo>
                  <a:close/>
                  <a:moveTo>
                    <a:pt x="239520" y="37828"/>
                  </a:moveTo>
                  <a:cubicBezTo>
                    <a:pt x="209040" y="7348"/>
                    <a:pt x="209040" y="7348"/>
                    <a:pt x="209040" y="7348"/>
                  </a:cubicBezTo>
                  <a:cubicBezTo>
                    <a:pt x="185227" y="32113"/>
                    <a:pt x="185227" y="32113"/>
                    <a:pt x="185227" y="32113"/>
                  </a:cubicBezTo>
                  <a:cubicBezTo>
                    <a:pt x="185227" y="62593"/>
                    <a:pt x="185227" y="62593"/>
                    <a:pt x="185227" y="62593"/>
                  </a:cubicBezTo>
                  <a:cubicBezTo>
                    <a:pt x="215708" y="62593"/>
                    <a:pt x="215708" y="62593"/>
                    <a:pt x="215708" y="62593"/>
                  </a:cubicBezTo>
                  <a:cubicBezTo>
                    <a:pt x="239520" y="37828"/>
                    <a:pt x="239520" y="37828"/>
                    <a:pt x="239520" y="37828"/>
                  </a:cubicBezTo>
                  <a:lnTo>
                    <a:pt x="239520" y="37828"/>
                  </a:lnTo>
                  <a:close/>
                  <a:moveTo>
                    <a:pt x="184275" y="62593"/>
                  </a:moveTo>
                  <a:lnTo>
                    <a:pt x="142365" y="104503"/>
                  </a:lnTo>
                  <a:lnTo>
                    <a:pt x="184275" y="62593"/>
                  </a:lnTo>
                  <a:close/>
                </a:path>
              </a:pathLst>
            </a:custGeom>
            <a:grpFill/>
            <a:ln w="15875" cap="sq">
              <a:solidFill>
                <a:schemeClr val="bg1"/>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367">
                <a:defRPr/>
              </a:pPr>
              <a:endParaRPr lang="en-US" sz="882">
                <a:gradFill>
                  <a:gsLst>
                    <a:gs pos="0">
                      <a:srgbClr val="505050"/>
                    </a:gs>
                    <a:gs pos="100000">
                      <a:srgbClr val="505050"/>
                    </a:gs>
                  </a:gsLst>
                  <a:lin ang="5400000" scaled="1"/>
                </a:gradFill>
                <a:latin typeface="Segoe UI"/>
              </a:endParaRPr>
            </a:p>
          </p:txBody>
        </p:sp>
        <p:sp>
          <p:nvSpPr>
            <p:cNvPr id="78" name="Freeform: Shape 77">
              <a:extLst>
                <a:ext uri="{FF2B5EF4-FFF2-40B4-BE49-F238E27FC236}">
                  <a16:creationId xmlns:a16="http://schemas.microsoft.com/office/drawing/2014/main" id="{D2D1D983-0AAA-45BB-BD0F-A78AEB248FC0}"/>
                </a:ext>
              </a:extLst>
            </p:cNvPr>
            <p:cNvSpPr/>
            <p:nvPr/>
          </p:nvSpPr>
          <p:spPr>
            <a:xfrm>
              <a:off x="4200434" y="3369219"/>
              <a:ext cx="247650" cy="247650"/>
            </a:xfrm>
            <a:custGeom>
              <a:avLst/>
              <a:gdLst>
                <a:gd name="connsiteX0" fmla="*/ 95658 w 247650"/>
                <a:gd name="connsiteY0" fmla="*/ 22315 h 247650"/>
                <a:gd name="connsiteX1" fmla="*/ 35650 w 247650"/>
                <a:gd name="connsiteY1" fmla="*/ 12790 h 247650"/>
                <a:gd name="connsiteX2" fmla="*/ 75655 w 247650"/>
                <a:gd name="connsiteY2" fmla="*/ 52795 h 247650"/>
                <a:gd name="connsiteX3" fmla="*/ 52795 w 247650"/>
                <a:gd name="connsiteY3" fmla="*/ 75655 h 247650"/>
                <a:gd name="connsiteX4" fmla="*/ 12790 w 247650"/>
                <a:gd name="connsiteY4" fmla="*/ 35650 h 247650"/>
                <a:gd name="connsiteX5" fmla="*/ 22315 w 247650"/>
                <a:gd name="connsiteY5" fmla="*/ 95658 h 247650"/>
                <a:gd name="connsiteX6" fmla="*/ 73750 w 247650"/>
                <a:gd name="connsiteY6" fmla="*/ 108993 h 247650"/>
                <a:gd name="connsiteX7" fmla="*/ 202338 w 247650"/>
                <a:gd name="connsiteY7" fmla="*/ 237580 h 247650"/>
                <a:gd name="connsiteX8" fmla="*/ 237580 w 247650"/>
                <a:gd name="connsiteY8" fmla="*/ 237580 h 247650"/>
                <a:gd name="connsiteX9" fmla="*/ 237580 w 247650"/>
                <a:gd name="connsiteY9" fmla="*/ 202338 h 247650"/>
                <a:gd name="connsiteX10" fmla="*/ 108040 w 247650"/>
                <a:gd name="connsiteY10" fmla="*/ 72798 h 247650"/>
                <a:gd name="connsiteX11" fmla="*/ 95658 w 247650"/>
                <a:gd name="connsiteY11" fmla="*/ 22315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47650">
                  <a:moveTo>
                    <a:pt x="95658" y="22315"/>
                  </a:moveTo>
                  <a:cubicBezTo>
                    <a:pt x="79465" y="6123"/>
                    <a:pt x="55653" y="3265"/>
                    <a:pt x="35650" y="12790"/>
                  </a:cubicBezTo>
                  <a:lnTo>
                    <a:pt x="75655" y="52795"/>
                  </a:lnTo>
                  <a:lnTo>
                    <a:pt x="52795" y="75655"/>
                  </a:lnTo>
                  <a:lnTo>
                    <a:pt x="12790" y="35650"/>
                  </a:lnTo>
                  <a:cubicBezTo>
                    <a:pt x="3265" y="54700"/>
                    <a:pt x="6123" y="79465"/>
                    <a:pt x="22315" y="95658"/>
                  </a:cubicBezTo>
                  <a:cubicBezTo>
                    <a:pt x="36603" y="109945"/>
                    <a:pt x="55653" y="113755"/>
                    <a:pt x="73750" y="108993"/>
                  </a:cubicBezTo>
                  <a:lnTo>
                    <a:pt x="202338" y="237580"/>
                  </a:lnTo>
                  <a:cubicBezTo>
                    <a:pt x="211863" y="247105"/>
                    <a:pt x="228055" y="247105"/>
                    <a:pt x="237580" y="237580"/>
                  </a:cubicBezTo>
                  <a:cubicBezTo>
                    <a:pt x="247105" y="228055"/>
                    <a:pt x="247105" y="211863"/>
                    <a:pt x="237580" y="202338"/>
                  </a:cubicBezTo>
                  <a:lnTo>
                    <a:pt x="108040" y="72798"/>
                  </a:lnTo>
                  <a:cubicBezTo>
                    <a:pt x="113755" y="55653"/>
                    <a:pt x="108993" y="35650"/>
                    <a:pt x="95658" y="22315"/>
                  </a:cubicBezTo>
                  <a:close/>
                </a:path>
              </a:pathLst>
            </a:custGeom>
            <a:grpFill/>
            <a:ln w="15875" cap="sq">
              <a:solidFill>
                <a:schemeClr val="bg1"/>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367">
                <a:defRPr/>
              </a:pPr>
              <a:endParaRPr lang="en-US" sz="882">
                <a:gradFill>
                  <a:gsLst>
                    <a:gs pos="0">
                      <a:srgbClr val="505050"/>
                    </a:gs>
                    <a:gs pos="100000">
                      <a:srgbClr val="505050"/>
                    </a:gs>
                  </a:gsLst>
                  <a:lin ang="5400000" scaled="1"/>
                </a:gradFill>
                <a:latin typeface="Segoe UI"/>
              </a:endParaRPr>
            </a:p>
          </p:txBody>
        </p:sp>
      </p:grpSp>
      <p:sp>
        <p:nvSpPr>
          <p:cNvPr id="79" name="ID" title="Icon of a person with three stacked lines of text to the right of them">
            <a:extLst>
              <a:ext uri="{FF2B5EF4-FFF2-40B4-BE49-F238E27FC236}">
                <a16:creationId xmlns:a16="http://schemas.microsoft.com/office/drawing/2014/main" id="{00B9EAFC-1104-4C39-9FD2-F44660275E38}"/>
              </a:ext>
            </a:extLst>
          </p:cNvPr>
          <p:cNvSpPr>
            <a:spLocks noChangeAspect="1" noEditPoints="1"/>
          </p:cNvSpPr>
          <p:nvPr/>
        </p:nvSpPr>
        <p:spPr bwMode="auto">
          <a:xfrm>
            <a:off x="9145127" y="2911402"/>
            <a:ext cx="500778" cy="289209"/>
          </a:xfrm>
          <a:custGeom>
            <a:avLst/>
            <a:gdLst>
              <a:gd name="T0" fmla="*/ 20 w 356"/>
              <a:gd name="T1" fmla="*/ 62 h 204"/>
              <a:gd name="T2" fmla="*/ 81 w 356"/>
              <a:gd name="T3" fmla="*/ 0 h 204"/>
              <a:gd name="T4" fmla="*/ 143 w 356"/>
              <a:gd name="T5" fmla="*/ 62 h 204"/>
              <a:gd name="T6" fmla="*/ 81 w 356"/>
              <a:gd name="T7" fmla="*/ 123 h 204"/>
              <a:gd name="T8" fmla="*/ 20 w 356"/>
              <a:gd name="T9" fmla="*/ 62 h 204"/>
              <a:gd name="T10" fmla="*/ 162 w 356"/>
              <a:gd name="T11" fmla="*/ 204 h 204"/>
              <a:gd name="T12" fmla="*/ 81 w 356"/>
              <a:gd name="T13" fmla="*/ 123 h 204"/>
              <a:gd name="T14" fmla="*/ 0 w 356"/>
              <a:gd name="T15" fmla="*/ 204 h 204"/>
              <a:gd name="T16" fmla="*/ 199 w 356"/>
              <a:gd name="T17" fmla="*/ 3 h 204"/>
              <a:gd name="T18" fmla="*/ 356 w 356"/>
              <a:gd name="T19" fmla="*/ 3 h 204"/>
              <a:gd name="T20" fmla="*/ 199 w 356"/>
              <a:gd name="T21" fmla="*/ 97 h 204"/>
              <a:gd name="T22" fmla="*/ 356 w 356"/>
              <a:gd name="T23" fmla="*/ 97 h 204"/>
              <a:gd name="T24" fmla="*/ 199 w 356"/>
              <a:gd name="T25" fmla="*/ 192 h 204"/>
              <a:gd name="T26" fmla="*/ 356 w 356"/>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204">
                <a:moveTo>
                  <a:pt x="20" y="62"/>
                </a:moveTo>
                <a:cubicBezTo>
                  <a:pt x="20" y="28"/>
                  <a:pt x="47" y="0"/>
                  <a:pt x="81" y="0"/>
                </a:cubicBezTo>
                <a:cubicBezTo>
                  <a:pt x="115" y="0"/>
                  <a:pt x="143" y="28"/>
                  <a:pt x="143" y="62"/>
                </a:cubicBezTo>
                <a:cubicBezTo>
                  <a:pt x="143" y="96"/>
                  <a:pt x="115" y="123"/>
                  <a:pt x="81" y="123"/>
                </a:cubicBezTo>
                <a:cubicBezTo>
                  <a:pt x="47" y="123"/>
                  <a:pt x="20" y="96"/>
                  <a:pt x="20" y="62"/>
                </a:cubicBezTo>
                <a:close/>
                <a:moveTo>
                  <a:pt x="162" y="204"/>
                </a:moveTo>
                <a:cubicBezTo>
                  <a:pt x="162" y="160"/>
                  <a:pt x="126" y="123"/>
                  <a:pt x="81" y="123"/>
                </a:cubicBezTo>
                <a:cubicBezTo>
                  <a:pt x="37" y="123"/>
                  <a:pt x="0" y="160"/>
                  <a:pt x="0" y="204"/>
                </a:cubicBezTo>
                <a:moveTo>
                  <a:pt x="199" y="3"/>
                </a:moveTo>
                <a:cubicBezTo>
                  <a:pt x="356" y="3"/>
                  <a:pt x="356" y="3"/>
                  <a:pt x="356" y="3"/>
                </a:cubicBezTo>
                <a:moveTo>
                  <a:pt x="199" y="97"/>
                </a:moveTo>
                <a:cubicBezTo>
                  <a:pt x="356" y="97"/>
                  <a:pt x="356" y="97"/>
                  <a:pt x="356" y="97"/>
                </a:cubicBezTo>
                <a:moveTo>
                  <a:pt x="199" y="192"/>
                </a:moveTo>
                <a:cubicBezTo>
                  <a:pt x="356" y="192"/>
                  <a:pt x="356" y="192"/>
                  <a:pt x="356" y="19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grpSp>
        <p:nvGrpSpPr>
          <p:cNvPr id="80" name="Group 79">
            <a:extLst>
              <a:ext uri="{FF2B5EF4-FFF2-40B4-BE49-F238E27FC236}">
                <a16:creationId xmlns:a16="http://schemas.microsoft.com/office/drawing/2014/main" id="{8D3CBBAA-A72E-4638-8225-2B631B261D14}"/>
              </a:ext>
            </a:extLst>
          </p:cNvPr>
          <p:cNvGrpSpPr/>
          <p:nvPr/>
        </p:nvGrpSpPr>
        <p:grpSpPr>
          <a:xfrm>
            <a:off x="6345927" y="2850309"/>
            <a:ext cx="435154" cy="411395"/>
            <a:chOff x="5307912" y="3331791"/>
            <a:chExt cx="331470" cy="313373"/>
          </a:xfrm>
        </p:grpSpPr>
        <p:sp>
          <p:nvSpPr>
            <p:cNvPr id="81" name="Freeform: Shape 80">
              <a:extLst>
                <a:ext uri="{FF2B5EF4-FFF2-40B4-BE49-F238E27FC236}">
                  <a16:creationId xmlns:a16="http://schemas.microsoft.com/office/drawing/2014/main" id="{C4ADA722-446D-4CE5-920A-516F284540A6}"/>
                </a:ext>
              </a:extLst>
            </p:cNvPr>
            <p:cNvSpPr/>
            <p:nvPr/>
          </p:nvSpPr>
          <p:spPr>
            <a:xfrm>
              <a:off x="5363157" y="3331791"/>
              <a:ext cx="276225" cy="257175"/>
            </a:xfrm>
            <a:custGeom>
              <a:avLst/>
              <a:gdLst>
                <a:gd name="connsiteX0" fmla="*/ 7355 w 276225"/>
                <a:gd name="connsiteY0" fmla="*/ 7355 h 257175"/>
                <a:gd name="connsiteX1" fmla="*/ 275008 w 276225"/>
                <a:gd name="connsiteY1" fmla="*/ 7355 h 257175"/>
                <a:gd name="connsiteX2" fmla="*/ 275008 w 276225"/>
                <a:gd name="connsiteY2" fmla="*/ 250243 h 257175"/>
                <a:gd name="connsiteX3" fmla="*/ 7355 w 276225"/>
                <a:gd name="connsiteY3" fmla="*/ 250243 h 257175"/>
              </a:gdLst>
              <a:ahLst/>
              <a:cxnLst>
                <a:cxn ang="0">
                  <a:pos x="connsiteX0" y="connsiteY0"/>
                </a:cxn>
                <a:cxn ang="0">
                  <a:pos x="connsiteX1" y="connsiteY1"/>
                </a:cxn>
                <a:cxn ang="0">
                  <a:pos x="connsiteX2" y="connsiteY2"/>
                </a:cxn>
                <a:cxn ang="0">
                  <a:pos x="connsiteX3" y="connsiteY3"/>
                </a:cxn>
              </a:cxnLst>
              <a:rect l="l" t="t" r="r" b="b"/>
              <a:pathLst>
                <a:path w="276225" h="257175">
                  <a:moveTo>
                    <a:pt x="7355" y="7355"/>
                  </a:moveTo>
                  <a:lnTo>
                    <a:pt x="275008" y="7355"/>
                  </a:lnTo>
                  <a:lnTo>
                    <a:pt x="275008" y="250243"/>
                  </a:lnTo>
                  <a:lnTo>
                    <a:pt x="7355" y="250243"/>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367">
                <a:defRPr/>
              </a:pPr>
              <a:endParaRPr lang="en-US" sz="882">
                <a:gradFill>
                  <a:gsLst>
                    <a:gs pos="0">
                      <a:srgbClr val="505050"/>
                    </a:gs>
                    <a:gs pos="100000">
                      <a:srgbClr val="505050"/>
                    </a:gs>
                  </a:gsLst>
                  <a:lin ang="5400000" scaled="1"/>
                </a:gradFill>
                <a:latin typeface="Segoe UI"/>
              </a:endParaRPr>
            </a:p>
          </p:txBody>
        </p:sp>
        <p:sp>
          <p:nvSpPr>
            <p:cNvPr id="82" name="Freeform: Shape 81">
              <a:extLst>
                <a:ext uri="{FF2B5EF4-FFF2-40B4-BE49-F238E27FC236}">
                  <a16:creationId xmlns:a16="http://schemas.microsoft.com/office/drawing/2014/main" id="{CE211A5C-29DA-4A2F-B9F0-B227E5A7FA5C}"/>
                </a:ext>
              </a:extLst>
            </p:cNvPr>
            <p:cNvSpPr/>
            <p:nvPr/>
          </p:nvSpPr>
          <p:spPr>
            <a:xfrm>
              <a:off x="5307912" y="3397514"/>
              <a:ext cx="247650" cy="247650"/>
            </a:xfrm>
            <a:custGeom>
              <a:avLst/>
              <a:gdLst>
                <a:gd name="connsiteX0" fmla="*/ 7355 w 247650"/>
                <a:gd name="connsiteY0" fmla="*/ 7355 h 247650"/>
                <a:gd name="connsiteX1" fmla="*/ 7355 w 247650"/>
                <a:gd name="connsiteY1" fmla="*/ 235955 h 247650"/>
                <a:gd name="connsiteX2" fmla="*/ 14975 w 247650"/>
                <a:gd name="connsiteY2" fmla="*/ 243575 h 247650"/>
                <a:gd name="connsiteX3" fmla="*/ 245480 w 247650"/>
                <a:gd name="connsiteY3" fmla="*/ 243575 h 247650"/>
              </a:gdLst>
              <a:ahLst/>
              <a:cxnLst>
                <a:cxn ang="0">
                  <a:pos x="connsiteX0" y="connsiteY0"/>
                </a:cxn>
                <a:cxn ang="0">
                  <a:pos x="connsiteX1" y="connsiteY1"/>
                </a:cxn>
                <a:cxn ang="0">
                  <a:pos x="connsiteX2" y="connsiteY2"/>
                </a:cxn>
                <a:cxn ang="0">
                  <a:pos x="connsiteX3" y="connsiteY3"/>
                </a:cxn>
              </a:cxnLst>
              <a:rect l="l" t="t" r="r" b="b"/>
              <a:pathLst>
                <a:path w="247650" h="247650">
                  <a:moveTo>
                    <a:pt x="7355" y="7355"/>
                  </a:moveTo>
                  <a:lnTo>
                    <a:pt x="7355" y="235955"/>
                  </a:lnTo>
                  <a:cubicBezTo>
                    <a:pt x="7355" y="240718"/>
                    <a:pt x="11165" y="243575"/>
                    <a:pt x="14975" y="243575"/>
                  </a:cubicBezTo>
                  <a:lnTo>
                    <a:pt x="245480" y="243575"/>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367">
                <a:defRPr/>
              </a:pPr>
              <a:endParaRPr lang="en-US" sz="882">
                <a:gradFill>
                  <a:gsLst>
                    <a:gs pos="0">
                      <a:srgbClr val="505050"/>
                    </a:gs>
                    <a:gs pos="100000">
                      <a:srgbClr val="505050"/>
                    </a:gs>
                  </a:gsLst>
                  <a:lin ang="5400000" scaled="1"/>
                </a:gradFill>
                <a:latin typeface="Segoe UI"/>
              </a:endParaRPr>
            </a:p>
          </p:txBody>
        </p:sp>
        <p:sp>
          <p:nvSpPr>
            <p:cNvPr id="83" name="Freeform: Shape 82">
              <a:extLst>
                <a:ext uri="{FF2B5EF4-FFF2-40B4-BE49-F238E27FC236}">
                  <a16:creationId xmlns:a16="http://schemas.microsoft.com/office/drawing/2014/main" id="{A5E551DC-08DD-48C6-A053-9D5F8B93A792}"/>
                </a:ext>
              </a:extLst>
            </p:cNvPr>
            <p:cNvSpPr/>
            <p:nvPr/>
          </p:nvSpPr>
          <p:spPr>
            <a:xfrm>
              <a:off x="5496507" y="3407039"/>
              <a:ext cx="9525" cy="95250"/>
            </a:xfrm>
            <a:custGeom>
              <a:avLst/>
              <a:gdLst>
                <a:gd name="connsiteX0" fmla="*/ 7355 w 9525"/>
                <a:gd name="connsiteY0" fmla="*/ 7355 h 95250"/>
                <a:gd name="connsiteX1" fmla="*/ 7355 w 9525"/>
                <a:gd name="connsiteY1" fmla="*/ 92128 h 95250"/>
              </a:gdLst>
              <a:ahLst/>
              <a:cxnLst>
                <a:cxn ang="0">
                  <a:pos x="connsiteX0" y="connsiteY0"/>
                </a:cxn>
                <a:cxn ang="0">
                  <a:pos x="connsiteX1" y="connsiteY1"/>
                </a:cxn>
              </a:cxnLst>
              <a:rect l="l" t="t" r="r" b="b"/>
              <a:pathLst>
                <a:path w="9525" h="95250">
                  <a:moveTo>
                    <a:pt x="7355" y="7355"/>
                  </a:moveTo>
                  <a:lnTo>
                    <a:pt x="7355" y="9212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367">
                <a:defRPr/>
              </a:pPr>
              <a:endParaRPr lang="en-US" sz="882">
                <a:gradFill>
                  <a:gsLst>
                    <a:gs pos="0">
                      <a:srgbClr val="505050"/>
                    </a:gs>
                    <a:gs pos="100000">
                      <a:srgbClr val="505050"/>
                    </a:gs>
                  </a:gsLst>
                  <a:lin ang="5400000" scaled="1"/>
                </a:gradFill>
                <a:latin typeface="Segoe UI"/>
              </a:endParaRPr>
            </a:p>
          </p:txBody>
        </p:sp>
        <p:sp>
          <p:nvSpPr>
            <p:cNvPr id="84" name="Freeform: Shape 83">
              <a:extLst>
                <a:ext uri="{FF2B5EF4-FFF2-40B4-BE49-F238E27FC236}">
                  <a16:creationId xmlns:a16="http://schemas.microsoft.com/office/drawing/2014/main" id="{1C6964C0-E344-49CF-B844-E07A0517FAD0}"/>
                </a:ext>
              </a:extLst>
            </p:cNvPr>
            <p:cNvSpPr/>
            <p:nvPr/>
          </p:nvSpPr>
          <p:spPr>
            <a:xfrm>
              <a:off x="5453644" y="3449901"/>
              <a:ext cx="95250" cy="9525"/>
            </a:xfrm>
            <a:custGeom>
              <a:avLst/>
              <a:gdLst>
                <a:gd name="connsiteX0" fmla="*/ 93080 w 95250"/>
                <a:gd name="connsiteY0" fmla="*/ 7355 h 9525"/>
                <a:gd name="connsiteX1" fmla="*/ 7355 w 95250"/>
                <a:gd name="connsiteY1" fmla="*/ 7355 h 9525"/>
              </a:gdLst>
              <a:ahLst/>
              <a:cxnLst>
                <a:cxn ang="0">
                  <a:pos x="connsiteX0" y="connsiteY0"/>
                </a:cxn>
                <a:cxn ang="0">
                  <a:pos x="connsiteX1" y="connsiteY1"/>
                </a:cxn>
              </a:cxnLst>
              <a:rect l="l" t="t" r="r" b="b"/>
              <a:pathLst>
                <a:path w="95250" h="9525">
                  <a:moveTo>
                    <a:pt x="93080" y="7355"/>
                  </a:moveTo>
                  <a:lnTo>
                    <a:pt x="7355" y="7355"/>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367">
                <a:defRPr/>
              </a:pPr>
              <a:endParaRPr lang="en-US" sz="882">
                <a:gradFill>
                  <a:gsLst>
                    <a:gs pos="0">
                      <a:srgbClr val="505050"/>
                    </a:gs>
                    <a:gs pos="100000">
                      <a:srgbClr val="505050"/>
                    </a:gs>
                  </a:gsLst>
                  <a:lin ang="5400000" scaled="1"/>
                </a:gradFill>
                <a:latin typeface="Segoe UI"/>
              </a:endParaRPr>
            </a:p>
          </p:txBody>
        </p:sp>
      </p:grpSp>
      <p:sp>
        <p:nvSpPr>
          <p:cNvPr id="15" name="Freeform: Shape 14">
            <a:extLst>
              <a:ext uri="{FF2B5EF4-FFF2-40B4-BE49-F238E27FC236}">
                <a16:creationId xmlns:a16="http://schemas.microsoft.com/office/drawing/2014/main" id="{C0AFC221-0CBC-4338-85CE-35002CAEB669}"/>
              </a:ext>
            </a:extLst>
          </p:cNvPr>
          <p:cNvSpPr/>
          <p:nvPr/>
        </p:nvSpPr>
        <p:spPr bwMode="auto">
          <a:xfrm>
            <a:off x="0" y="487"/>
            <a:ext cx="9528463" cy="1344923"/>
          </a:xfrm>
          <a:custGeom>
            <a:avLst/>
            <a:gdLst>
              <a:gd name="connsiteX0" fmla="*/ 0 w 6882109"/>
              <a:gd name="connsiteY0" fmla="*/ 0 h 2005096"/>
              <a:gd name="connsiteX1" fmla="*/ 6882109 w 6882109"/>
              <a:gd name="connsiteY1" fmla="*/ 0 h 2005096"/>
              <a:gd name="connsiteX2" fmla="*/ 5879561 w 6882109"/>
              <a:gd name="connsiteY2" fmla="*/ 2005096 h 2005096"/>
              <a:gd name="connsiteX3" fmla="*/ 0 w 6882109"/>
              <a:gd name="connsiteY3" fmla="*/ 2005096 h 2005096"/>
            </a:gdLst>
            <a:ahLst/>
            <a:cxnLst>
              <a:cxn ang="0">
                <a:pos x="connsiteX0" y="connsiteY0"/>
              </a:cxn>
              <a:cxn ang="0">
                <a:pos x="connsiteX1" y="connsiteY1"/>
              </a:cxn>
              <a:cxn ang="0">
                <a:pos x="connsiteX2" y="connsiteY2"/>
              </a:cxn>
              <a:cxn ang="0">
                <a:pos x="connsiteX3" y="connsiteY3"/>
              </a:cxn>
            </a:cxnLst>
            <a:rect l="l" t="t" r="r" b="b"/>
            <a:pathLst>
              <a:path w="6882109" h="2005096">
                <a:moveTo>
                  <a:pt x="0" y="0"/>
                </a:moveTo>
                <a:lnTo>
                  <a:pt x="6882109" y="0"/>
                </a:lnTo>
                <a:lnTo>
                  <a:pt x="5879561" y="2005096"/>
                </a:lnTo>
                <a:lnTo>
                  <a:pt x="0" y="2005096"/>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GB"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Freeform: Shape 15">
            <a:extLst>
              <a:ext uri="{FF2B5EF4-FFF2-40B4-BE49-F238E27FC236}">
                <a16:creationId xmlns:a16="http://schemas.microsoft.com/office/drawing/2014/main" id="{5867DD76-7862-4087-B09A-7A3A513E2D62}"/>
              </a:ext>
            </a:extLst>
          </p:cNvPr>
          <p:cNvSpPr/>
          <p:nvPr/>
        </p:nvSpPr>
        <p:spPr bwMode="auto">
          <a:xfrm>
            <a:off x="-1" y="488"/>
            <a:ext cx="9040257" cy="1420373"/>
          </a:xfrm>
          <a:custGeom>
            <a:avLst/>
            <a:gdLst>
              <a:gd name="connsiteX0" fmla="*/ 0 w 6576402"/>
              <a:gd name="connsiteY0" fmla="*/ 0 h 2117581"/>
              <a:gd name="connsiteX1" fmla="*/ 6576402 w 6576402"/>
              <a:gd name="connsiteY1" fmla="*/ 0 h 2117581"/>
              <a:gd name="connsiteX2" fmla="*/ 5517611 w 6576402"/>
              <a:gd name="connsiteY2" fmla="*/ 2117581 h 2117581"/>
              <a:gd name="connsiteX3" fmla="*/ 0 w 6576402"/>
              <a:gd name="connsiteY3" fmla="*/ 2117581 h 2117581"/>
            </a:gdLst>
            <a:ahLst/>
            <a:cxnLst>
              <a:cxn ang="0">
                <a:pos x="connsiteX0" y="connsiteY0"/>
              </a:cxn>
              <a:cxn ang="0">
                <a:pos x="connsiteX1" y="connsiteY1"/>
              </a:cxn>
              <a:cxn ang="0">
                <a:pos x="connsiteX2" y="connsiteY2"/>
              </a:cxn>
              <a:cxn ang="0">
                <a:pos x="connsiteX3" y="connsiteY3"/>
              </a:cxn>
            </a:cxnLst>
            <a:rect l="l" t="t" r="r" b="b"/>
            <a:pathLst>
              <a:path w="6576402" h="2117581">
                <a:moveTo>
                  <a:pt x="0" y="0"/>
                </a:moveTo>
                <a:lnTo>
                  <a:pt x="6576402" y="0"/>
                </a:lnTo>
                <a:lnTo>
                  <a:pt x="5517611" y="2117581"/>
                </a:lnTo>
                <a:lnTo>
                  <a:pt x="0" y="211758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GB"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Hexagon 16">
            <a:extLst>
              <a:ext uri="{FF2B5EF4-FFF2-40B4-BE49-F238E27FC236}">
                <a16:creationId xmlns:a16="http://schemas.microsoft.com/office/drawing/2014/main" id="{B8A08329-F337-4D35-AE53-E8ACEE5C2FA4}"/>
              </a:ext>
            </a:extLst>
          </p:cNvPr>
          <p:cNvSpPr/>
          <p:nvPr/>
        </p:nvSpPr>
        <p:spPr bwMode="auto">
          <a:xfrm>
            <a:off x="279490" y="525496"/>
            <a:ext cx="504000" cy="432000"/>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r>
              <a:rPr lang="en-IN" sz="1600" b="1" dirty="0">
                <a:solidFill>
                  <a:srgbClr val="FFFFFF"/>
                </a:solidFill>
                <a:latin typeface="Segoe UI"/>
                <a:cs typeface="Segoe UI" pitchFamily="34" charset="0"/>
              </a:rPr>
              <a:t>2</a:t>
            </a:r>
            <a:endParaRPr lang="en-IN" sz="1176" b="1"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AB69124B-8E42-474B-AB1E-BA11DB447664}"/>
              </a:ext>
            </a:extLst>
          </p:cNvPr>
          <p:cNvSpPr>
            <a:spLocks noGrp="1"/>
          </p:cNvSpPr>
          <p:nvPr>
            <p:ph type="title"/>
          </p:nvPr>
        </p:nvSpPr>
        <p:spPr>
          <a:xfrm>
            <a:off x="868780" y="543008"/>
            <a:ext cx="11306469" cy="403137"/>
          </a:xfrm>
        </p:spPr>
        <p:txBody>
          <a:bodyPr/>
          <a:lstStyle/>
          <a:p>
            <a:r>
              <a:rPr lang="en-US" dirty="0">
                <a:solidFill>
                  <a:schemeClr val="bg1"/>
                </a:solidFill>
              </a:rPr>
              <a:t>Key out-of-box security roles you need to know</a:t>
            </a:r>
            <a:endParaRPr lang="en-GB" dirty="0">
              <a:solidFill>
                <a:schemeClr val="bg1"/>
              </a:solidFill>
            </a:endParaRPr>
          </a:p>
        </p:txBody>
      </p:sp>
    </p:spTree>
    <p:extLst>
      <p:ext uri="{BB962C8B-B14F-4D97-AF65-F5344CB8AC3E}">
        <p14:creationId xmlns:p14="http://schemas.microsoft.com/office/powerpoint/2010/main" val="392576983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Freeform: Shape 147">
            <a:extLst>
              <a:ext uri="{FF2B5EF4-FFF2-40B4-BE49-F238E27FC236}">
                <a16:creationId xmlns:a16="http://schemas.microsoft.com/office/drawing/2014/main" id="{9979E1FE-50B9-4759-B893-F389E9E3405B}"/>
              </a:ext>
            </a:extLst>
          </p:cNvPr>
          <p:cNvSpPr/>
          <p:nvPr/>
        </p:nvSpPr>
        <p:spPr bwMode="auto">
          <a:xfrm>
            <a:off x="1" y="624582"/>
            <a:ext cx="12192000" cy="6227762"/>
          </a:xfrm>
          <a:custGeom>
            <a:avLst/>
            <a:gdLst>
              <a:gd name="connsiteX0" fmla="*/ 0 w 12436475"/>
              <a:gd name="connsiteY0" fmla="*/ 0 h 6352642"/>
              <a:gd name="connsiteX1" fmla="*/ 12436475 w 12436475"/>
              <a:gd name="connsiteY1" fmla="*/ 0 h 6352642"/>
              <a:gd name="connsiteX2" fmla="*/ 12436475 w 12436475"/>
              <a:gd name="connsiteY2" fmla="*/ 3160532 h 6352642"/>
              <a:gd name="connsiteX3" fmla="*/ 11190030 w 12436475"/>
              <a:gd name="connsiteY3" fmla="*/ 6352642 h 6352642"/>
              <a:gd name="connsiteX4" fmla="*/ 0 w 12436475"/>
              <a:gd name="connsiteY4" fmla="*/ 6352642 h 6352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6475" h="6352642">
                <a:moveTo>
                  <a:pt x="0" y="0"/>
                </a:moveTo>
                <a:lnTo>
                  <a:pt x="12436475" y="0"/>
                </a:lnTo>
                <a:lnTo>
                  <a:pt x="12436475" y="3160532"/>
                </a:lnTo>
                <a:lnTo>
                  <a:pt x="11190030" y="6352642"/>
                </a:lnTo>
                <a:lnTo>
                  <a:pt x="0" y="6352642"/>
                </a:lnTo>
                <a:close/>
              </a:path>
            </a:pathLst>
          </a:custGeom>
          <a:solidFill>
            <a:schemeClr val="bg1">
              <a:lumMod val="95000"/>
            </a:schemeClr>
          </a:soli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IN"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3" name="Freeform: Shape 142">
            <a:extLst>
              <a:ext uri="{FF2B5EF4-FFF2-40B4-BE49-F238E27FC236}">
                <a16:creationId xmlns:a16="http://schemas.microsoft.com/office/drawing/2014/main" id="{4270AB93-84C3-4416-90F0-572F9DDA0B67}"/>
              </a:ext>
            </a:extLst>
          </p:cNvPr>
          <p:cNvSpPr/>
          <p:nvPr/>
        </p:nvSpPr>
        <p:spPr bwMode="auto">
          <a:xfrm>
            <a:off x="2" y="487"/>
            <a:ext cx="3897394" cy="6857027"/>
          </a:xfrm>
          <a:custGeom>
            <a:avLst/>
            <a:gdLst>
              <a:gd name="connsiteX0" fmla="*/ 0 w 3975545"/>
              <a:gd name="connsiteY0" fmla="*/ 0 h 6994525"/>
              <a:gd name="connsiteX1" fmla="*/ 3975545 w 3975545"/>
              <a:gd name="connsiteY1" fmla="*/ 0 h 6994525"/>
              <a:gd name="connsiteX2" fmla="*/ 1244345 w 3975545"/>
              <a:gd name="connsiteY2" fmla="*/ 6994525 h 6994525"/>
              <a:gd name="connsiteX3" fmla="*/ 0 w 3975545"/>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3975545" h="6994525">
                <a:moveTo>
                  <a:pt x="0" y="0"/>
                </a:moveTo>
                <a:lnTo>
                  <a:pt x="3975545" y="0"/>
                </a:lnTo>
                <a:lnTo>
                  <a:pt x="1244345" y="6994525"/>
                </a:lnTo>
                <a:lnTo>
                  <a:pt x="0" y="6994525"/>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IN" sz="1176" b="1"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7E83172A-8D6E-48CB-BF9A-1A069E11A1A1}"/>
              </a:ext>
            </a:extLst>
          </p:cNvPr>
          <p:cNvSpPr>
            <a:spLocks noGrp="1"/>
          </p:cNvSpPr>
          <p:nvPr>
            <p:ph type="title"/>
          </p:nvPr>
        </p:nvSpPr>
        <p:spPr>
          <a:xfrm>
            <a:off x="779437" y="588752"/>
            <a:ext cx="2399781" cy="795089"/>
          </a:xfrm>
        </p:spPr>
        <p:txBody>
          <a:bodyPr/>
          <a:lstStyle/>
          <a:p>
            <a:r>
              <a:rPr lang="en-US" dirty="0">
                <a:solidFill>
                  <a:schemeClr val="bg1"/>
                </a:solidFill>
              </a:rPr>
              <a:t>Looking inside environments</a:t>
            </a:r>
          </a:p>
        </p:txBody>
      </p:sp>
      <p:sp>
        <p:nvSpPr>
          <p:cNvPr id="19" name="Rectangle 18">
            <a:extLst>
              <a:ext uri="{FF2B5EF4-FFF2-40B4-BE49-F238E27FC236}">
                <a16:creationId xmlns:a16="http://schemas.microsoft.com/office/drawing/2014/main" id="{296D5610-FC10-4D02-8D79-B8BBA9C7289E}"/>
              </a:ext>
            </a:extLst>
          </p:cNvPr>
          <p:cNvSpPr/>
          <p:nvPr/>
        </p:nvSpPr>
        <p:spPr>
          <a:xfrm>
            <a:off x="5197826" y="4818803"/>
            <a:ext cx="6572651" cy="1210141"/>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defTabSz="1195152">
              <a:defRPr/>
            </a:pPr>
            <a:r>
              <a:rPr lang="en-US" sz="1568">
                <a:solidFill>
                  <a:srgbClr val="3C3C41"/>
                </a:solidFill>
                <a:latin typeface="Segoe UI Semibold"/>
              </a:rPr>
              <a:t>On Premise Systems</a:t>
            </a:r>
          </a:p>
        </p:txBody>
      </p:sp>
      <p:sp>
        <p:nvSpPr>
          <p:cNvPr id="20" name="Rectangle 19">
            <a:extLst>
              <a:ext uri="{FF2B5EF4-FFF2-40B4-BE49-F238E27FC236}">
                <a16:creationId xmlns:a16="http://schemas.microsoft.com/office/drawing/2014/main" id="{3EDED8F7-59E0-49EF-916C-87999F239CAF}"/>
              </a:ext>
            </a:extLst>
          </p:cNvPr>
          <p:cNvSpPr/>
          <p:nvPr/>
        </p:nvSpPr>
        <p:spPr>
          <a:xfrm>
            <a:off x="7625385" y="4925465"/>
            <a:ext cx="1740032" cy="341074"/>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5152">
              <a:defRPr/>
            </a:pPr>
            <a:r>
              <a:rPr lang="en-US" sz="1372" b="1">
                <a:solidFill>
                  <a:srgbClr val="FFFFFF"/>
                </a:solidFill>
                <a:latin typeface="Segoe UI Semibold"/>
              </a:rPr>
              <a:t>Databases</a:t>
            </a:r>
          </a:p>
        </p:txBody>
      </p:sp>
      <p:sp>
        <p:nvSpPr>
          <p:cNvPr id="21" name="Rectangle 20">
            <a:extLst>
              <a:ext uri="{FF2B5EF4-FFF2-40B4-BE49-F238E27FC236}">
                <a16:creationId xmlns:a16="http://schemas.microsoft.com/office/drawing/2014/main" id="{3F54D692-9A75-4148-A1DC-5928292C364B}"/>
              </a:ext>
            </a:extLst>
          </p:cNvPr>
          <p:cNvSpPr/>
          <p:nvPr/>
        </p:nvSpPr>
        <p:spPr>
          <a:xfrm>
            <a:off x="5784828" y="4925465"/>
            <a:ext cx="1705919" cy="780816"/>
          </a:xfrm>
          <a:prstGeom prst="rect">
            <a:avLst/>
          </a:prstGeom>
          <a:solidFill>
            <a:schemeClr val="bg1">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1195152">
              <a:defRPr/>
            </a:pPr>
            <a:r>
              <a:rPr lang="en-US" sz="1372" b="1">
                <a:solidFill>
                  <a:srgbClr val="3C3C41"/>
                </a:solidFill>
                <a:latin typeface="Segoe UI Semibold"/>
              </a:rPr>
              <a:t>On Premise Gateway(s)</a:t>
            </a:r>
          </a:p>
        </p:txBody>
      </p:sp>
      <p:sp>
        <p:nvSpPr>
          <p:cNvPr id="22" name="Rectangle 21">
            <a:extLst>
              <a:ext uri="{FF2B5EF4-FFF2-40B4-BE49-F238E27FC236}">
                <a16:creationId xmlns:a16="http://schemas.microsoft.com/office/drawing/2014/main" id="{5BF25DE9-429B-4244-AE6A-C9BFC0234D5E}"/>
              </a:ext>
            </a:extLst>
          </p:cNvPr>
          <p:cNvSpPr/>
          <p:nvPr/>
        </p:nvSpPr>
        <p:spPr>
          <a:xfrm>
            <a:off x="9488004" y="4916501"/>
            <a:ext cx="1740032" cy="341074"/>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5152">
              <a:defRPr/>
            </a:pPr>
            <a:r>
              <a:rPr lang="en-US" sz="1372" b="1">
                <a:solidFill>
                  <a:srgbClr val="FFFFFF"/>
                </a:solidFill>
                <a:latin typeface="Segoe UI Semibold"/>
              </a:rPr>
              <a:t>Web API</a:t>
            </a:r>
          </a:p>
        </p:txBody>
      </p:sp>
      <p:sp>
        <p:nvSpPr>
          <p:cNvPr id="23" name="Rectangle 22">
            <a:extLst>
              <a:ext uri="{FF2B5EF4-FFF2-40B4-BE49-F238E27FC236}">
                <a16:creationId xmlns:a16="http://schemas.microsoft.com/office/drawing/2014/main" id="{7D1F2082-F28D-4692-A030-E7F48FB81D65}"/>
              </a:ext>
            </a:extLst>
          </p:cNvPr>
          <p:cNvSpPr/>
          <p:nvPr/>
        </p:nvSpPr>
        <p:spPr>
          <a:xfrm>
            <a:off x="7625385" y="5365207"/>
            <a:ext cx="1740032" cy="341074"/>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5152">
              <a:defRPr/>
            </a:pPr>
            <a:r>
              <a:rPr lang="en-US" sz="1372" b="1">
                <a:solidFill>
                  <a:srgbClr val="FFFFFF"/>
                </a:solidFill>
                <a:latin typeface="Segoe UI Semibold"/>
              </a:rPr>
              <a:t>SharePoint Data </a:t>
            </a:r>
          </a:p>
        </p:txBody>
      </p:sp>
      <p:sp>
        <p:nvSpPr>
          <p:cNvPr id="24" name="Rectangle 23">
            <a:extLst>
              <a:ext uri="{FF2B5EF4-FFF2-40B4-BE49-F238E27FC236}">
                <a16:creationId xmlns:a16="http://schemas.microsoft.com/office/drawing/2014/main" id="{6F71CE63-651D-47F7-9CDA-196CB28944CB}"/>
              </a:ext>
            </a:extLst>
          </p:cNvPr>
          <p:cNvSpPr/>
          <p:nvPr/>
        </p:nvSpPr>
        <p:spPr>
          <a:xfrm>
            <a:off x="9488004" y="5365207"/>
            <a:ext cx="1740032" cy="341074"/>
          </a:xfrm>
          <a:prstGeom prst="rect">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5152">
              <a:defRPr/>
            </a:pPr>
            <a:r>
              <a:rPr lang="en-US" sz="1372" b="1">
                <a:solidFill>
                  <a:srgbClr val="FFFFFF"/>
                </a:solidFill>
                <a:latin typeface="Segoe UI Semibold"/>
              </a:rPr>
              <a:t>File Storage</a:t>
            </a:r>
          </a:p>
        </p:txBody>
      </p:sp>
      <p:sp>
        <p:nvSpPr>
          <p:cNvPr id="6" name="Rectangle 5">
            <a:extLst>
              <a:ext uri="{FF2B5EF4-FFF2-40B4-BE49-F238E27FC236}">
                <a16:creationId xmlns:a16="http://schemas.microsoft.com/office/drawing/2014/main" id="{1F7B927E-E424-45C1-BE2F-740854AAB90B}"/>
              </a:ext>
            </a:extLst>
          </p:cNvPr>
          <p:cNvSpPr/>
          <p:nvPr/>
        </p:nvSpPr>
        <p:spPr>
          <a:xfrm>
            <a:off x="3747482" y="3693271"/>
            <a:ext cx="7605420" cy="986909"/>
          </a:xfrm>
          <a:prstGeom prst="rect">
            <a:avLst/>
          </a:prstGeom>
          <a:solidFill>
            <a:srgbClr val="006256"/>
          </a:solidFill>
          <a:ln>
            <a:noFill/>
          </a:ln>
        </p:spPr>
        <p:style>
          <a:lnRef idx="2">
            <a:schemeClr val="accent1">
              <a:shade val="50000"/>
            </a:schemeClr>
          </a:lnRef>
          <a:fillRef idx="1">
            <a:schemeClr val="accent1"/>
          </a:fillRef>
          <a:effectRef idx="0">
            <a:schemeClr val="accent1"/>
          </a:effectRef>
          <a:fontRef idx="minor">
            <a:schemeClr val="lt1"/>
          </a:fontRef>
        </p:style>
        <p:txBody>
          <a:bodyPr bIns="89642" rtlCol="0" anchor="b"/>
          <a:lstStyle/>
          <a:p>
            <a:pPr defTabSz="1195152">
              <a:defRPr/>
            </a:pPr>
            <a:r>
              <a:rPr lang="en-US" sz="1568">
                <a:solidFill>
                  <a:srgbClr val="FFFFFF"/>
                </a:solidFill>
                <a:latin typeface="Segoe UI Semibold"/>
              </a:rPr>
              <a:t>Microsoft Azure </a:t>
            </a:r>
          </a:p>
        </p:txBody>
      </p:sp>
      <p:sp>
        <p:nvSpPr>
          <p:cNvPr id="7" name="Rectangle 6">
            <a:extLst>
              <a:ext uri="{FF2B5EF4-FFF2-40B4-BE49-F238E27FC236}">
                <a16:creationId xmlns:a16="http://schemas.microsoft.com/office/drawing/2014/main" id="{1FC65156-CAEE-4A23-BF1E-03433CF5D979}"/>
              </a:ext>
            </a:extLst>
          </p:cNvPr>
          <p:cNvSpPr/>
          <p:nvPr/>
        </p:nvSpPr>
        <p:spPr>
          <a:xfrm>
            <a:off x="7625385" y="3787001"/>
            <a:ext cx="1740032" cy="341074"/>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5152">
              <a:defRPr/>
            </a:pPr>
            <a:r>
              <a:rPr lang="en-US" sz="1372">
                <a:solidFill>
                  <a:srgbClr val="3C3C41"/>
                </a:solidFill>
                <a:latin typeface="Segoe UI Semibold"/>
              </a:rPr>
              <a:t>Logic Apps</a:t>
            </a:r>
          </a:p>
        </p:txBody>
      </p:sp>
      <p:sp>
        <p:nvSpPr>
          <p:cNvPr id="8" name="Rectangle 7">
            <a:extLst>
              <a:ext uri="{FF2B5EF4-FFF2-40B4-BE49-F238E27FC236}">
                <a16:creationId xmlns:a16="http://schemas.microsoft.com/office/drawing/2014/main" id="{F74149E0-6DF4-46C1-986C-6C10CC26F1EA}"/>
              </a:ext>
            </a:extLst>
          </p:cNvPr>
          <p:cNvSpPr/>
          <p:nvPr/>
        </p:nvSpPr>
        <p:spPr>
          <a:xfrm>
            <a:off x="9488004" y="3787001"/>
            <a:ext cx="1740032" cy="341074"/>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5152">
              <a:defRPr/>
            </a:pPr>
            <a:r>
              <a:rPr lang="en-US" sz="1372">
                <a:solidFill>
                  <a:srgbClr val="3C3C41"/>
                </a:solidFill>
                <a:latin typeface="Segoe UI Semibold"/>
              </a:rPr>
              <a:t>Functions</a:t>
            </a:r>
          </a:p>
        </p:txBody>
      </p:sp>
      <p:sp>
        <p:nvSpPr>
          <p:cNvPr id="9" name="Rectangle 8">
            <a:extLst>
              <a:ext uri="{FF2B5EF4-FFF2-40B4-BE49-F238E27FC236}">
                <a16:creationId xmlns:a16="http://schemas.microsoft.com/office/drawing/2014/main" id="{5BD6BC4A-F2CB-4CF6-BCAB-D7E87A2498A3}"/>
              </a:ext>
            </a:extLst>
          </p:cNvPr>
          <p:cNvSpPr/>
          <p:nvPr/>
        </p:nvSpPr>
        <p:spPr>
          <a:xfrm>
            <a:off x="7625385" y="4222405"/>
            <a:ext cx="1740032" cy="341074"/>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5152">
              <a:defRPr/>
            </a:pPr>
            <a:r>
              <a:rPr lang="en-US" sz="1372">
                <a:solidFill>
                  <a:srgbClr val="3C3C41"/>
                </a:solidFill>
                <a:latin typeface="Segoe UI Semibold"/>
              </a:rPr>
              <a:t>Management API</a:t>
            </a:r>
          </a:p>
        </p:txBody>
      </p:sp>
      <p:sp>
        <p:nvSpPr>
          <p:cNvPr id="10" name="Rectangle 9">
            <a:extLst>
              <a:ext uri="{FF2B5EF4-FFF2-40B4-BE49-F238E27FC236}">
                <a16:creationId xmlns:a16="http://schemas.microsoft.com/office/drawing/2014/main" id="{841B3E24-5FB3-4B13-A492-828BED62E20D}"/>
              </a:ext>
            </a:extLst>
          </p:cNvPr>
          <p:cNvSpPr/>
          <p:nvPr/>
        </p:nvSpPr>
        <p:spPr>
          <a:xfrm>
            <a:off x="9488004" y="4214024"/>
            <a:ext cx="1740032" cy="341074"/>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5152">
              <a:defRPr/>
            </a:pPr>
            <a:r>
              <a:rPr lang="en-US" sz="1372">
                <a:solidFill>
                  <a:srgbClr val="3C3C41"/>
                </a:solidFill>
                <a:latin typeface="Segoe UI Semibold"/>
              </a:rPr>
              <a:t>Storage</a:t>
            </a:r>
          </a:p>
        </p:txBody>
      </p:sp>
      <p:sp>
        <p:nvSpPr>
          <p:cNvPr id="25" name="Rectangle 24">
            <a:extLst>
              <a:ext uri="{FF2B5EF4-FFF2-40B4-BE49-F238E27FC236}">
                <a16:creationId xmlns:a16="http://schemas.microsoft.com/office/drawing/2014/main" id="{20EFC491-0DB4-480B-9955-A9979CA80F0F}"/>
              </a:ext>
            </a:extLst>
          </p:cNvPr>
          <p:cNvSpPr/>
          <p:nvPr/>
        </p:nvSpPr>
        <p:spPr>
          <a:xfrm>
            <a:off x="3856357" y="3787001"/>
            <a:ext cx="1740032" cy="341074"/>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5152">
              <a:defRPr/>
            </a:pPr>
            <a:r>
              <a:rPr lang="en-US" sz="1372">
                <a:solidFill>
                  <a:srgbClr val="3C3C41"/>
                </a:solidFill>
                <a:latin typeface="Segoe UI Semibold"/>
              </a:rPr>
              <a:t>Azure AD</a:t>
            </a:r>
          </a:p>
        </p:txBody>
      </p:sp>
      <p:sp>
        <p:nvSpPr>
          <p:cNvPr id="32" name="Rectangle 31">
            <a:extLst>
              <a:ext uri="{FF2B5EF4-FFF2-40B4-BE49-F238E27FC236}">
                <a16:creationId xmlns:a16="http://schemas.microsoft.com/office/drawing/2014/main" id="{5A8A5E02-E69C-4EB8-B679-BE2BEDC0951B}"/>
              </a:ext>
            </a:extLst>
          </p:cNvPr>
          <p:cNvSpPr/>
          <p:nvPr/>
        </p:nvSpPr>
        <p:spPr>
          <a:xfrm>
            <a:off x="5784828" y="3787000"/>
            <a:ext cx="1705919" cy="780816"/>
          </a:xfrm>
          <a:prstGeom prst="rect">
            <a:avLst/>
          </a:prstGeom>
          <a:solidFill>
            <a:schemeClr val="tx2">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5152">
              <a:defRPr/>
            </a:pPr>
            <a:r>
              <a:rPr lang="en-US" sz="1372">
                <a:solidFill>
                  <a:srgbClr val="FFFFFF"/>
                </a:solidFill>
                <a:latin typeface="Segoe UI Semibold"/>
              </a:rPr>
              <a:t>Data Gateway(s)</a:t>
            </a:r>
          </a:p>
        </p:txBody>
      </p:sp>
      <p:sp>
        <p:nvSpPr>
          <p:cNvPr id="11" name="Rectangle 10">
            <a:extLst>
              <a:ext uri="{FF2B5EF4-FFF2-40B4-BE49-F238E27FC236}">
                <a16:creationId xmlns:a16="http://schemas.microsoft.com/office/drawing/2014/main" id="{FCC360D8-B374-4DDC-BF10-93F969A8F1E8}"/>
              </a:ext>
            </a:extLst>
          </p:cNvPr>
          <p:cNvSpPr/>
          <p:nvPr/>
        </p:nvSpPr>
        <p:spPr>
          <a:xfrm>
            <a:off x="5197827" y="815645"/>
            <a:ext cx="1464935" cy="2735159"/>
          </a:xfrm>
          <a:prstGeom prst="rect">
            <a:avLst/>
          </a:prstGeom>
          <a:solidFill>
            <a:schemeClr val="accent5">
              <a:lumMod val="5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defTabSz="1195152">
              <a:defRPr/>
            </a:pPr>
            <a:r>
              <a:rPr lang="en-US" sz="1372">
                <a:solidFill>
                  <a:srgbClr val="FFFFFF"/>
                </a:solidFill>
                <a:latin typeface="Segoe UI Semibold"/>
              </a:rPr>
              <a:t>PowerApps</a:t>
            </a:r>
          </a:p>
          <a:p>
            <a:pPr algn="ctr" defTabSz="1195152">
              <a:defRPr/>
            </a:pPr>
            <a:r>
              <a:rPr lang="en-US" sz="1372">
                <a:solidFill>
                  <a:srgbClr val="FFFFFF"/>
                </a:solidFill>
                <a:latin typeface="Segoe UI Semibold"/>
              </a:rPr>
              <a:t>Default</a:t>
            </a:r>
          </a:p>
          <a:p>
            <a:pPr algn="ctr" defTabSz="1195152">
              <a:defRPr/>
            </a:pPr>
            <a:r>
              <a:rPr lang="en-US" sz="1372">
                <a:solidFill>
                  <a:srgbClr val="FFFFFF"/>
                </a:solidFill>
                <a:latin typeface="Segoe UI Semibold"/>
              </a:rPr>
              <a:t>Environment</a:t>
            </a:r>
          </a:p>
        </p:txBody>
      </p:sp>
      <p:sp>
        <p:nvSpPr>
          <p:cNvPr id="12" name="Rectangle 11">
            <a:extLst>
              <a:ext uri="{FF2B5EF4-FFF2-40B4-BE49-F238E27FC236}">
                <a16:creationId xmlns:a16="http://schemas.microsoft.com/office/drawing/2014/main" id="{153F4714-E91C-4F26-ABBA-EBC6E31664A5}"/>
              </a:ext>
            </a:extLst>
          </p:cNvPr>
          <p:cNvSpPr/>
          <p:nvPr/>
        </p:nvSpPr>
        <p:spPr>
          <a:xfrm>
            <a:off x="3746609" y="815644"/>
            <a:ext cx="1464935" cy="2735159"/>
          </a:xfrm>
          <a:prstGeom prst="rect">
            <a:avLst/>
          </a:prstGeom>
          <a:solidFill>
            <a:schemeClr val="bg1">
              <a:lumMod val="8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89642" rIns="89642" rtlCol="0" anchor="t"/>
          <a:lstStyle/>
          <a:p>
            <a:pPr algn="ctr" defTabSz="1195152">
              <a:defRPr/>
            </a:pPr>
            <a:r>
              <a:rPr lang="en-US" sz="1372">
                <a:solidFill>
                  <a:srgbClr val="3C3C41"/>
                </a:solidFill>
                <a:latin typeface="Segoe UI Semibold"/>
              </a:rPr>
              <a:t>Azure AD</a:t>
            </a:r>
          </a:p>
          <a:p>
            <a:pPr algn="ctr" defTabSz="1195152">
              <a:defRPr/>
            </a:pPr>
            <a:r>
              <a:rPr lang="en-US" sz="1372">
                <a:solidFill>
                  <a:srgbClr val="3C3C41"/>
                </a:solidFill>
                <a:latin typeface="Segoe UI Semibold"/>
              </a:rPr>
              <a:t>Tenant</a:t>
            </a:r>
          </a:p>
        </p:txBody>
      </p:sp>
      <p:sp>
        <p:nvSpPr>
          <p:cNvPr id="13" name="Rectangle 12">
            <a:extLst>
              <a:ext uri="{FF2B5EF4-FFF2-40B4-BE49-F238E27FC236}">
                <a16:creationId xmlns:a16="http://schemas.microsoft.com/office/drawing/2014/main" id="{15287B67-69B3-441C-87ED-62D222475596}"/>
              </a:ext>
            </a:extLst>
          </p:cNvPr>
          <p:cNvSpPr/>
          <p:nvPr/>
        </p:nvSpPr>
        <p:spPr>
          <a:xfrm>
            <a:off x="5419444" y="1616245"/>
            <a:ext cx="1021702" cy="326385"/>
          </a:xfrm>
          <a:prstGeom prst="rect">
            <a:avLst/>
          </a:prstGeom>
          <a:solidFill>
            <a:schemeClr val="accent4">
              <a:lumMod val="40000"/>
              <a:lumOff val="60000"/>
              <a:alpha val="80000"/>
            </a:schemeClr>
          </a:solidFill>
          <a:ln w="6350">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1195152">
              <a:defRPr/>
            </a:pPr>
            <a:r>
              <a:rPr lang="en-US" sz="1078">
                <a:solidFill>
                  <a:srgbClr val="000000"/>
                </a:solidFill>
                <a:latin typeface="Segoe UI Semibold"/>
              </a:rPr>
              <a:t>PowerApps</a:t>
            </a:r>
          </a:p>
        </p:txBody>
      </p:sp>
      <p:sp>
        <p:nvSpPr>
          <p:cNvPr id="14" name="Rectangle 13">
            <a:extLst>
              <a:ext uri="{FF2B5EF4-FFF2-40B4-BE49-F238E27FC236}">
                <a16:creationId xmlns:a16="http://schemas.microsoft.com/office/drawing/2014/main" id="{10538212-4A2F-4B9F-AB59-7F0611F936F8}"/>
              </a:ext>
            </a:extLst>
          </p:cNvPr>
          <p:cNvSpPr/>
          <p:nvPr/>
        </p:nvSpPr>
        <p:spPr>
          <a:xfrm>
            <a:off x="5419444" y="2103818"/>
            <a:ext cx="1021702" cy="326385"/>
          </a:xfrm>
          <a:prstGeom prst="rect">
            <a:avLst/>
          </a:prstGeom>
          <a:solidFill>
            <a:schemeClr val="accent4">
              <a:lumMod val="40000"/>
              <a:lumOff val="60000"/>
              <a:alpha val="80000"/>
            </a:schemeClr>
          </a:solidFill>
          <a:ln w="6350">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1195152">
              <a:defRPr/>
            </a:pPr>
            <a:r>
              <a:rPr lang="en-US" sz="1078">
                <a:solidFill>
                  <a:srgbClr val="000000"/>
                </a:solidFill>
                <a:latin typeface="Segoe UI Semibold"/>
              </a:rPr>
              <a:t>Flows</a:t>
            </a:r>
          </a:p>
        </p:txBody>
      </p:sp>
      <p:sp>
        <p:nvSpPr>
          <p:cNvPr id="15" name="Rectangle 14">
            <a:extLst>
              <a:ext uri="{FF2B5EF4-FFF2-40B4-BE49-F238E27FC236}">
                <a16:creationId xmlns:a16="http://schemas.microsoft.com/office/drawing/2014/main" id="{5EEF9770-794D-4C57-93F5-495A199C5874}"/>
              </a:ext>
            </a:extLst>
          </p:cNvPr>
          <p:cNvSpPr/>
          <p:nvPr/>
        </p:nvSpPr>
        <p:spPr>
          <a:xfrm>
            <a:off x="3968226" y="1616245"/>
            <a:ext cx="1021702" cy="326385"/>
          </a:xfrm>
          <a:prstGeom prst="rect">
            <a:avLst/>
          </a:prstGeom>
          <a:solidFill>
            <a:schemeClr val="bg1">
              <a:lumMod val="75000"/>
            </a:schemeClr>
          </a:solidFill>
          <a:ln w="6350">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1195152">
              <a:defRPr/>
            </a:pPr>
            <a:r>
              <a:rPr lang="en-US" sz="1078">
                <a:solidFill>
                  <a:srgbClr val="3C3C41"/>
                </a:solidFill>
                <a:latin typeface="Segoe UI Semibold"/>
              </a:rPr>
              <a:t>SharePoint</a:t>
            </a:r>
          </a:p>
        </p:txBody>
      </p:sp>
      <p:sp>
        <p:nvSpPr>
          <p:cNvPr id="16" name="Rectangle 15">
            <a:extLst>
              <a:ext uri="{FF2B5EF4-FFF2-40B4-BE49-F238E27FC236}">
                <a16:creationId xmlns:a16="http://schemas.microsoft.com/office/drawing/2014/main" id="{5A29F719-814B-4149-9F6A-A44325D19F45}"/>
              </a:ext>
            </a:extLst>
          </p:cNvPr>
          <p:cNvSpPr/>
          <p:nvPr/>
        </p:nvSpPr>
        <p:spPr>
          <a:xfrm>
            <a:off x="3968226" y="2591390"/>
            <a:ext cx="1021702" cy="326385"/>
          </a:xfrm>
          <a:prstGeom prst="rect">
            <a:avLst/>
          </a:prstGeom>
          <a:solidFill>
            <a:schemeClr val="bg1">
              <a:lumMod val="75000"/>
            </a:schemeClr>
          </a:solidFill>
          <a:ln w="6350">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1195152">
              <a:defRPr/>
            </a:pPr>
            <a:r>
              <a:rPr lang="en-US" sz="1078">
                <a:solidFill>
                  <a:srgbClr val="3C3C41"/>
                </a:solidFill>
                <a:latin typeface="Segoe UI Semibold"/>
              </a:rPr>
              <a:t>Exchange</a:t>
            </a:r>
          </a:p>
        </p:txBody>
      </p:sp>
      <p:sp>
        <p:nvSpPr>
          <p:cNvPr id="17" name="Rectangle 16">
            <a:extLst>
              <a:ext uri="{FF2B5EF4-FFF2-40B4-BE49-F238E27FC236}">
                <a16:creationId xmlns:a16="http://schemas.microsoft.com/office/drawing/2014/main" id="{C974586C-C9FD-4B06-99F6-53AAC08C28A7}"/>
              </a:ext>
            </a:extLst>
          </p:cNvPr>
          <p:cNvSpPr/>
          <p:nvPr/>
        </p:nvSpPr>
        <p:spPr>
          <a:xfrm>
            <a:off x="3968226" y="2103818"/>
            <a:ext cx="1021702" cy="326385"/>
          </a:xfrm>
          <a:prstGeom prst="rect">
            <a:avLst/>
          </a:prstGeom>
          <a:solidFill>
            <a:schemeClr val="bg1">
              <a:lumMod val="75000"/>
            </a:schemeClr>
          </a:solidFill>
          <a:ln w="6350">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1195152">
              <a:defRPr/>
            </a:pPr>
            <a:r>
              <a:rPr lang="en-US" sz="1078">
                <a:solidFill>
                  <a:srgbClr val="3C3C41"/>
                </a:solidFill>
                <a:latin typeface="Segoe UI Semibold"/>
              </a:rPr>
              <a:t>Teams</a:t>
            </a:r>
          </a:p>
        </p:txBody>
      </p:sp>
      <p:sp>
        <p:nvSpPr>
          <p:cNvPr id="30" name="Rectangle 29">
            <a:extLst>
              <a:ext uri="{FF2B5EF4-FFF2-40B4-BE49-F238E27FC236}">
                <a16:creationId xmlns:a16="http://schemas.microsoft.com/office/drawing/2014/main" id="{CD7D4F8B-0BE1-43DA-AC5C-6F651C20D4A8}"/>
              </a:ext>
            </a:extLst>
          </p:cNvPr>
          <p:cNvSpPr/>
          <p:nvPr/>
        </p:nvSpPr>
        <p:spPr>
          <a:xfrm>
            <a:off x="3968226" y="3078962"/>
            <a:ext cx="1021702" cy="326385"/>
          </a:xfrm>
          <a:prstGeom prst="rect">
            <a:avLst/>
          </a:prstGeom>
          <a:solidFill>
            <a:schemeClr val="bg1">
              <a:lumMod val="75000"/>
            </a:schemeClr>
          </a:solidFill>
          <a:ln w="6350">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1195152">
              <a:defRPr/>
            </a:pPr>
            <a:r>
              <a:rPr lang="en-US" sz="1078">
                <a:solidFill>
                  <a:srgbClr val="3C3C41"/>
                </a:solidFill>
                <a:latin typeface="Segoe UI Semibold"/>
              </a:rPr>
              <a:t>Excel</a:t>
            </a:r>
          </a:p>
        </p:txBody>
      </p:sp>
      <p:sp>
        <p:nvSpPr>
          <p:cNvPr id="37" name="Rectangle 36">
            <a:extLst>
              <a:ext uri="{FF2B5EF4-FFF2-40B4-BE49-F238E27FC236}">
                <a16:creationId xmlns:a16="http://schemas.microsoft.com/office/drawing/2014/main" id="{95623125-D78F-401A-891C-3733FB2BCC72}"/>
              </a:ext>
            </a:extLst>
          </p:cNvPr>
          <p:cNvSpPr/>
          <p:nvPr/>
        </p:nvSpPr>
        <p:spPr>
          <a:xfrm>
            <a:off x="7123269" y="815644"/>
            <a:ext cx="2513774" cy="2735159"/>
          </a:xfrm>
          <a:prstGeom prst="rect">
            <a:avLst/>
          </a:prstGeom>
          <a:solidFill>
            <a:schemeClr val="accent5">
              <a:lumMod val="5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defTabSz="1195152">
              <a:defRPr/>
            </a:pPr>
            <a:r>
              <a:rPr lang="en-US" sz="1372">
                <a:solidFill>
                  <a:srgbClr val="FFFFFF"/>
                </a:solidFill>
                <a:latin typeface="Segoe UI Semibold"/>
              </a:rPr>
              <a:t>PowerApps</a:t>
            </a:r>
          </a:p>
          <a:p>
            <a:pPr algn="ctr" defTabSz="1195152">
              <a:defRPr/>
            </a:pPr>
            <a:r>
              <a:rPr lang="en-US" sz="1372">
                <a:solidFill>
                  <a:srgbClr val="FFFFFF"/>
                </a:solidFill>
                <a:latin typeface="Segoe UI Semibold"/>
              </a:rPr>
              <a:t>Environment</a:t>
            </a:r>
          </a:p>
        </p:txBody>
      </p:sp>
      <p:sp>
        <p:nvSpPr>
          <p:cNvPr id="38" name="Rectangle 37">
            <a:extLst>
              <a:ext uri="{FF2B5EF4-FFF2-40B4-BE49-F238E27FC236}">
                <a16:creationId xmlns:a16="http://schemas.microsoft.com/office/drawing/2014/main" id="{81DC31F1-BA22-4DFD-91F6-E79B573C94BD}"/>
              </a:ext>
            </a:extLst>
          </p:cNvPr>
          <p:cNvSpPr/>
          <p:nvPr/>
        </p:nvSpPr>
        <p:spPr>
          <a:xfrm>
            <a:off x="7243785" y="1616245"/>
            <a:ext cx="1021702" cy="326385"/>
          </a:xfrm>
          <a:prstGeom prst="rect">
            <a:avLst/>
          </a:prstGeom>
          <a:solidFill>
            <a:schemeClr val="accent4">
              <a:lumMod val="40000"/>
              <a:lumOff val="60000"/>
              <a:alpha val="80000"/>
            </a:schemeClr>
          </a:solidFill>
          <a:ln w="6350">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1195152">
              <a:defRPr/>
            </a:pPr>
            <a:r>
              <a:rPr lang="en-US" sz="1078">
                <a:solidFill>
                  <a:srgbClr val="000000"/>
                </a:solidFill>
                <a:latin typeface="Segoe UI Semibold"/>
              </a:rPr>
              <a:t>PowerApps</a:t>
            </a:r>
          </a:p>
        </p:txBody>
      </p:sp>
      <p:sp>
        <p:nvSpPr>
          <p:cNvPr id="39" name="Rectangle 38">
            <a:extLst>
              <a:ext uri="{FF2B5EF4-FFF2-40B4-BE49-F238E27FC236}">
                <a16:creationId xmlns:a16="http://schemas.microsoft.com/office/drawing/2014/main" id="{2D890462-2D53-47EF-ABB3-46490BB32039}"/>
              </a:ext>
            </a:extLst>
          </p:cNvPr>
          <p:cNvSpPr/>
          <p:nvPr/>
        </p:nvSpPr>
        <p:spPr>
          <a:xfrm>
            <a:off x="7243785" y="2103818"/>
            <a:ext cx="1021702" cy="326385"/>
          </a:xfrm>
          <a:prstGeom prst="rect">
            <a:avLst/>
          </a:prstGeom>
          <a:solidFill>
            <a:schemeClr val="accent4">
              <a:lumMod val="40000"/>
              <a:lumOff val="60000"/>
              <a:alpha val="80000"/>
            </a:schemeClr>
          </a:solidFill>
          <a:ln w="6350">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1195152">
              <a:defRPr/>
            </a:pPr>
            <a:r>
              <a:rPr lang="en-US" sz="1078">
                <a:solidFill>
                  <a:srgbClr val="000000"/>
                </a:solidFill>
                <a:latin typeface="Segoe UI Semibold"/>
              </a:rPr>
              <a:t>Flows</a:t>
            </a:r>
          </a:p>
        </p:txBody>
      </p:sp>
      <p:sp>
        <p:nvSpPr>
          <p:cNvPr id="42" name="Rectangle 41">
            <a:extLst>
              <a:ext uri="{FF2B5EF4-FFF2-40B4-BE49-F238E27FC236}">
                <a16:creationId xmlns:a16="http://schemas.microsoft.com/office/drawing/2014/main" id="{8CAA20F5-9C1D-49F1-AE7C-ED0ADC62FE8C}"/>
              </a:ext>
            </a:extLst>
          </p:cNvPr>
          <p:cNvSpPr/>
          <p:nvPr/>
        </p:nvSpPr>
        <p:spPr>
          <a:xfrm>
            <a:off x="10160019" y="810924"/>
            <a:ext cx="1613339" cy="448212"/>
          </a:xfrm>
          <a:prstGeom prst="rect">
            <a:avLst/>
          </a:prstGeom>
          <a:solidFill>
            <a:schemeClr val="bg1">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1195152">
              <a:defRPr/>
            </a:pPr>
            <a:r>
              <a:rPr lang="en-US" sz="1176">
                <a:solidFill>
                  <a:srgbClr val="3C3C41"/>
                </a:solidFill>
                <a:latin typeface="Segoe UI Semibold"/>
              </a:rPr>
              <a:t>Model Driven PowerApps</a:t>
            </a:r>
          </a:p>
        </p:txBody>
      </p:sp>
      <p:sp>
        <p:nvSpPr>
          <p:cNvPr id="43" name="Rectangle 42">
            <a:extLst>
              <a:ext uri="{FF2B5EF4-FFF2-40B4-BE49-F238E27FC236}">
                <a16:creationId xmlns:a16="http://schemas.microsoft.com/office/drawing/2014/main" id="{1BFCF75F-1C79-4479-9EE7-FB20F30931CC}"/>
              </a:ext>
            </a:extLst>
          </p:cNvPr>
          <p:cNvSpPr/>
          <p:nvPr/>
        </p:nvSpPr>
        <p:spPr>
          <a:xfrm>
            <a:off x="10160019" y="1956758"/>
            <a:ext cx="1613339" cy="448212"/>
          </a:xfrm>
          <a:prstGeom prst="rect">
            <a:avLst/>
          </a:prstGeom>
          <a:solidFill>
            <a:schemeClr val="bg1">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1195152">
              <a:defRPr/>
            </a:pPr>
            <a:r>
              <a:rPr lang="en-US" sz="1176" b="1">
                <a:solidFill>
                  <a:srgbClr val="3C3C41"/>
                </a:solidFill>
                <a:latin typeface="Segoe UI Semibold"/>
              </a:rPr>
              <a:t>Process Flows</a:t>
            </a:r>
          </a:p>
        </p:txBody>
      </p:sp>
      <p:sp>
        <p:nvSpPr>
          <p:cNvPr id="44" name="Rectangle 43">
            <a:extLst>
              <a:ext uri="{FF2B5EF4-FFF2-40B4-BE49-F238E27FC236}">
                <a16:creationId xmlns:a16="http://schemas.microsoft.com/office/drawing/2014/main" id="{C3EA251C-60F2-4FF9-BFB6-1CCD69650094}"/>
              </a:ext>
            </a:extLst>
          </p:cNvPr>
          <p:cNvSpPr/>
          <p:nvPr/>
        </p:nvSpPr>
        <p:spPr>
          <a:xfrm>
            <a:off x="10160019" y="2529675"/>
            <a:ext cx="1613339" cy="448212"/>
          </a:xfrm>
          <a:prstGeom prst="rect">
            <a:avLst/>
          </a:prstGeom>
          <a:solidFill>
            <a:schemeClr val="bg1">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1195152">
              <a:defRPr/>
            </a:pPr>
            <a:r>
              <a:rPr lang="en-US" sz="1176" b="1">
                <a:solidFill>
                  <a:srgbClr val="3C3C41"/>
                </a:solidFill>
                <a:latin typeface="Segoe UI Semibold"/>
              </a:rPr>
              <a:t>Business Rules</a:t>
            </a:r>
          </a:p>
        </p:txBody>
      </p:sp>
      <p:sp>
        <p:nvSpPr>
          <p:cNvPr id="45" name="Rectangle 44">
            <a:extLst>
              <a:ext uri="{FF2B5EF4-FFF2-40B4-BE49-F238E27FC236}">
                <a16:creationId xmlns:a16="http://schemas.microsoft.com/office/drawing/2014/main" id="{1B8067E9-BFC9-4A3F-B90B-FAF84BAEF8D9}"/>
              </a:ext>
            </a:extLst>
          </p:cNvPr>
          <p:cNvSpPr/>
          <p:nvPr/>
        </p:nvSpPr>
        <p:spPr>
          <a:xfrm>
            <a:off x="10160019" y="1383841"/>
            <a:ext cx="1613339" cy="448212"/>
          </a:xfrm>
          <a:prstGeom prst="rect">
            <a:avLst/>
          </a:prstGeom>
          <a:solidFill>
            <a:schemeClr val="bg1">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1195152">
              <a:defRPr/>
            </a:pPr>
            <a:r>
              <a:rPr lang="en-US" sz="1176">
                <a:solidFill>
                  <a:srgbClr val="3C3C41"/>
                </a:solidFill>
                <a:latin typeface="Segoe UI Semibold"/>
              </a:rPr>
              <a:t>Entities</a:t>
            </a:r>
          </a:p>
        </p:txBody>
      </p:sp>
      <p:sp>
        <p:nvSpPr>
          <p:cNvPr id="46" name="Rectangle 45">
            <a:extLst>
              <a:ext uri="{FF2B5EF4-FFF2-40B4-BE49-F238E27FC236}">
                <a16:creationId xmlns:a16="http://schemas.microsoft.com/office/drawing/2014/main" id="{BFF266BC-D2A0-40D5-BD5A-8172E35F0D0E}"/>
              </a:ext>
            </a:extLst>
          </p:cNvPr>
          <p:cNvSpPr/>
          <p:nvPr/>
        </p:nvSpPr>
        <p:spPr>
          <a:xfrm>
            <a:off x="10160019" y="3102590"/>
            <a:ext cx="1613339" cy="448212"/>
          </a:xfrm>
          <a:prstGeom prst="rect">
            <a:avLst/>
          </a:prstGeom>
          <a:solidFill>
            <a:schemeClr val="bg1">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1195152">
              <a:defRPr/>
            </a:pPr>
            <a:r>
              <a:rPr lang="en-US" sz="1176" b="1">
                <a:solidFill>
                  <a:srgbClr val="3C3C41"/>
                </a:solidFill>
                <a:latin typeface="Segoe UI Semibold"/>
              </a:rPr>
              <a:t>Security Model</a:t>
            </a:r>
          </a:p>
        </p:txBody>
      </p:sp>
      <p:cxnSp>
        <p:nvCxnSpPr>
          <p:cNvPr id="49" name="Straight Connector 48">
            <a:extLst>
              <a:ext uri="{FF2B5EF4-FFF2-40B4-BE49-F238E27FC236}">
                <a16:creationId xmlns:a16="http://schemas.microsoft.com/office/drawing/2014/main" id="{45AD00DE-1423-4554-B4DC-8653CD97B746}"/>
              </a:ext>
            </a:extLst>
          </p:cNvPr>
          <p:cNvCxnSpPr>
            <a:cxnSpLocks/>
            <a:endCxn id="43" idx="1"/>
          </p:cNvCxnSpPr>
          <p:nvPr/>
        </p:nvCxnSpPr>
        <p:spPr>
          <a:xfrm>
            <a:off x="9444255" y="2180864"/>
            <a:ext cx="7157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B356170-6DA2-47A3-A215-836E47CDBC3E}"/>
              </a:ext>
            </a:extLst>
          </p:cNvPr>
          <p:cNvCxnSpPr>
            <a:cxnSpLocks/>
            <a:stCxn id="42" idx="1"/>
            <a:endCxn id="44" idx="1"/>
          </p:cNvCxnSpPr>
          <p:nvPr/>
        </p:nvCxnSpPr>
        <p:spPr>
          <a:xfrm rot="10800000" flipV="1">
            <a:off x="10160019" y="1035030"/>
            <a:ext cx="13373" cy="1718750"/>
          </a:xfrm>
          <a:prstGeom prst="bentConnector3">
            <a:avLst>
              <a:gd name="adj1" fmla="val 180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B496E14-AB60-468D-B8EB-0E53E28F5A6E}"/>
              </a:ext>
            </a:extLst>
          </p:cNvPr>
          <p:cNvCxnSpPr>
            <a:cxnSpLocks/>
            <a:stCxn id="15" idx="3"/>
            <a:endCxn id="13" idx="1"/>
          </p:cNvCxnSpPr>
          <p:nvPr/>
        </p:nvCxnSpPr>
        <p:spPr>
          <a:xfrm>
            <a:off x="4989929" y="1779437"/>
            <a:ext cx="429516" cy="0"/>
          </a:xfrm>
          <a:prstGeom prst="line">
            <a:avLst/>
          </a:prstGeom>
          <a:ln w="12700">
            <a:solidFill>
              <a:schemeClr val="tx1">
                <a:lumMod val="50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C7CCF55-39D9-459D-BF96-0A3FBF506F7E}"/>
              </a:ext>
            </a:extLst>
          </p:cNvPr>
          <p:cNvCxnSpPr>
            <a:cxnSpLocks/>
            <a:stCxn id="15" idx="3"/>
            <a:endCxn id="14" idx="1"/>
          </p:cNvCxnSpPr>
          <p:nvPr/>
        </p:nvCxnSpPr>
        <p:spPr>
          <a:xfrm>
            <a:off x="4989929" y="1779437"/>
            <a:ext cx="429516" cy="487573"/>
          </a:xfrm>
          <a:prstGeom prst="line">
            <a:avLst/>
          </a:prstGeom>
          <a:ln w="12700">
            <a:solidFill>
              <a:schemeClr val="tx1">
                <a:lumMod val="50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B036ABD-AF95-4D80-8C33-DDFFF808557A}"/>
              </a:ext>
            </a:extLst>
          </p:cNvPr>
          <p:cNvCxnSpPr>
            <a:cxnSpLocks/>
            <a:stCxn id="17" idx="3"/>
            <a:endCxn id="14" idx="1"/>
          </p:cNvCxnSpPr>
          <p:nvPr/>
        </p:nvCxnSpPr>
        <p:spPr>
          <a:xfrm>
            <a:off x="4989929" y="2267010"/>
            <a:ext cx="429516" cy="0"/>
          </a:xfrm>
          <a:prstGeom prst="line">
            <a:avLst/>
          </a:prstGeom>
          <a:ln w="12700">
            <a:solidFill>
              <a:schemeClr val="tx1">
                <a:lumMod val="50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D3A334D-267C-4C69-99B9-834F09A75D8D}"/>
              </a:ext>
            </a:extLst>
          </p:cNvPr>
          <p:cNvCxnSpPr>
            <a:cxnSpLocks/>
            <a:stCxn id="16" idx="3"/>
            <a:endCxn id="14" idx="1"/>
          </p:cNvCxnSpPr>
          <p:nvPr/>
        </p:nvCxnSpPr>
        <p:spPr>
          <a:xfrm flipV="1">
            <a:off x="4989929" y="2267011"/>
            <a:ext cx="429516" cy="487572"/>
          </a:xfrm>
          <a:prstGeom prst="line">
            <a:avLst/>
          </a:prstGeom>
          <a:ln w="12700">
            <a:solidFill>
              <a:schemeClr val="tx1">
                <a:lumMod val="50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C2C4F2E-409B-4C1F-A4AA-66D7C7644A52}"/>
              </a:ext>
            </a:extLst>
          </p:cNvPr>
          <p:cNvCxnSpPr>
            <a:cxnSpLocks/>
            <a:stCxn id="30" idx="3"/>
            <a:endCxn id="14" idx="1"/>
          </p:cNvCxnSpPr>
          <p:nvPr/>
        </p:nvCxnSpPr>
        <p:spPr>
          <a:xfrm flipV="1">
            <a:off x="4989929" y="2267010"/>
            <a:ext cx="429516" cy="975144"/>
          </a:xfrm>
          <a:prstGeom prst="line">
            <a:avLst/>
          </a:prstGeom>
          <a:ln w="12700">
            <a:solidFill>
              <a:schemeClr val="tx1">
                <a:lumMod val="50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F693179-362A-417A-A15F-AFD3307749E6}"/>
              </a:ext>
            </a:extLst>
          </p:cNvPr>
          <p:cNvCxnSpPr>
            <a:cxnSpLocks/>
            <a:stCxn id="14" idx="3"/>
          </p:cNvCxnSpPr>
          <p:nvPr/>
        </p:nvCxnSpPr>
        <p:spPr>
          <a:xfrm flipV="1">
            <a:off x="6441145" y="2024913"/>
            <a:ext cx="223143" cy="242097"/>
          </a:xfrm>
          <a:prstGeom prst="line">
            <a:avLst/>
          </a:prstGeom>
          <a:ln w="12700">
            <a:solidFill>
              <a:schemeClr val="tx1">
                <a:lumMod val="50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C177D04-B7B0-4290-AAC1-1949E4E4B9E3}"/>
              </a:ext>
            </a:extLst>
          </p:cNvPr>
          <p:cNvCxnSpPr>
            <a:cxnSpLocks/>
            <a:stCxn id="13" idx="3"/>
          </p:cNvCxnSpPr>
          <p:nvPr/>
        </p:nvCxnSpPr>
        <p:spPr>
          <a:xfrm>
            <a:off x="6441146" y="1779437"/>
            <a:ext cx="220468" cy="242986"/>
          </a:xfrm>
          <a:prstGeom prst="line">
            <a:avLst/>
          </a:prstGeom>
          <a:ln w="12700">
            <a:solidFill>
              <a:schemeClr val="tx1">
                <a:lumMod val="50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FE868CE-3AC2-4268-AF85-64AFE9E9D178}"/>
              </a:ext>
            </a:extLst>
          </p:cNvPr>
          <p:cNvCxnSpPr>
            <a:cxnSpLocks/>
            <a:stCxn id="17" idx="3"/>
            <a:endCxn id="13" idx="1"/>
          </p:cNvCxnSpPr>
          <p:nvPr/>
        </p:nvCxnSpPr>
        <p:spPr>
          <a:xfrm flipV="1">
            <a:off x="4989929" y="1779437"/>
            <a:ext cx="429516" cy="487573"/>
          </a:xfrm>
          <a:prstGeom prst="line">
            <a:avLst/>
          </a:prstGeom>
          <a:ln w="12700">
            <a:solidFill>
              <a:schemeClr val="tx1">
                <a:lumMod val="50000"/>
              </a:schemeClr>
            </a:solidFill>
            <a:prstDash val="sysDash"/>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104" name="Straight Connector 49">
            <a:extLst>
              <a:ext uri="{FF2B5EF4-FFF2-40B4-BE49-F238E27FC236}">
                <a16:creationId xmlns:a16="http://schemas.microsoft.com/office/drawing/2014/main" id="{6B62DD12-3615-4CF9-B28A-FF8412DC3F22}"/>
              </a:ext>
            </a:extLst>
          </p:cNvPr>
          <p:cNvCxnSpPr>
            <a:cxnSpLocks/>
            <a:stCxn id="45" idx="1"/>
            <a:endCxn id="46" idx="1"/>
          </p:cNvCxnSpPr>
          <p:nvPr/>
        </p:nvCxnSpPr>
        <p:spPr>
          <a:xfrm rot="10800000" flipV="1">
            <a:off x="10160019" y="1607947"/>
            <a:ext cx="13373" cy="1718749"/>
          </a:xfrm>
          <a:prstGeom prst="bentConnector3">
            <a:avLst>
              <a:gd name="adj1" fmla="val 180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Flowchart: Magnetic Disk 40">
            <a:extLst>
              <a:ext uri="{FF2B5EF4-FFF2-40B4-BE49-F238E27FC236}">
                <a16:creationId xmlns:a16="http://schemas.microsoft.com/office/drawing/2014/main" id="{8F9D3588-B8C0-403B-A684-A4B094872304}"/>
              </a:ext>
            </a:extLst>
          </p:cNvPr>
          <p:cNvSpPr/>
          <p:nvPr/>
        </p:nvSpPr>
        <p:spPr bwMode="auto">
          <a:xfrm>
            <a:off x="8378722" y="1616245"/>
            <a:ext cx="1065534" cy="1532794"/>
          </a:xfrm>
          <a:prstGeom prst="flowChartMagneticDisk">
            <a:avLst/>
          </a:prstGeom>
          <a:solidFill>
            <a:schemeClr val="tx2">
              <a:lumMod val="75000"/>
            </a:schemeClr>
          </a:solidFill>
          <a:ln w="12700">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vert="horz" wrap="square" lIns="119518" tIns="59759" rIns="119518" bIns="59759" numCol="1" rtlCol="0" anchor="ctr" anchorCtr="0" compatLnSpc="1">
            <a:prstTxWarp prst="textNoShape">
              <a:avLst/>
            </a:prstTxWarp>
          </a:bodyPr>
          <a:lstStyle/>
          <a:p>
            <a:pPr algn="ctr" defTabSz="1194758" fontAlgn="base">
              <a:spcBef>
                <a:spcPct val="0"/>
              </a:spcBef>
              <a:spcAft>
                <a:spcPct val="0"/>
              </a:spcAft>
              <a:defRPr/>
            </a:pPr>
            <a:r>
              <a:rPr lang="en-US" sz="2353" dirty="0">
                <a:solidFill>
                  <a:srgbClr val="FFFFFF"/>
                </a:solidFill>
                <a:latin typeface="Segoe UI Semibold"/>
              </a:rPr>
              <a:t>Data</a:t>
            </a:r>
          </a:p>
          <a:p>
            <a:pPr algn="ctr" defTabSz="1194758" fontAlgn="base">
              <a:spcBef>
                <a:spcPct val="0"/>
              </a:spcBef>
              <a:spcAft>
                <a:spcPct val="0"/>
              </a:spcAft>
              <a:defRPr/>
            </a:pPr>
            <a:r>
              <a:rPr lang="en-US" sz="2353" dirty="0">
                <a:solidFill>
                  <a:srgbClr val="FFFFFF"/>
                </a:solidFill>
                <a:latin typeface="Segoe UI Semibold"/>
              </a:rPr>
              <a:t>verse</a:t>
            </a:r>
          </a:p>
        </p:txBody>
      </p:sp>
      <p:cxnSp>
        <p:nvCxnSpPr>
          <p:cNvPr id="140" name="Straight Connector 139">
            <a:extLst>
              <a:ext uri="{FF2B5EF4-FFF2-40B4-BE49-F238E27FC236}">
                <a16:creationId xmlns:a16="http://schemas.microsoft.com/office/drawing/2014/main" id="{7F258D61-62C7-4264-A487-6930DA7BDB58}"/>
              </a:ext>
            </a:extLst>
          </p:cNvPr>
          <p:cNvCxnSpPr>
            <a:cxnSpLocks/>
          </p:cNvCxnSpPr>
          <p:nvPr/>
        </p:nvCxnSpPr>
        <p:spPr>
          <a:xfrm flipV="1">
            <a:off x="6662762" y="2021178"/>
            <a:ext cx="0" cy="1765822"/>
          </a:xfrm>
          <a:prstGeom prst="line">
            <a:avLst/>
          </a:prstGeom>
          <a:ln w="12700">
            <a:solidFill>
              <a:schemeClr val="tx1">
                <a:lumMod val="50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A31AF17-C931-4394-AE88-5374A1D255D2}"/>
              </a:ext>
            </a:extLst>
          </p:cNvPr>
          <p:cNvCxnSpPr>
            <a:cxnSpLocks/>
            <a:stCxn id="21" idx="0"/>
            <a:endCxn id="32" idx="2"/>
          </p:cNvCxnSpPr>
          <p:nvPr/>
        </p:nvCxnSpPr>
        <p:spPr>
          <a:xfrm flipV="1">
            <a:off x="6637787" y="4567816"/>
            <a:ext cx="0" cy="357649"/>
          </a:xfrm>
          <a:prstGeom prst="line">
            <a:avLst/>
          </a:prstGeom>
          <a:ln w="12700">
            <a:solidFill>
              <a:schemeClr val="tx1">
                <a:lumMod val="50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3" name="Hexagon 2">
            <a:extLst>
              <a:ext uri="{FF2B5EF4-FFF2-40B4-BE49-F238E27FC236}">
                <a16:creationId xmlns:a16="http://schemas.microsoft.com/office/drawing/2014/main" id="{E26019EF-9DAA-43AC-8C64-FA3EA55A73B8}"/>
              </a:ext>
            </a:extLst>
          </p:cNvPr>
          <p:cNvSpPr/>
          <p:nvPr/>
        </p:nvSpPr>
        <p:spPr bwMode="auto">
          <a:xfrm>
            <a:off x="166642" y="619412"/>
            <a:ext cx="504000" cy="432000"/>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r>
              <a:rPr lang="en-IN" sz="1600" b="1" dirty="0">
                <a:solidFill>
                  <a:srgbClr val="FFFFFF"/>
                </a:solidFill>
                <a:latin typeface="Segoe UI"/>
                <a:cs typeface="Segoe UI" pitchFamily="34" charset="0"/>
              </a:rPr>
              <a:t>2</a:t>
            </a:r>
            <a:endParaRPr lang="en-IN" sz="1176" b="1" dirty="0">
              <a:solidFill>
                <a:srgbClr val="FFFFFF"/>
              </a:solidFill>
              <a:latin typeface="Segoe UI"/>
              <a:cs typeface="Segoe UI" pitchFamily="34" charset="0"/>
            </a:endParaRPr>
          </a:p>
        </p:txBody>
      </p:sp>
    </p:spTree>
    <p:extLst>
      <p:ext uri="{BB962C8B-B14F-4D97-AF65-F5344CB8AC3E}">
        <p14:creationId xmlns:p14="http://schemas.microsoft.com/office/powerpoint/2010/main" val="138652149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9" descr="A close up of a screen&#10;&#10;Description automatically generated">
            <a:extLst>
              <a:ext uri="{FF2B5EF4-FFF2-40B4-BE49-F238E27FC236}">
                <a16:creationId xmlns:a16="http://schemas.microsoft.com/office/drawing/2014/main" id="{8636ABB4-E02B-4C44-9DC4-CCE486BD46D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11899" y="2871339"/>
            <a:ext cx="7247355" cy="3980712"/>
          </a:xfrm>
          <a:prstGeom prst="rect">
            <a:avLst/>
          </a:prstGeom>
          <a:effectLst>
            <a:outerShdw blurRad="241300" dist="165100" dir="5400000" sx="96000" sy="96000" algn="t" rotWithShape="0">
              <a:prstClr val="black">
                <a:alpha val="46000"/>
              </a:prstClr>
            </a:outerShdw>
          </a:effectLst>
        </p:spPr>
      </p:pic>
      <p:sp>
        <p:nvSpPr>
          <p:cNvPr id="55" name="Freeform: Shape 54">
            <a:extLst>
              <a:ext uri="{FF2B5EF4-FFF2-40B4-BE49-F238E27FC236}">
                <a16:creationId xmlns:a16="http://schemas.microsoft.com/office/drawing/2014/main" id="{860E9B59-AC5D-4421-9529-B7F9214F29CD}"/>
              </a:ext>
            </a:extLst>
          </p:cNvPr>
          <p:cNvSpPr/>
          <p:nvPr/>
        </p:nvSpPr>
        <p:spPr bwMode="auto">
          <a:xfrm>
            <a:off x="3" y="487"/>
            <a:ext cx="4961340" cy="3036275"/>
          </a:xfrm>
          <a:custGeom>
            <a:avLst/>
            <a:gdLst>
              <a:gd name="connsiteX0" fmla="*/ 0 w 5060825"/>
              <a:gd name="connsiteY0" fmla="*/ 0 h 3097158"/>
              <a:gd name="connsiteX1" fmla="*/ 5060825 w 5060825"/>
              <a:gd name="connsiteY1" fmla="*/ 0 h 3097158"/>
              <a:gd name="connsiteX2" fmla="*/ 3512245 w 5060825"/>
              <a:gd name="connsiteY2" fmla="*/ 3097158 h 3097158"/>
              <a:gd name="connsiteX3" fmla="*/ 0 w 5060825"/>
              <a:gd name="connsiteY3" fmla="*/ 3097158 h 3097158"/>
            </a:gdLst>
            <a:ahLst/>
            <a:cxnLst>
              <a:cxn ang="0">
                <a:pos x="connsiteX0" y="connsiteY0"/>
              </a:cxn>
              <a:cxn ang="0">
                <a:pos x="connsiteX1" y="connsiteY1"/>
              </a:cxn>
              <a:cxn ang="0">
                <a:pos x="connsiteX2" y="connsiteY2"/>
              </a:cxn>
              <a:cxn ang="0">
                <a:pos x="connsiteX3" y="connsiteY3"/>
              </a:cxn>
            </a:cxnLst>
            <a:rect l="l" t="t" r="r" b="b"/>
            <a:pathLst>
              <a:path w="5060825" h="3097158">
                <a:moveTo>
                  <a:pt x="0" y="0"/>
                </a:moveTo>
                <a:lnTo>
                  <a:pt x="5060825" y="0"/>
                </a:lnTo>
                <a:lnTo>
                  <a:pt x="3512245" y="3097158"/>
                </a:lnTo>
                <a:lnTo>
                  <a:pt x="0" y="3097158"/>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58" name="Freeform: Shape 57">
            <a:extLst>
              <a:ext uri="{FF2B5EF4-FFF2-40B4-BE49-F238E27FC236}">
                <a16:creationId xmlns:a16="http://schemas.microsoft.com/office/drawing/2014/main" id="{812044A4-21AE-477A-BA27-195FDC4A6D98}"/>
              </a:ext>
            </a:extLst>
          </p:cNvPr>
          <p:cNvSpPr/>
          <p:nvPr/>
        </p:nvSpPr>
        <p:spPr bwMode="auto">
          <a:xfrm>
            <a:off x="2084458" y="-545996"/>
            <a:ext cx="10026263" cy="3217007"/>
          </a:xfrm>
          <a:custGeom>
            <a:avLst/>
            <a:gdLst>
              <a:gd name="connsiteX0" fmla="*/ 0 w 10227309"/>
              <a:gd name="connsiteY0" fmla="*/ 0 h 3281515"/>
              <a:gd name="connsiteX1" fmla="*/ 10227309 w 10227309"/>
              <a:gd name="connsiteY1" fmla="*/ 0 h 3281515"/>
              <a:gd name="connsiteX2" fmla="*/ 10227309 w 10227309"/>
              <a:gd name="connsiteY2" fmla="*/ 3281515 h 3281515"/>
              <a:gd name="connsiteX3" fmla="*/ 1640759 w 10227309"/>
              <a:gd name="connsiteY3" fmla="*/ 3281515 h 3281515"/>
            </a:gdLst>
            <a:ahLst/>
            <a:cxnLst>
              <a:cxn ang="0">
                <a:pos x="connsiteX0" y="connsiteY0"/>
              </a:cxn>
              <a:cxn ang="0">
                <a:pos x="connsiteX1" y="connsiteY1"/>
              </a:cxn>
              <a:cxn ang="0">
                <a:pos x="connsiteX2" y="connsiteY2"/>
              </a:cxn>
              <a:cxn ang="0">
                <a:pos x="connsiteX3" y="connsiteY3"/>
              </a:cxn>
            </a:cxnLst>
            <a:rect l="l" t="t" r="r" b="b"/>
            <a:pathLst>
              <a:path w="10227309" h="3281515">
                <a:moveTo>
                  <a:pt x="0" y="0"/>
                </a:moveTo>
                <a:lnTo>
                  <a:pt x="10227309" y="0"/>
                </a:lnTo>
                <a:lnTo>
                  <a:pt x="10227309" y="3281515"/>
                </a:lnTo>
                <a:lnTo>
                  <a:pt x="1640759" y="3281515"/>
                </a:lnTo>
                <a:close/>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67" name="Freeform: Shape 66">
            <a:extLst>
              <a:ext uri="{FF2B5EF4-FFF2-40B4-BE49-F238E27FC236}">
                <a16:creationId xmlns:a16="http://schemas.microsoft.com/office/drawing/2014/main" id="{9FAB1C5C-77D8-430B-9742-3103A49C9389}"/>
              </a:ext>
            </a:extLst>
          </p:cNvPr>
          <p:cNvSpPr/>
          <p:nvPr/>
        </p:nvSpPr>
        <p:spPr bwMode="auto">
          <a:xfrm>
            <a:off x="3" y="487"/>
            <a:ext cx="4787839" cy="6857028"/>
          </a:xfrm>
          <a:custGeom>
            <a:avLst/>
            <a:gdLst>
              <a:gd name="connsiteX0" fmla="*/ 0 w 4883845"/>
              <a:gd name="connsiteY0" fmla="*/ 0 h 6994526"/>
              <a:gd name="connsiteX1" fmla="*/ 4883845 w 4883845"/>
              <a:gd name="connsiteY1" fmla="*/ 0 h 6994526"/>
              <a:gd name="connsiteX2" fmla="*/ 1386579 w 4883845"/>
              <a:gd name="connsiteY2" fmla="*/ 6994526 h 6994526"/>
              <a:gd name="connsiteX3" fmla="*/ 0 w 4883845"/>
              <a:gd name="connsiteY3" fmla="*/ 6994526 h 6994526"/>
            </a:gdLst>
            <a:ahLst/>
            <a:cxnLst>
              <a:cxn ang="0">
                <a:pos x="connsiteX0" y="connsiteY0"/>
              </a:cxn>
              <a:cxn ang="0">
                <a:pos x="connsiteX1" y="connsiteY1"/>
              </a:cxn>
              <a:cxn ang="0">
                <a:pos x="connsiteX2" y="connsiteY2"/>
              </a:cxn>
              <a:cxn ang="0">
                <a:pos x="connsiteX3" y="connsiteY3"/>
              </a:cxn>
            </a:cxnLst>
            <a:rect l="l" t="t" r="r" b="b"/>
            <a:pathLst>
              <a:path w="4883845" h="6994526">
                <a:moveTo>
                  <a:pt x="0" y="0"/>
                </a:moveTo>
                <a:lnTo>
                  <a:pt x="4883845" y="0"/>
                </a:lnTo>
                <a:lnTo>
                  <a:pt x="1386579" y="6994526"/>
                </a:lnTo>
                <a:lnTo>
                  <a:pt x="0" y="6994526"/>
                </a:lnTo>
                <a:close/>
              </a:path>
            </a:pathLst>
          </a:cu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18B4E99-0906-4C33-B62A-DA857B90847B}"/>
              </a:ext>
            </a:extLst>
          </p:cNvPr>
          <p:cNvSpPr>
            <a:spLocks noGrp="1"/>
          </p:cNvSpPr>
          <p:nvPr>
            <p:ph type="title"/>
          </p:nvPr>
        </p:nvSpPr>
        <p:spPr>
          <a:xfrm>
            <a:off x="892584" y="525496"/>
            <a:ext cx="3108783" cy="761747"/>
          </a:xfrm>
        </p:spPr>
        <p:txBody>
          <a:bodyPr/>
          <a:lstStyle/>
          <a:p>
            <a:r>
              <a:rPr lang="en-US" sz="2750" dirty="0">
                <a:solidFill>
                  <a:schemeClr val="bg1"/>
                </a:solidFill>
              </a:rPr>
              <a:t>Customizing Security Roles</a:t>
            </a:r>
            <a:endParaRPr lang="en-IN" sz="2750" dirty="0">
              <a:solidFill>
                <a:schemeClr val="bg1"/>
              </a:solidFill>
            </a:endParaRPr>
          </a:p>
        </p:txBody>
      </p:sp>
      <p:sp>
        <p:nvSpPr>
          <p:cNvPr id="61" name="Freeform: Shape 60">
            <a:extLst>
              <a:ext uri="{FF2B5EF4-FFF2-40B4-BE49-F238E27FC236}">
                <a16:creationId xmlns:a16="http://schemas.microsoft.com/office/drawing/2014/main" id="{DD185DCC-FA46-4953-9E51-693604D140DF}"/>
              </a:ext>
            </a:extLst>
          </p:cNvPr>
          <p:cNvSpPr/>
          <p:nvPr/>
        </p:nvSpPr>
        <p:spPr bwMode="auto">
          <a:xfrm>
            <a:off x="188167" y="2804162"/>
            <a:ext cx="12003835" cy="4066900"/>
          </a:xfrm>
          <a:custGeom>
            <a:avLst/>
            <a:gdLst>
              <a:gd name="connsiteX0" fmla="*/ 1787243 w 12244537"/>
              <a:gd name="connsiteY0" fmla="*/ 0 h 3574486"/>
              <a:gd name="connsiteX1" fmla="*/ 11485952 w 12244537"/>
              <a:gd name="connsiteY1" fmla="*/ 0 h 3574486"/>
              <a:gd name="connsiteX2" fmla="*/ 12244537 w 12244537"/>
              <a:gd name="connsiteY2" fmla="*/ 1517170 h 3574486"/>
              <a:gd name="connsiteX3" fmla="*/ 12244537 w 12244537"/>
              <a:gd name="connsiteY3" fmla="*/ 3574486 h 3574486"/>
              <a:gd name="connsiteX4" fmla="*/ 0 w 12244537"/>
              <a:gd name="connsiteY4" fmla="*/ 3574486 h 3574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537" h="3574486">
                <a:moveTo>
                  <a:pt x="1787243" y="0"/>
                </a:moveTo>
                <a:lnTo>
                  <a:pt x="11485952" y="0"/>
                </a:lnTo>
                <a:lnTo>
                  <a:pt x="12244537" y="1517170"/>
                </a:lnTo>
                <a:lnTo>
                  <a:pt x="12244537" y="3574486"/>
                </a:lnTo>
                <a:lnTo>
                  <a:pt x="0" y="3574486"/>
                </a:lnTo>
                <a:close/>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D9299B9E-BC3B-4202-9EEE-4763BB11926D}"/>
              </a:ext>
            </a:extLst>
          </p:cNvPr>
          <p:cNvSpPr/>
          <p:nvPr/>
        </p:nvSpPr>
        <p:spPr bwMode="auto">
          <a:xfrm>
            <a:off x="0" y="5340126"/>
            <a:ext cx="2032984" cy="1517391"/>
          </a:xfrm>
          <a:custGeom>
            <a:avLst/>
            <a:gdLst>
              <a:gd name="connsiteX0" fmla="*/ 235567 w 2073750"/>
              <a:gd name="connsiteY0" fmla="*/ 0 h 1547817"/>
              <a:gd name="connsiteX1" fmla="*/ 1554638 w 2073750"/>
              <a:gd name="connsiteY1" fmla="*/ 0 h 1547817"/>
              <a:gd name="connsiteX2" fmla="*/ 2073750 w 2073750"/>
              <a:gd name="connsiteY2" fmla="*/ 1038225 h 1547817"/>
              <a:gd name="connsiteX3" fmla="*/ 1818954 w 2073750"/>
              <a:gd name="connsiteY3" fmla="*/ 1547817 h 1547817"/>
              <a:gd name="connsiteX4" fmla="*/ 0 w 2073750"/>
              <a:gd name="connsiteY4" fmla="*/ 1547817 h 1547817"/>
              <a:gd name="connsiteX5" fmla="*/ 0 w 2073750"/>
              <a:gd name="connsiteY5" fmla="*/ 471134 h 154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3750" h="1547817">
                <a:moveTo>
                  <a:pt x="235567" y="0"/>
                </a:moveTo>
                <a:lnTo>
                  <a:pt x="1554638" y="0"/>
                </a:lnTo>
                <a:lnTo>
                  <a:pt x="2073750" y="1038225"/>
                </a:lnTo>
                <a:lnTo>
                  <a:pt x="1818954" y="1547817"/>
                </a:lnTo>
                <a:lnTo>
                  <a:pt x="0" y="1547817"/>
                </a:lnTo>
                <a:lnTo>
                  <a:pt x="0" y="471134"/>
                </a:lnTo>
                <a:close/>
              </a:path>
            </a:pathLst>
          </a:cu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48" name="Hexagon 47">
            <a:extLst>
              <a:ext uri="{FF2B5EF4-FFF2-40B4-BE49-F238E27FC236}">
                <a16:creationId xmlns:a16="http://schemas.microsoft.com/office/drawing/2014/main" id="{797EF439-B43F-44FD-AACD-0A4BCFEB03B9}"/>
              </a:ext>
            </a:extLst>
          </p:cNvPr>
          <p:cNvSpPr/>
          <p:nvPr/>
        </p:nvSpPr>
        <p:spPr bwMode="auto">
          <a:xfrm>
            <a:off x="625339" y="4752571"/>
            <a:ext cx="1601087" cy="1410335"/>
          </a:xfrm>
          <a:prstGeom prst="hexagon">
            <a:avLst/>
          </a:prstGeom>
          <a:solidFill>
            <a:schemeClr val="tx1">
              <a:lumMod val="75000"/>
              <a:alpha val="28000"/>
            </a:schemeClr>
          </a:solidFill>
          <a:ln>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8527623-1009-44F0-8E11-57E7D6D987B3}"/>
              </a:ext>
            </a:extLst>
          </p:cNvPr>
          <p:cNvSpPr txBox="1"/>
          <p:nvPr/>
        </p:nvSpPr>
        <p:spPr>
          <a:xfrm>
            <a:off x="4961343" y="843773"/>
            <a:ext cx="6481072" cy="1754326"/>
          </a:xfrm>
          <a:prstGeom prst="rect">
            <a:avLst/>
          </a:prstGeom>
          <a:noFill/>
        </p:spPr>
        <p:txBody>
          <a:bodyPr wrap="square">
            <a:spAutoFit/>
          </a:bodyPr>
          <a:lstStyle/>
          <a:p>
            <a:pPr defTabSz="1219170"/>
            <a:r>
              <a:rPr lang="en-US" dirty="0">
                <a:solidFill>
                  <a:srgbClr val="171717"/>
                </a:solidFill>
                <a:latin typeface="Segoe UI" panose="020B0502040204020203" pitchFamily="34" charset="0"/>
              </a:rPr>
              <a:t>If your app uses a custom table, its privileges must be explicitly granted in a security role before your app can be used. You can either add these privileges in an existing security role or create a custom security role.</a:t>
            </a:r>
          </a:p>
          <a:p>
            <a:pPr defTabSz="1219170"/>
            <a:br>
              <a:rPr lang="en-US" dirty="0">
                <a:solidFill>
                  <a:srgbClr val="282828"/>
                </a:solidFill>
                <a:latin typeface="Segoe UI"/>
              </a:rPr>
            </a:br>
            <a:endParaRPr lang="en-US" dirty="0">
              <a:solidFill>
                <a:srgbClr val="282828"/>
              </a:solidFill>
              <a:latin typeface="Segoe UI"/>
            </a:endParaRPr>
          </a:p>
        </p:txBody>
      </p:sp>
      <p:pic>
        <p:nvPicPr>
          <p:cNvPr id="5" name="Picture 4">
            <a:extLst>
              <a:ext uri="{FF2B5EF4-FFF2-40B4-BE49-F238E27FC236}">
                <a16:creationId xmlns:a16="http://schemas.microsoft.com/office/drawing/2014/main" id="{CF797942-8380-4F24-B17E-FFA8D1311A6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05341" y="3077784"/>
            <a:ext cx="6749903" cy="3488435"/>
          </a:xfrm>
          <a:prstGeom prst="rect">
            <a:avLst/>
          </a:prstGeom>
        </p:spPr>
      </p:pic>
      <p:sp>
        <p:nvSpPr>
          <p:cNvPr id="3" name="Hexagon 2">
            <a:extLst>
              <a:ext uri="{FF2B5EF4-FFF2-40B4-BE49-F238E27FC236}">
                <a16:creationId xmlns:a16="http://schemas.microsoft.com/office/drawing/2014/main" id="{E6F6467C-D6BE-4804-BE2D-39B94A4EB4EA}"/>
              </a:ext>
            </a:extLst>
          </p:cNvPr>
          <p:cNvSpPr/>
          <p:nvPr/>
        </p:nvSpPr>
        <p:spPr bwMode="auto">
          <a:xfrm>
            <a:off x="279490" y="525496"/>
            <a:ext cx="504000" cy="432000"/>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r>
              <a:rPr lang="en-IN" sz="1600" b="1" dirty="0">
                <a:solidFill>
                  <a:srgbClr val="FFFFFF"/>
                </a:solidFill>
                <a:latin typeface="Segoe UI"/>
                <a:cs typeface="Segoe UI" pitchFamily="34" charset="0"/>
              </a:rPr>
              <a:t>2</a:t>
            </a:r>
            <a:endParaRPr lang="en-IN" sz="1176" b="1" dirty="0">
              <a:solidFill>
                <a:srgbClr val="FFFFFF"/>
              </a:solidFill>
              <a:latin typeface="Segoe UI"/>
              <a:cs typeface="Segoe UI" pitchFamily="34" charset="0"/>
            </a:endParaRPr>
          </a:p>
        </p:txBody>
      </p:sp>
    </p:spTree>
    <p:extLst>
      <p:ext uri="{BB962C8B-B14F-4D97-AF65-F5344CB8AC3E}">
        <p14:creationId xmlns:p14="http://schemas.microsoft.com/office/powerpoint/2010/main" val="132268289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893E9298-3901-4302-A5A5-9194BB08CB50}"/>
              </a:ext>
            </a:extLst>
          </p:cNvPr>
          <p:cNvGrpSpPr/>
          <p:nvPr/>
        </p:nvGrpSpPr>
        <p:grpSpPr>
          <a:xfrm>
            <a:off x="10586497" y="-414638"/>
            <a:ext cx="2223132" cy="1835499"/>
            <a:chOff x="10308253" y="-1239842"/>
            <a:chExt cx="2954665" cy="2439479"/>
          </a:xfrm>
        </p:grpSpPr>
        <p:sp>
          <p:nvSpPr>
            <p:cNvPr id="36" name="Hexagon 35">
              <a:extLst>
                <a:ext uri="{FF2B5EF4-FFF2-40B4-BE49-F238E27FC236}">
                  <a16:creationId xmlns:a16="http://schemas.microsoft.com/office/drawing/2014/main" id="{0554BF49-4D30-4992-BE8D-C913CCB1BEE9}"/>
                </a:ext>
              </a:extLst>
            </p:cNvPr>
            <p:cNvSpPr/>
            <p:nvPr/>
          </p:nvSpPr>
          <p:spPr bwMode="auto">
            <a:xfrm>
              <a:off x="11629727" y="-238977"/>
              <a:ext cx="1633191" cy="1438614"/>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IN" sz="1176" b="1"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7" name="Hexagon 36">
              <a:extLst>
                <a:ext uri="{FF2B5EF4-FFF2-40B4-BE49-F238E27FC236}">
                  <a16:creationId xmlns:a16="http://schemas.microsoft.com/office/drawing/2014/main" id="{F6C6D77B-E983-40B7-B039-28E878AD3B57}"/>
                </a:ext>
              </a:extLst>
            </p:cNvPr>
            <p:cNvSpPr/>
            <p:nvPr/>
          </p:nvSpPr>
          <p:spPr bwMode="auto">
            <a:xfrm>
              <a:off x="10308253" y="-1239842"/>
              <a:ext cx="2357296" cy="2076450"/>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IN" sz="1176" b="1"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9" name="Picture 8">
            <a:extLst>
              <a:ext uri="{FF2B5EF4-FFF2-40B4-BE49-F238E27FC236}">
                <a16:creationId xmlns:a16="http://schemas.microsoft.com/office/drawing/2014/main" id="{60510D13-6929-421E-9E7F-EDC9D0ADDD7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782" y="1545553"/>
            <a:ext cx="4962051" cy="4958831"/>
          </a:xfrm>
          <a:prstGeom prst="rect">
            <a:avLst/>
          </a:prstGeom>
        </p:spPr>
      </p:pic>
      <p:sp>
        <p:nvSpPr>
          <p:cNvPr id="7" name="TextBox 6">
            <a:extLst>
              <a:ext uri="{FF2B5EF4-FFF2-40B4-BE49-F238E27FC236}">
                <a16:creationId xmlns:a16="http://schemas.microsoft.com/office/drawing/2014/main" id="{11606505-1F61-4EAC-90E8-A18E3AE3F463}"/>
              </a:ext>
            </a:extLst>
          </p:cNvPr>
          <p:cNvSpPr txBox="1"/>
          <p:nvPr/>
        </p:nvSpPr>
        <p:spPr>
          <a:xfrm>
            <a:off x="5160335" y="1799475"/>
            <a:ext cx="6911164" cy="4585871"/>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1200"/>
              </a:spcBef>
              <a:spcAft>
                <a:spcPts val="120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Security checklist (</a:t>
            </a:r>
            <a:r>
              <a:rPr kumimoji="0" lang="en-US" sz="1800" b="1" i="0" u="none" strike="noStrike" kern="1200" cap="none" spc="0" normalizeH="0" baseline="0" noProof="0" dirty="0">
                <a:ln>
                  <a:noFill/>
                </a:ln>
                <a:solidFill>
                  <a:srgbClr val="000000"/>
                </a:solidFill>
                <a:effectLst/>
                <a:uLnTx/>
                <a:uFillTx/>
                <a:latin typeface="Segoe UI"/>
                <a:ea typeface="+mn-ea"/>
                <a:cs typeface="Raavi" panose="020B0502040204020203" pitchFamily="34" charset="0"/>
              </a:rPr>
              <a:t>learn more </a:t>
            </a:r>
            <a:r>
              <a:rPr kumimoji="0" lang="en-US" sz="1800" b="1" i="0" u="none" strike="noStrike" kern="1200" cap="none" spc="0" normalizeH="0" baseline="0" noProof="0" dirty="0">
                <a:ln>
                  <a:noFill/>
                </a:ln>
                <a:solidFill>
                  <a:srgbClr val="000000"/>
                </a:solidFill>
                <a:effectLst/>
                <a:uLnTx/>
                <a:uFillTx/>
                <a:latin typeface="Segoe UI"/>
                <a:ea typeface="+mn-ea"/>
                <a:cs typeface="Raavi" panose="020B0502040204020203" pitchFamily="34" charset="0"/>
                <a:hlinkClick r:id="rId4"/>
              </a:rPr>
              <a:t>here</a:t>
            </a:r>
            <a:r>
              <a:rPr kumimoji="0" lang="en-US" sz="1800" b="1" i="0" u="none" strike="noStrike" kern="1200" cap="none" spc="0" normalizeH="0" baseline="0" noProof="0" dirty="0">
                <a:ln>
                  <a:noFill/>
                </a:ln>
                <a:solidFill>
                  <a:srgbClr val="000000"/>
                </a:solidFill>
                <a:effectLst/>
                <a:uLnTx/>
                <a:uFillTx/>
                <a:latin typeface="Segoe UI"/>
                <a:ea typeface="+mn-ea"/>
                <a:cs typeface="Raavi" panose="020B0502040204020203" pitchFamily="34" charset="0"/>
              </a:rPr>
              <a:t>)</a:t>
            </a:r>
            <a:r>
              <a:rPr kumimoji="0" lang="en-US" sz="1800" b="1" i="0" u="none" strike="noStrike" kern="1200" cap="none" spc="0" normalizeH="0" baseline="0" noProof="0" dirty="0">
                <a:ln>
                  <a:noFill/>
                </a:ln>
                <a:solidFill>
                  <a:srgbClr val="000000"/>
                </a:solidFill>
                <a:effectLst/>
                <a:uLnTx/>
                <a:uFillTx/>
                <a:latin typeface="Segoe UI"/>
                <a:ea typeface="+mn-ea"/>
                <a:cs typeface="+mn-cs"/>
              </a:rPr>
              <a:t>:</a:t>
            </a:r>
          </a:p>
          <a:p>
            <a:pPr marL="342891" marR="0" lvl="0" indent="-342891" algn="l" defTabSz="914377" rtl="0" eaLnBrk="1" fontAlgn="auto" latinLnBrk="0" hangingPunct="1">
              <a:lnSpc>
                <a:spcPct val="100000"/>
              </a:lnSpc>
              <a:spcBef>
                <a:spcPts val="1200"/>
              </a:spcBef>
              <a:spcAft>
                <a:spcPts val="1200"/>
              </a:spcAft>
              <a:buClrTx/>
              <a:buSzTx/>
              <a:buFont typeface="Wingdings" panose="05000000000000000000" pitchFamily="2" charset="2"/>
              <a:buChar char="ü"/>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Raavi" panose="020B0502040204020203" pitchFamily="34" charset="0"/>
              </a:rPr>
              <a:t>Assign your admins the Power Platform service admin role.</a:t>
            </a:r>
          </a:p>
          <a:p>
            <a:pPr marL="342891" marR="0" lvl="0" indent="-342891" algn="l" defTabSz="914377" rtl="0" eaLnBrk="1" fontAlgn="auto" latinLnBrk="0" hangingPunct="1">
              <a:lnSpc>
                <a:spcPct val="100000"/>
              </a:lnSpc>
              <a:spcBef>
                <a:spcPts val="1200"/>
              </a:spcBef>
              <a:spcAft>
                <a:spcPts val="1200"/>
              </a:spcAft>
              <a:buClrTx/>
              <a:buSzTx/>
              <a:buFont typeface="Wingdings" panose="05000000000000000000" pitchFamily="2" charset="2"/>
              <a:buChar char="ü"/>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Raavi" panose="020B0502040204020203" pitchFamily="34" charset="0"/>
              </a:rPr>
              <a:t>Restrict the creation of net-new trial and production environments to admins.</a:t>
            </a:r>
          </a:p>
          <a:p>
            <a:pPr marL="342891" marR="0" lvl="0" indent="-342891" algn="l" defTabSz="914377" rtl="0" eaLnBrk="1" fontAlgn="auto" latinLnBrk="0" hangingPunct="1">
              <a:lnSpc>
                <a:spcPct val="100000"/>
              </a:lnSpc>
              <a:spcBef>
                <a:spcPts val="1200"/>
              </a:spcBef>
              <a:spcAft>
                <a:spcPts val="1200"/>
              </a:spcAft>
              <a:buClrTx/>
              <a:buSzTx/>
              <a:buFont typeface="Wingdings" panose="05000000000000000000" pitchFamily="2" charset="2"/>
              <a:buChar char="ü"/>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Raavi" panose="020B0502040204020203" pitchFamily="34" charset="0"/>
              </a:rPr>
              <a:t>Treat the default environment as a ‘</a:t>
            </a:r>
            <a:r>
              <a:rPr kumimoji="0" lang="en-US" sz="1600" b="0" i="0" u="sng" strike="noStrike" kern="1200" cap="none" spc="0" normalizeH="0" baseline="0" noProof="0" dirty="0">
                <a:ln>
                  <a:noFill/>
                </a:ln>
                <a:solidFill>
                  <a:srgbClr val="000000"/>
                </a:solidFill>
                <a:effectLst/>
                <a:uLnTx/>
                <a:uFillTx/>
                <a:latin typeface="Segoe UI"/>
                <a:ea typeface="+mn-ea"/>
                <a:cs typeface="Raavi" panose="020B0502040204020203" pitchFamily="34" charset="0"/>
              </a:rPr>
              <a:t>Personal productivity</a:t>
            </a:r>
            <a:r>
              <a:rPr kumimoji="0" lang="en-US" sz="1600" b="0" i="0" u="none" strike="noStrike" kern="1200" cap="none" spc="0" normalizeH="0" baseline="0" noProof="0" dirty="0">
                <a:ln>
                  <a:noFill/>
                </a:ln>
                <a:solidFill>
                  <a:srgbClr val="000000"/>
                </a:solidFill>
                <a:effectLst/>
                <a:uLnTx/>
                <a:uFillTx/>
                <a:latin typeface="Segoe UI"/>
                <a:ea typeface="+mn-ea"/>
                <a:cs typeface="Raavi" panose="020B0502040204020203" pitchFamily="34" charset="0"/>
              </a:rPr>
              <a:t>’ environment.</a:t>
            </a:r>
          </a:p>
          <a:p>
            <a:pPr marL="342891" marR="0" lvl="0" indent="-342891" algn="l" defTabSz="914377" rtl="0" eaLnBrk="1" fontAlgn="auto" latinLnBrk="0" hangingPunct="1">
              <a:lnSpc>
                <a:spcPct val="100000"/>
              </a:lnSpc>
              <a:spcBef>
                <a:spcPts val="1200"/>
              </a:spcBef>
              <a:spcAft>
                <a:spcPts val="1200"/>
              </a:spcAft>
              <a:buClrTx/>
              <a:buSzTx/>
              <a:buFont typeface="Wingdings" panose="05000000000000000000" pitchFamily="2" charset="2"/>
              <a:buChar char="ü"/>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Raavi" panose="020B0502040204020203" pitchFamily="34" charset="0"/>
              </a:rPr>
              <a:t>Establish a process for requesting access to or creation of environments.</a:t>
            </a:r>
          </a:p>
          <a:p>
            <a:pPr marL="800080" marR="0" lvl="1" indent="-342891" algn="l" defTabSz="914377" rtl="0" eaLnBrk="1" fontAlgn="auto" latinLnBrk="0" hangingPunct="1">
              <a:lnSpc>
                <a:spcPct val="100000"/>
              </a:lnSpc>
              <a:spcBef>
                <a:spcPts val="1200"/>
              </a:spcBef>
              <a:spcAft>
                <a:spcPts val="120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Raavi" panose="020B0502040204020203" pitchFamily="34" charset="0"/>
              </a:rPr>
              <a:t>Dev/Test/Production environments for specific business groups/ applications.</a:t>
            </a:r>
          </a:p>
          <a:p>
            <a:pPr marL="800080" marR="0" lvl="1" indent="-342891" algn="l" defTabSz="914377" rtl="0" eaLnBrk="1" fontAlgn="auto" latinLnBrk="0" hangingPunct="1">
              <a:lnSpc>
                <a:spcPct val="100000"/>
              </a:lnSpc>
              <a:spcBef>
                <a:spcPts val="1200"/>
              </a:spcBef>
              <a:spcAft>
                <a:spcPts val="120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Raavi" panose="020B0502040204020203" pitchFamily="34" charset="0"/>
              </a:rPr>
              <a:t>Individual-use environments for POCs and trainings.</a:t>
            </a:r>
          </a:p>
          <a:p>
            <a:pPr marL="342891" marR="0" lvl="0" indent="-342891" algn="l" defTabSz="914377" rtl="0" eaLnBrk="1" fontAlgn="auto" latinLnBrk="0" hangingPunct="1">
              <a:lnSpc>
                <a:spcPct val="100000"/>
              </a:lnSpc>
              <a:spcBef>
                <a:spcPts val="1200"/>
              </a:spcBef>
              <a:spcAft>
                <a:spcPts val="1200"/>
              </a:spcAft>
              <a:buClrTx/>
              <a:buSzTx/>
              <a:buFont typeface="Wingdings" panose="05000000000000000000" pitchFamily="2" charset="2"/>
              <a:buChar char="ü"/>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Raavi" panose="020B0502040204020203" pitchFamily="34" charset="0"/>
              </a:rPr>
              <a:t>Establish Tenant and Environment level Data Loss Prevention (DLP) policies.</a:t>
            </a:r>
          </a:p>
        </p:txBody>
      </p:sp>
      <p:sp>
        <p:nvSpPr>
          <p:cNvPr id="10" name="TextBox 9">
            <a:extLst>
              <a:ext uri="{FF2B5EF4-FFF2-40B4-BE49-F238E27FC236}">
                <a16:creationId xmlns:a16="http://schemas.microsoft.com/office/drawing/2014/main" id="{7C8109AF-066C-4279-B0D9-5C563F6A29D4}"/>
              </a:ext>
            </a:extLst>
          </p:cNvPr>
          <p:cNvSpPr txBox="1"/>
          <p:nvPr/>
        </p:nvSpPr>
        <p:spPr>
          <a:xfrm>
            <a:off x="0" y="6379692"/>
            <a:ext cx="4765955" cy="447815"/>
          </a:xfrm>
          <a:prstGeom prst="rect">
            <a:avLst/>
          </a:prstGeom>
          <a:noFill/>
        </p:spPr>
        <p:txBody>
          <a:bodyPr wrap="square" lIns="182880" tIns="146304" rIns="182880" bIns="146304"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Visual representation of an environment strategy at work.</a:t>
            </a:r>
          </a:p>
        </p:txBody>
      </p:sp>
      <p:sp>
        <p:nvSpPr>
          <p:cNvPr id="2" name="Freeform: Shape 1">
            <a:extLst>
              <a:ext uri="{FF2B5EF4-FFF2-40B4-BE49-F238E27FC236}">
                <a16:creationId xmlns:a16="http://schemas.microsoft.com/office/drawing/2014/main" id="{6804BE0E-A9E3-47FB-AD3E-EDD10C30F9B6}"/>
              </a:ext>
            </a:extLst>
          </p:cNvPr>
          <p:cNvSpPr/>
          <p:nvPr/>
        </p:nvSpPr>
        <p:spPr bwMode="auto">
          <a:xfrm>
            <a:off x="0" y="487"/>
            <a:ext cx="9528463" cy="1344923"/>
          </a:xfrm>
          <a:custGeom>
            <a:avLst/>
            <a:gdLst>
              <a:gd name="connsiteX0" fmla="*/ 0 w 6882109"/>
              <a:gd name="connsiteY0" fmla="*/ 0 h 2005096"/>
              <a:gd name="connsiteX1" fmla="*/ 6882109 w 6882109"/>
              <a:gd name="connsiteY1" fmla="*/ 0 h 2005096"/>
              <a:gd name="connsiteX2" fmla="*/ 5879561 w 6882109"/>
              <a:gd name="connsiteY2" fmla="*/ 2005096 h 2005096"/>
              <a:gd name="connsiteX3" fmla="*/ 0 w 6882109"/>
              <a:gd name="connsiteY3" fmla="*/ 2005096 h 2005096"/>
            </a:gdLst>
            <a:ahLst/>
            <a:cxnLst>
              <a:cxn ang="0">
                <a:pos x="connsiteX0" y="connsiteY0"/>
              </a:cxn>
              <a:cxn ang="0">
                <a:pos x="connsiteX1" y="connsiteY1"/>
              </a:cxn>
              <a:cxn ang="0">
                <a:pos x="connsiteX2" y="connsiteY2"/>
              </a:cxn>
              <a:cxn ang="0">
                <a:pos x="connsiteX3" y="connsiteY3"/>
              </a:cxn>
            </a:cxnLst>
            <a:rect l="l" t="t" r="r" b="b"/>
            <a:pathLst>
              <a:path w="6882109" h="2005096">
                <a:moveTo>
                  <a:pt x="0" y="0"/>
                </a:moveTo>
                <a:lnTo>
                  <a:pt x="6882109" y="0"/>
                </a:lnTo>
                <a:lnTo>
                  <a:pt x="5879561" y="2005096"/>
                </a:lnTo>
                <a:lnTo>
                  <a:pt x="0" y="2005096"/>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GB"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Freeform: Shape 2">
            <a:extLst>
              <a:ext uri="{FF2B5EF4-FFF2-40B4-BE49-F238E27FC236}">
                <a16:creationId xmlns:a16="http://schemas.microsoft.com/office/drawing/2014/main" id="{779B031C-BE90-45D7-8C7F-D7A400B32EC2}"/>
              </a:ext>
            </a:extLst>
          </p:cNvPr>
          <p:cNvSpPr/>
          <p:nvPr/>
        </p:nvSpPr>
        <p:spPr bwMode="auto">
          <a:xfrm>
            <a:off x="-1" y="488"/>
            <a:ext cx="9040257" cy="1420373"/>
          </a:xfrm>
          <a:custGeom>
            <a:avLst/>
            <a:gdLst>
              <a:gd name="connsiteX0" fmla="*/ 0 w 6576402"/>
              <a:gd name="connsiteY0" fmla="*/ 0 h 2117581"/>
              <a:gd name="connsiteX1" fmla="*/ 6576402 w 6576402"/>
              <a:gd name="connsiteY1" fmla="*/ 0 h 2117581"/>
              <a:gd name="connsiteX2" fmla="*/ 5517611 w 6576402"/>
              <a:gd name="connsiteY2" fmla="*/ 2117581 h 2117581"/>
              <a:gd name="connsiteX3" fmla="*/ 0 w 6576402"/>
              <a:gd name="connsiteY3" fmla="*/ 2117581 h 2117581"/>
            </a:gdLst>
            <a:ahLst/>
            <a:cxnLst>
              <a:cxn ang="0">
                <a:pos x="connsiteX0" y="connsiteY0"/>
              </a:cxn>
              <a:cxn ang="0">
                <a:pos x="connsiteX1" y="connsiteY1"/>
              </a:cxn>
              <a:cxn ang="0">
                <a:pos x="connsiteX2" y="connsiteY2"/>
              </a:cxn>
              <a:cxn ang="0">
                <a:pos x="connsiteX3" y="connsiteY3"/>
              </a:cxn>
            </a:cxnLst>
            <a:rect l="l" t="t" r="r" b="b"/>
            <a:pathLst>
              <a:path w="6576402" h="2117581">
                <a:moveTo>
                  <a:pt x="0" y="0"/>
                </a:moveTo>
                <a:lnTo>
                  <a:pt x="6576402" y="0"/>
                </a:lnTo>
                <a:lnTo>
                  <a:pt x="5517611" y="2117581"/>
                </a:lnTo>
                <a:lnTo>
                  <a:pt x="0" y="211758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GB"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Hexagon 3">
            <a:extLst>
              <a:ext uri="{FF2B5EF4-FFF2-40B4-BE49-F238E27FC236}">
                <a16:creationId xmlns:a16="http://schemas.microsoft.com/office/drawing/2014/main" id="{B1692CC4-100B-406D-89AA-F35A907D59BE}"/>
              </a:ext>
            </a:extLst>
          </p:cNvPr>
          <p:cNvSpPr/>
          <p:nvPr/>
        </p:nvSpPr>
        <p:spPr bwMode="auto">
          <a:xfrm>
            <a:off x="279490" y="525496"/>
            <a:ext cx="504000" cy="432000"/>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r>
              <a:rPr lang="en-IN" sz="1600" b="1" dirty="0">
                <a:solidFill>
                  <a:srgbClr val="FFFFFF"/>
                </a:solidFill>
                <a:latin typeface="Segoe UI"/>
                <a:cs typeface="Segoe UI" pitchFamily="34" charset="0"/>
              </a:rPr>
              <a:t>2</a:t>
            </a:r>
            <a:endParaRPr lang="en-IN" sz="1176" b="1" dirty="0">
              <a:solidFill>
                <a:srgbClr val="FFFFFF"/>
              </a:solidFill>
              <a:latin typeface="Segoe UI"/>
              <a:cs typeface="Segoe UI" pitchFamily="34" charset="0"/>
            </a:endParaRPr>
          </a:p>
        </p:txBody>
      </p:sp>
      <p:sp>
        <p:nvSpPr>
          <p:cNvPr id="38" name="Title 1">
            <a:extLst>
              <a:ext uri="{FF2B5EF4-FFF2-40B4-BE49-F238E27FC236}">
                <a16:creationId xmlns:a16="http://schemas.microsoft.com/office/drawing/2014/main" id="{938DE0A0-9E1E-45F2-9337-198B2D2060B9}"/>
              </a:ext>
            </a:extLst>
          </p:cNvPr>
          <p:cNvSpPr txBox="1">
            <a:spLocks/>
          </p:cNvSpPr>
          <p:nvPr/>
        </p:nvSpPr>
        <p:spPr>
          <a:xfrm>
            <a:off x="883227" y="542644"/>
            <a:ext cx="7279621" cy="397545"/>
          </a:xfrm>
          <a:prstGeom prst="rect">
            <a:avLst/>
          </a:prstGeom>
        </p:spPr>
        <p:txBody>
          <a:bodyPr vert="horz" wrap="square" lIns="0" tIns="0" rIns="0" bIns="0" rtlCol="0" anchor="t">
            <a:spAutoFit/>
          </a:bodyPr>
          <a:lstStyle>
            <a:lvl1pPr algn="l" defTabSz="932742" rtl="0" eaLnBrk="1" latinLnBrk="0" hangingPunct="1">
              <a:lnSpc>
                <a:spcPts val="3137"/>
              </a:lnSpc>
              <a:spcBef>
                <a:spcPct val="0"/>
              </a:spcBef>
              <a:buNone/>
              <a:defRPr lang="en-US" sz="2745" b="0" strike="noStrike" kern="1200" cap="none" spc="-50" baseline="0">
                <a:ln w="3175">
                  <a:noFill/>
                </a:ln>
                <a:solidFill>
                  <a:schemeClr val="tx1"/>
                </a:solidFill>
                <a:effectLst/>
                <a:latin typeface="+mj-lt"/>
                <a:ea typeface="+mn-ea"/>
                <a:cs typeface="Segoe UI" pitchFamily="34" charset="0"/>
              </a:defRPr>
            </a:lvl1pPr>
          </a:lstStyle>
          <a:p>
            <a:pPr marL="0" marR="0" lvl="0" indent="0" algn="l" defTabSz="932719" rtl="0" eaLnBrk="1" fontAlgn="auto" latinLnBrk="0" hangingPunct="1">
              <a:lnSpc>
                <a:spcPts val="3137"/>
              </a:lnSpc>
              <a:spcBef>
                <a:spcPct val="0"/>
              </a:spcBef>
              <a:spcAft>
                <a:spcPts val="0"/>
              </a:spcAft>
              <a:buClrTx/>
              <a:buSzTx/>
              <a:buFontTx/>
              <a:buNone/>
              <a:tabLst/>
              <a:defRPr/>
            </a:pPr>
            <a:r>
              <a:rPr kumimoji="0" lang="en-US" sz="2750" b="0" i="0" u="none" strike="noStrike" kern="1200" cap="none" spc="-51" normalizeH="0" baseline="0" noProof="0" dirty="0">
                <a:ln w="3175">
                  <a:noFill/>
                </a:ln>
                <a:solidFill>
                  <a:srgbClr val="FFFFFF"/>
                </a:solidFill>
                <a:effectLst/>
                <a:uLnTx/>
                <a:uFillTx/>
                <a:latin typeface="Segoe UI Semibold"/>
                <a:ea typeface="+mn-ea"/>
                <a:cs typeface="Segoe UI"/>
              </a:rPr>
              <a:t>Strategy for establishing secure environments </a:t>
            </a:r>
            <a:endParaRPr kumimoji="0" lang="en-US" sz="2750" b="0" i="0" u="none" strike="noStrike" kern="1200" cap="none" spc="-51" normalizeH="0" baseline="0" noProof="0" dirty="0">
              <a:ln w="3175">
                <a:noFill/>
              </a:ln>
              <a:solidFill>
                <a:srgbClr val="FFFF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82745300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B42-69EC-4737-A1D3-6170002B2FA4}"/>
              </a:ext>
            </a:extLst>
          </p:cNvPr>
          <p:cNvSpPr>
            <a:spLocks noGrp="1"/>
          </p:cNvSpPr>
          <p:nvPr>
            <p:ph type="title" idx="4294967295"/>
          </p:nvPr>
        </p:nvSpPr>
        <p:spPr>
          <a:xfrm>
            <a:off x="536575" y="288925"/>
            <a:ext cx="11655425" cy="461963"/>
          </a:xfrm>
        </p:spPr>
        <p:txBody>
          <a:bodyPr/>
          <a:lstStyle/>
          <a:p>
            <a:r>
              <a:rPr lang="en-US" dirty="0">
                <a:noFill/>
              </a:rPr>
              <a:t>Disclaimer</a:t>
            </a:r>
          </a:p>
        </p:txBody>
      </p:sp>
    </p:spTree>
    <p:custDataLst>
      <p:tags r:id="rId1"/>
    </p:custDataLst>
    <p:extLst>
      <p:ext uri="{BB962C8B-B14F-4D97-AF65-F5344CB8AC3E}">
        <p14:creationId xmlns:p14="http://schemas.microsoft.com/office/powerpoint/2010/main" val="2242852715"/>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Hexagon 191">
            <a:extLst>
              <a:ext uri="{FF2B5EF4-FFF2-40B4-BE49-F238E27FC236}">
                <a16:creationId xmlns:a16="http://schemas.microsoft.com/office/drawing/2014/main" id="{09727674-CC50-4B75-BED4-F343DC053218}"/>
              </a:ext>
            </a:extLst>
          </p:cNvPr>
          <p:cNvSpPr/>
          <p:nvPr/>
        </p:nvSpPr>
        <p:spPr bwMode="auto">
          <a:xfrm>
            <a:off x="10833960" y="-804120"/>
            <a:ext cx="2310957" cy="2035631"/>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193" name="Hexagon 192">
            <a:extLst>
              <a:ext uri="{FF2B5EF4-FFF2-40B4-BE49-F238E27FC236}">
                <a16:creationId xmlns:a16="http://schemas.microsoft.com/office/drawing/2014/main" id="{AA3D74CF-726A-4CFB-BA92-4A43B8B9622E}"/>
              </a:ext>
            </a:extLst>
          </p:cNvPr>
          <p:cNvSpPr/>
          <p:nvPr/>
        </p:nvSpPr>
        <p:spPr bwMode="auto">
          <a:xfrm>
            <a:off x="11476454" y="120737"/>
            <a:ext cx="1601087" cy="1410335"/>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endParaRPr lang="en-IN" sz="1176" b="1" err="1">
              <a:solidFill>
                <a:srgbClr val="FFFFFF"/>
              </a:solidFill>
              <a:latin typeface="Segoe UI"/>
              <a:cs typeface="Segoe UI" pitchFamily="34" charset="0"/>
            </a:endParaRPr>
          </a:p>
        </p:txBody>
      </p:sp>
      <p:grpSp>
        <p:nvGrpSpPr>
          <p:cNvPr id="60" name="Group 59">
            <a:extLst>
              <a:ext uri="{FF2B5EF4-FFF2-40B4-BE49-F238E27FC236}">
                <a16:creationId xmlns:a16="http://schemas.microsoft.com/office/drawing/2014/main" id="{AF9EEF76-5B19-4FCA-BF22-826CED4F4EE5}"/>
              </a:ext>
            </a:extLst>
          </p:cNvPr>
          <p:cNvGrpSpPr/>
          <p:nvPr/>
        </p:nvGrpSpPr>
        <p:grpSpPr>
          <a:xfrm>
            <a:off x="498430" y="914411"/>
            <a:ext cx="11195141" cy="5029175"/>
            <a:chOff x="453854" y="1578658"/>
            <a:chExt cx="11195141" cy="5029176"/>
          </a:xfrm>
        </p:grpSpPr>
        <p:sp>
          <p:nvSpPr>
            <p:cNvPr id="98" name="TextBox 97">
              <a:extLst>
                <a:ext uri="{FF2B5EF4-FFF2-40B4-BE49-F238E27FC236}">
                  <a16:creationId xmlns:a16="http://schemas.microsoft.com/office/drawing/2014/main" id="{A5F6BEDB-DADE-40F0-AB54-6E1338F501BE}"/>
                </a:ext>
              </a:extLst>
            </p:cNvPr>
            <p:cNvSpPr txBox="1"/>
            <p:nvPr/>
          </p:nvSpPr>
          <p:spPr>
            <a:xfrm>
              <a:off x="8119799" y="3630333"/>
              <a:ext cx="2124741" cy="241285"/>
            </a:xfrm>
            <a:prstGeom prst="rect">
              <a:avLst/>
            </a:prstGeom>
            <a:noFill/>
          </p:spPr>
          <p:txBody>
            <a:bodyPr wrap="square" lIns="0" tIns="0" rIns="0" bIns="0" rtlCol="0">
              <a:spAutoFit/>
            </a:bodyPr>
            <a:lstStyle/>
            <a:p>
              <a:pPr defTabSz="1195122">
                <a:defRPr/>
              </a:pPr>
              <a:r>
                <a:rPr lang="en-US" sz="1568">
                  <a:solidFill>
                    <a:srgbClr val="3C3C41"/>
                  </a:solidFill>
                  <a:latin typeface="Segoe UI"/>
                </a:rPr>
                <a:t>Resource permissions</a:t>
              </a:r>
            </a:p>
          </p:txBody>
        </p:sp>
        <p:sp>
          <p:nvSpPr>
            <p:cNvPr id="99" name="TextBox 98">
              <a:extLst>
                <a:ext uri="{FF2B5EF4-FFF2-40B4-BE49-F238E27FC236}">
                  <a16:creationId xmlns:a16="http://schemas.microsoft.com/office/drawing/2014/main" id="{5E4A5CF8-A721-44DE-847F-A4BB8252716E}"/>
                </a:ext>
              </a:extLst>
            </p:cNvPr>
            <p:cNvSpPr txBox="1"/>
            <p:nvPr/>
          </p:nvSpPr>
          <p:spPr>
            <a:xfrm>
              <a:off x="8120146" y="5398040"/>
              <a:ext cx="2810541" cy="241285"/>
            </a:xfrm>
            <a:prstGeom prst="rect">
              <a:avLst/>
            </a:prstGeom>
            <a:noFill/>
          </p:spPr>
          <p:txBody>
            <a:bodyPr wrap="square" lIns="0" tIns="0" rIns="0" bIns="0" rtlCol="0">
              <a:spAutoFit/>
            </a:bodyPr>
            <a:lstStyle/>
            <a:p>
              <a:pPr defTabSz="1195122">
                <a:defRPr/>
              </a:pPr>
              <a:r>
                <a:rPr lang="en-US" sz="1568" dirty="0" err="1">
                  <a:solidFill>
                    <a:srgbClr val="3C3C41">
                      <a:alpha val="25000"/>
                    </a:srgbClr>
                  </a:solidFill>
                  <a:latin typeface="Segoe UI"/>
                </a:rPr>
                <a:t>Dataverse</a:t>
              </a:r>
              <a:r>
                <a:rPr lang="en-US" sz="1568" dirty="0">
                  <a:solidFill>
                    <a:srgbClr val="3C3C41">
                      <a:alpha val="25000"/>
                    </a:srgbClr>
                  </a:solidFill>
                  <a:latin typeface="Segoe UI"/>
                </a:rPr>
                <a:t> security</a:t>
              </a:r>
            </a:p>
          </p:txBody>
        </p:sp>
        <p:sp>
          <p:nvSpPr>
            <p:cNvPr id="100" name="TextBox 99">
              <a:extLst>
                <a:ext uri="{FF2B5EF4-FFF2-40B4-BE49-F238E27FC236}">
                  <a16:creationId xmlns:a16="http://schemas.microsoft.com/office/drawing/2014/main" id="{45C1FAE4-3A3D-4BE9-A4A4-59F216129347}"/>
                </a:ext>
              </a:extLst>
            </p:cNvPr>
            <p:cNvSpPr txBox="1"/>
            <p:nvPr/>
          </p:nvSpPr>
          <p:spPr>
            <a:xfrm>
              <a:off x="8120147" y="6217320"/>
              <a:ext cx="2645332" cy="241285"/>
            </a:xfrm>
            <a:prstGeom prst="rect">
              <a:avLst/>
            </a:prstGeom>
            <a:noFill/>
          </p:spPr>
          <p:txBody>
            <a:bodyPr wrap="square" lIns="0" tIns="0" rIns="0" bIns="0" rtlCol="0">
              <a:spAutoFit/>
            </a:bodyPr>
            <a:lstStyle/>
            <a:p>
              <a:pPr defTabSz="1195122">
                <a:defRPr/>
              </a:pPr>
              <a:r>
                <a:rPr lang="en-US" sz="1568">
                  <a:solidFill>
                    <a:srgbClr val="3C3C41">
                      <a:alpha val="25000"/>
                    </a:srgbClr>
                  </a:solidFill>
                  <a:latin typeface="Segoe UI"/>
                </a:rPr>
                <a:t>On-premises data gateway</a:t>
              </a:r>
            </a:p>
          </p:txBody>
        </p:sp>
        <p:sp>
          <p:nvSpPr>
            <p:cNvPr id="195" name="Rechteck 49">
              <a:extLst>
                <a:ext uri="{FF2B5EF4-FFF2-40B4-BE49-F238E27FC236}">
                  <a16:creationId xmlns:a16="http://schemas.microsoft.com/office/drawing/2014/main" id="{6E334574-0D07-4820-B833-1BB940BF64B9}"/>
                </a:ext>
              </a:extLst>
            </p:cNvPr>
            <p:cNvSpPr/>
            <p:nvPr/>
          </p:nvSpPr>
          <p:spPr bwMode="auto">
            <a:xfrm>
              <a:off x="543005" y="2244096"/>
              <a:ext cx="5594555" cy="3686450"/>
            </a:xfrm>
            <a:prstGeom prst="rect">
              <a:avLst/>
            </a:prstGeom>
            <a:ln w="15875">
              <a:solidFill>
                <a:schemeClr val="tx1">
                  <a:lumMod val="75000"/>
                </a:schemeClr>
              </a:solidFill>
              <a:prstDash val="sysDash"/>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39047" tIns="191237" rIns="239047" bIns="191237" numCol="1" spcCol="0" rtlCol="0" fromWordArt="0" anchor="t" anchorCtr="0" forceAA="0" compatLnSpc="1">
              <a:prstTxWarp prst="textNoShape">
                <a:avLst/>
              </a:prstTxWarp>
              <a:noAutofit/>
            </a:bodyPr>
            <a:lstStyle/>
            <a:p>
              <a:pPr algn="ctr" defTabSz="1218743" fontAlgn="base">
                <a:lnSpc>
                  <a:spcPct val="90000"/>
                </a:lnSpc>
                <a:spcBef>
                  <a:spcPct val="0"/>
                </a:spcBef>
                <a:spcAft>
                  <a:spcPct val="0"/>
                </a:spcAft>
                <a:defRPr/>
              </a:pPr>
              <a:endParaRPr lang="en-US" sz="1029">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7" name="Rechteck 49">
              <a:extLst>
                <a:ext uri="{FF2B5EF4-FFF2-40B4-BE49-F238E27FC236}">
                  <a16:creationId xmlns:a16="http://schemas.microsoft.com/office/drawing/2014/main" id="{5974ED80-1B2A-4DA8-B456-F94C2F279CBC}"/>
                </a:ext>
              </a:extLst>
            </p:cNvPr>
            <p:cNvSpPr/>
            <p:nvPr/>
          </p:nvSpPr>
          <p:spPr bwMode="auto">
            <a:xfrm>
              <a:off x="776545" y="2583640"/>
              <a:ext cx="4924426" cy="210312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39047" tIns="191237" rIns="239047" bIns="191237" numCol="1" spcCol="0" rtlCol="0" fromWordArt="0" anchor="t" anchorCtr="0" forceAA="0" compatLnSpc="1">
              <a:prstTxWarp prst="textNoShape">
                <a:avLst/>
              </a:prstTxWarp>
              <a:noAutofit/>
            </a:bodyPr>
            <a:lstStyle/>
            <a:p>
              <a:pPr algn="ctr" defTabSz="1218743" fontAlgn="base">
                <a:lnSpc>
                  <a:spcPct val="90000"/>
                </a:lnSpc>
                <a:spcBef>
                  <a:spcPct val="0"/>
                </a:spcBef>
                <a:spcAft>
                  <a:spcPct val="0"/>
                </a:spcAft>
                <a:defRPr/>
              </a:pPr>
              <a:endParaRPr lang="en-US" sz="1029">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8" name="Rechteck 56">
              <a:extLst>
                <a:ext uri="{FF2B5EF4-FFF2-40B4-BE49-F238E27FC236}">
                  <a16:creationId xmlns:a16="http://schemas.microsoft.com/office/drawing/2014/main" id="{6259C62A-BA32-4827-96FE-4CC119A84C48}"/>
                </a:ext>
              </a:extLst>
            </p:cNvPr>
            <p:cNvSpPr/>
            <p:nvPr/>
          </p:nvSpPr>
          <p:spPr bwMode="auto">
            <a:xfrm>
              <a:off x="776545" y="2583640"/>
              <a:ext cx="4924426" cy="278455"/>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218743" fontAlgn="base">
                <a:lnSpc>
                  <a:spcPct val="90000"/>
                </a:lnSpc>
                <a:spcBef>
                  <a:spcPct val="0"/>
                </a:spcBef>
                <a:spcAft>
                  <a:spcPct val="0"/>
                </a:spcAft>
                <a:defRPr/>
              </a:pPr>
              <a:endParaRPr lang="en-US" sz="1176">
                <a:solidFill>
                  <a:srgbClr val="FFFFFF"/>
                </a:solidFill>
                <a:latin typeface="Segoe UI Semibold"/>
                <a:cs typeface="Segoe UI" pitchFamily="34" charset="0"/>
              </a:endParaRPr>
            </a:p>
          </p:txBody>
        </p:sp>
        <p:sp>
          <p:nvSpPr>
            <p:cNvPr id="199" name="Textfeld 40">
              <a:extLst>
                <a:ext uri="{FF2B5EF4-FFF2-40B4-BE49-F238E27FC236}">
                  <a16:creationId xmlns:a16="http://schemas.microsoft.com/office/drawing/2014/main" id="{C043FC23-A2C0-4FAF-994E-AB56DD964EA7}"/>
                </a:ext>
              </a:extLst>
            </p:cNvPr>
            <p:cNvSpPr txBox="1"/>
            <p:nvPr/>
          </p:nvSpPr>
          <p:spPr>
            <a:xfrm>
              <a:off x="821577" y="2643307"/>
              <a:ext cx="243656" cy="149464"/>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1195122">
                <a:spcAft>
                  <a:spcPts val="784"/>
                </a:spcAft>
                <a:defRPr/>
              </a:pPr>
              <a:r>
                <a:rPr lang="en-US" sz="1079">
                  <a:solidFill>
                    <a:srgbClr val="FFFFFF"/>
                  </a:solidFill>
                  <a:latin typeface="Segoe UI Semibold"/>
                </a:rPr>
                <a:t>Dev</a:t>
              </a:r>
            </a:p>
          </p:txBody>
        </p:sp>
        <p:sp>
          <p:nvSpPr>
            <p:cNvPr id="200" name="Rechteck 49">
              <a:extLst>
                <a:ext uri="{FF2B5EF4-FFF2-40B4-BE49-F238E27FC236}">
                  <a16:creationId xmlns:a16="http://schemas.microsoft.com/office/drawing/2014/main" id="{602CBE3C-CE47-40EE-B76C-390F2FFCA2D6}"/>
                </a:ext>
              </a:extLst>
            </p:cNvPr>
            <p:cNvSpPr/>
            <p:nvPr/>
          </p:nvSpPr>
          <p:spPr bwMode="auto">
            <a:xfrm>
              <a:off x="861318" y="2813057"/>
              <a:ext cx="4924426" cy="210312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39047" tIns="191237" rIns="239047" bIns="191237" numCol="1" spcCol="0" rtlCol="0" fromWordArt="0" anchor="t" anchorCtr="0" forceAA="0" compatLnSpc="1">
              <a:prstTxWarp prst="textNoShape">
                <a:avLst/>
              </a:prstTxWarp>
              <a:noAutofit/>
            </a:bodyPr>
            <a:lstStyle/>
            <a:p>
              <a:pPr algn="ctr" defTabSz="1218743" fontAlgn="base">
                <a:lnSpc>
                  <a:spcPct val="90000"/>
                </a:lnSpc>
                <a:spcBef>
                  <a:spcPct val="0"/>
                </a:spcBef>
                <a:spcAft>
                  <a:spcPct val="0"/>
                </a:spcAft>
                <a:defRPr/>
              </a:pPr>
              <a:endParaRPr lang="en-US" sz="1029">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01" name="Rechteck 56">
              <a:extLst>
                <a:ext uri="{FF2B5EF4-FFF2-40B4-BE49-F238E27FC236}">
                  <a16:creationId xmlns:a16="http://schemas.microsoft.com/office/drawing/2014/main" id="{32473F73-8905-446D-8B4F-9EF417985D57}"/>
                </a:ext>
              </a:extLst>
            </p:cNvPr>
            <p:cNvSpPr/>
            <p:nvPr/>
          </p:nvSpPr>
          <p:spPr bwMode="auto">
            <a:xfrm>
              <a:off x="861318" y="2813057"/>
              <a:ext cx="4924426" cy="278455"/>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218743" fontAlgn="base">
                <a:lnSpc>
                  <a:spcPct val="90000"/>
                </a:lnSpc>
                <a:spcBef>
                  <a:spcPct val="0"/>
                </a:spcBef>
                <a:spcAft>
                  <a:spcPct val="0"/>
                </a:spcAft>
                <a:defRPr/>
              </a:pPr>
              <a:endParaRPr lang="en-US" sz="1176">
                <a:solidFill>
                  <a:srgbClr val="FFFFFF"/>
                </a:solidFill>
                <a:latin typeface="Segoe UI Semibold"/>
                <a:cs typeface="Segoe UI" pitchFamily="34" charset="0"/>
              </a:endParaRPr>
            </a:p>
          </p:txBody>
        </p:sp>
        <p:sp>
          <p:nvSpPr>
            <p:cNvPr id="202" name="Textfeld 40">
              <a:extLst>
                <a:ext uri="{FF2B5EF4-FFF2-40B4-BE49-F238E27FC236}">
                  <a16:creationId xmlns:a16="http://schemas.microsoft.com/office/drawing/2014/main" id="{D1D76B86-DFA4-4C90-A255-66316F2F535B}"/>
                </a:ext>
              </a:extLst>
            </p:cNvPr>
            <p:cNvSpPr txBox="1"/>
            <p:nvPr/>
          </p:nvSpPr>
          <p:spPr>
            <a:xfrm>
              <a:off x="906349" y="2872725"/>
              <a:ext cx="259686" cy="149464"/>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1195122">
                <a:spcAft>
                  <a:spcPts val="784"/>
                </a:spcAft>
                <a:defRPr/>
              </a:pPr>
              <a:r>
                <a:rPr lang="en-US" sz="1079">
                  <a:solidFill>
                    <a:srgbClr val="FFFFFF"/>
                  </a:solidFill>
                  <a:latin typeface="Segoe UI Semibold"/>
                </a:rPr>
                <a:t>Test</a:t>
              </a:r>
            </a:p>
          </p:txBody>
        </p:sp>
        <p:sp>
          <p:nvSpPr>
            <p:cNvPr id="203" name="Rechteck 49">
              <a:extLst>
                <a:ext uri="{FF2B5EF4-FFF2-40B4-BE49-F238E27FC236}">
                  <a16:creationId xmlns:a16="http://schemas.microsoft.com/office/drawing/2014/main" id="{23A5DFB1-0007-4951-938A-A05360562D3B}"/>
                </a:ext>
              </a:extLst>
            </p:cNvPr>
            <p:cNvSpPr/>
            <p:nvPr/>
          </p:nvSpPr>
          <p:spPr bwMode="auto">
            <a:xfrm>
              <a:off x="958417" y="3037925"/>
              <a:ext cx="4924426" cy="2098096"/>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39047" tIns="191237" rIns="239047" bIns="191237" numCol="1" spcCol="0" rtlCol="0" fromWordArt="0" anchor="t" anchorCtr="0" forceAA="0" compatLnSpc="1">
              <a:prstTxWarp prst="textNoShape">
                <a:avLst/>
              </a:prstTxWarp>
              <a:noAutofit/>
            </a:bodyPr>
            <a:lstStyle/>
            <a:p>
              <a:pPr algn="ctr" defTabSz="1218743" fontAlgn="base">
                <a:lnSpc>
                  <a:spcPct val="90000"/>
                </a:lnSpc>
                <a:spcBef>
                  <a:spcPct val="0"/>
                </a:spcBef>
                <a:spcAft>
                  <a:spcPct val="0"/>
                </a:spcAft>
                <a:defRPr/>
              </a:pPr>
              <a:endParaRPr lang="en-US" sz="1029">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04" name="Graphic 203">
              <a:extLst>
                <a:ext uri="{FF2B5EF4-FFF2-40B4-BE49-F238E27FC236}">
                  <a16:creationId xmlns:a16="http://schemas.microsoft.com/office/drawing/2014/main" id="{06FB21DD-5CD1-4A93-8A24-5EC789A0C386}"/>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73319" y="3522375"/>
              <a:ext cx="457200" cy="457200"/>
            </a:xfrm>
            <a:prstGeom prst="rect">
              <a:avLst/>
            </a:prstGeom>
          </p:spPr>
        </p:pic>
        <p:pic>
          <p:nvPicPr>
            <p:cNvPr id="205" name="Graphic 204">
              <a:extLst>
                <a:ext uri="{FF2B5EF4-FFF2-40B4-BE49-F238E27FC236}">
                  <a16:creationId xmlns:a16="http://schemas.microsoft.com/office/drawing/2014/main" id="{B414EC86-BBD7-4729-95C1-8F1696571680}"/>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044073" y="3522375"/>
              <a:ext cx="457200" cy="457200"/>
            </a:xfrm>
            <a:prstGeom prst="rect">
              <a:avLst/>
            </a:prstGeom>
          </p:spPr>
        </p:pic>
        <p:pic>
          <p:nvPicPr>
            <p:cNvPr id="206" name="Graphic 205">
              <a:extLst>
                <a:ext uri="{FF2B5EF4-FFF2-40B4-BE49-F238E27FC236}">
                  <a16:creationId xmlns:a16="http://schemas.microsoft.com/office/drawing/2014/main" id="{505DF240-C881-4B61-B545-46C73FF82CFD}"/>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714828" y="3522375"/>
              <a:ext cx="457200" cy="457200"/>
            </a:xfrm>
            <a:prstGeom prst="rect">
              <a:avLst/>
            </a:prstGeom>
          </p:spPr>
        </p:pic>
        <p:sp>
          <p:nvSpPr>
            <p:cNvPr id="207" name="Rectangle 24">
              <a:extLst>
                <a:ext uri="{FF2B5EF4-FFF2-40B4-BE49-F238E27FC236}">
                  <a16:creationId xmlns:a16="http://schemas.microsoft.com/office/drawing/2014/main" id="{5BAEF29F-DE27-4AF9-955E-67215DEE1F3D}"/>
                </a:ext>
              </a:extLst>
            </p:cNvPr>
            <p:cNvSpPr/>
            <p:nvPr/>
          </p:nvSpPr>
          <p:spPr bwMode="auto">
            <a:xfrm>
              <a:off x="1131350" y="4014060"/>
              <a:ext cx="941139" cy="211148"/>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55">
                <a:defRPr/>
              </a:pPr>
              <a:r>
                <a:rPr lang="en-US" sz="1372">
                  <a:gradFill>
                    <a:gsLst>
                      <a:gs pos="2917">
                        <a:srgbClr val="282828"/>
                      </a:gs>
                      <a:gs pos="30000">
                        <a:srgbClr val="282828"/>
                      </a:gs>
                    </a:gsLst>
                    <a:lin ang="5400000" scaled="0"/>
                  </a:gradFill>
                  <a:latin typeface="Segoe UI Semibold"/>
                </a:rPr>
                <a:t>Power Apps</a:t>
              </a:r>
            </a:p>
          </p:txBody>
        </p:sp>
        <p:sp>
          <p:nvSpPr>
            <p:cNvPr id="208" name="Rectangle 24">
              <a:extLst>
                <a:ext uri="{FF2B5EF4-FFF2-40B4-BE49-F238E27FC236}">
                  <a16:creationId xmlns:a16="http://schemas.microsoft.com/office/drawing/2014/main" id="{8C211A2B-B7B1-43D7-AA2A-78D1D70B6983}"/>
                </a:ext>
              </a:extLst>
            </p:cNvPr>
            <p:cNvSpPr/>
            <p:nvPr/>
          </p:nvSpPr>
          <p:spPr bwMode="auto">
            <a:xfrm>
              <a:off x="2583035" y="4014060"/>
              <a:ext cx="1379276" cy="211148"/>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55">
                <a:defRPr/>
              </a:pPr>
              <a:r>
                <a:rPr lang="en-US" sz="1372">
                  <a:gradFill>
                    <a:gsLst>
                      <a:gs pos="2917">
                        <a:srgbClr val="282828"/>
                      </a:gs>
                      <a:gs pos="30000">
                        <a:srgbClr val="282828"/>
                      </a:gs>
                    </a:gsLst>
                    <a:lin ang="5400000" scaled="0"/>
                  </a:gradFill>
                  <a:latin typeface="Segoe UI Semibold"/>
                </a:rPr>
                <a:t>Power Automate</a:t>
              </a:r>
            </a:p>
          </p:txBody>
        </p:sp>
        <p:sp>
          <p:nvSpPr>
            <p:cNvPr id="209" name="Rectangle 24">
              <a:extLst>
                <a:ext uri="{FF2B5EF4-FFF2-40B4-BE49-F238E27FC236}">
                  <a16:creationId xmlns:a16="http://schemas.microsoft.com/office/drawing/2014/main" id="{D49F6943-61F2-4F28-9144-4200B8FB50FC}"/>
                </a:ext>
              </a:extLst>
            </p:cNvPr>
            <p:cNvSpPr/>
            <p:nvPr/>
          </p:nvSpPr>
          <p:spPr bwMode="auto">
            <a:xfrm>
              <a:off x="4101391" y="4014060"/>
              <a:ext cx="1684073" cy="211148"/>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55">
                <a:defRPr/>
              </a:pPr>
              <a:r>
                <a:rPr lang="en-US" sz="1372">
                  <a:gradFill>
                    <a:gsLst>
                      <a:gs pos="2917">
                        <a:srgbClr val="282828"/>
                      </a:gs>
                      <a:gs pos="30000">
                        <a:srgbClr val="282828"/>
                      </a:gs>
                    </a:gsLst>
                    <a:lin ang="5400000" scaled="0"/>
                  </a:gradFill>
                  <a:latin typeface="Segoe UI Semibold"/>
                </a:rPr>
                <a:t>Power Virtual Agents</a:t>
              </a:r>
            </a:p>
          </p:txBody>
        </p:sp>
        <p:pic>
          <p:nvPicPr>
            <p:cNvPr id="210" name="Picture 209">
              <a:extLst>
                <a:ext uri="{FF2B5EF4-FFF2-40B4-BE49-F238E27FC236}">
                  <a16:creationId xmlns:a16="http://schemas.microsoft.com/office/drawing/2014/main" id="{777438C2-1DC0-4A66-AA3D-D2A2972A799E}"/>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1131350" y="4377655"/>
              <a:ext cx="4569341" cy="442951"/>
            </a:xfrm>
            <a:prstGeom prst="rect">
              <a:avLst/>
            </a:prstGeom>
          </p:spPr>
        </p:pic>
        <p:sp>
          <p:nvSpPr>
            <p:cNvPr id="211" name="Rechteck 56">
              <a:extLst>
                <a:ext uri="{FF2B5EF4-FFF2-40B4-BE49-F238E27FC236}">
                  <a16:creationId xmlns:a16="http://schemas.microsoft.com/office/drawing/2014/main" id="{DD752EAE-FB71-4649-A314-753475EDF49A}"/>
                </a:ext>
              </a:extLst>
            </p:cNvPr>
            <p:cNvSpPr/>
            <p:nvPr/>
          </p:nvSpPr>
          <p:spPr bwMode="auto">
            <a:xfrm>
              <a:off x="958417" y="3037924"/>
              <a:ext cx="4924426" cy="417878"/>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218743" fontAlgn="base">
                <a:lnSpc>
                  <a:spcPct val="90000"/>
                </a:lnSpc>
                <a:spcBef>
                  <a:spcPct val="0"/>
                </a:spcBef>
                <a:spcAft>
                  <a:spcPct val="0"/>
                </a:spcAft>
                <a:defRPr/>
              </a:pPr>
              <a:r>
                <a:rPr lang="en-US" sz="1176">
                  <a:solidFill>
                    <a:srgbClr val="FFFFFF"/>
                  </a:solidFill>
                  <a:latin typeface="Segoe UI Semibold"/>
                  <a:cs typeface="Segoe UI" pitchFamily="34" charset="0"/>
                </a:rPr>
                <a:t>Environment</a:t>
              </a:r>
            </a:p>
          </p:txBody>
        </p:sp>
        <p:sp>
          <p:nvSpPr>
            <p:cNvPr id="212" name="Rectangle 24">
              <a:extLst>
                <a:ext uri="{FF2B5EF4-FFF2-40B4-BE49-F238E27FC236}">
                  <a16:creationId xmlns:a16="http://schemas.microsoft.com/office/drawing/2014/main" id="{D13BC463-5B37-4AB1-95C0-934A17807C4D}"/>
                </a:ext>
              </a:extLst>
            </p:cNvPr>
            <p:cNvSpPr/>
            <p:nvPr/>
          </p:nvSpPr>
          <p:spPr bwMode="auto">
            <a:xfrm>
              <a:off x="2742537" y="4862248"/>
              <a:ext cx="1379276" cy="211148"/>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55">
                <a:defRPr/>
              </a:pPr>
              <a:r>
                <a:rPr lang="en-US" sz="1372">
                  <a:gradFill>
                    <a:gsLst>
                      <a:gs pos="2917">
                        <a:srgbClr val="282828"/>
                      </a:gs>
                      <a:gs pos="30000">
                        <a:srgbClr val="282828"/>
                      </a:gs>
                    </a:gsLst>
                    <a:lin ang="5400000" scaled="0"/>
                  </a:gradFill>
                  <a:latin typeface="Segoe UI Semibold"/>
                </a:rPr>
                <a:t>Connectors</a:t>
              </a:r>
            </a:p>
          </p:txBody>
        </p:sp>
        <p:grpSp>
          <p:nvGrpSpPr>
            <p:cNvPr id="39" name="Group 38">
              <a:extLst>
                <a:ext uri="{FF2B5EF4-FFF2-40B4-BE49-F238E27FC236}">
                  <a16:creationId xmlns:a16="http://schemas.microsoft.com/office/drawing/2014/main" id="{1E270C4A-6C44-4BA6-B365-90A6AD6BB427}"/>
                </a:ext>
              </a:extLst>
            </p:cNvPr>
            <p:cNvGrpSpPr/>
            <p:nvPr/>
          </p:nvGrpSpPr>
          <p:grpSpPr>
            <a:xfrm>
              <a:off x="2219415" y="5317669"/>
              <a:ext cx="2228145" cy="422358"/>
              <a:chOff x="2192313" y="5094530"/>
              <a:chExt cx="2228145" cy="422358"/>
            </a:xfrm>
          </p:grpSpPr>
          <p:sp>
            <p:nvSpPr>
              <p:cNvPr id="227" name="Rechteck 49">
                <a:extLst>
                  <a:ext uri="{FF2B5EF4-FFF2-40B4-BE49-F238E27FC236}">
                    <a16:creationId xmlns:a16="http://schemas.microsoft.com/office/drawing/2014/main" id="{E42B9258-E5CC-40C0-B5E8-B28CFA36B554}"/>
                  </a:ext>
                </a:extLst>
              </p:cNvPr>
              <p:cNvSpPr/>
              <p:nvPr/>
            </p:nvSpPr>
            <p:spPr bwMode="auto">
              <a:xfrm>
                <a:off x="2192313" y="5094530"/>
                <a:ext cx="2228145"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39047" tIns="191237" rIns="239047" bIns="191237" numCol="1" spcCol="0" rtlCol="0" fromWordArt="0" anchor="t" anchorCtr="0" forceAA="0" compatLnSpc="1">
                <a:prstTxWarp prst="textNoShape">
                  <a:avLst/>
                </a:prstTxWarp>
                <a:noAutofit/>
              </a:bodyPr>
              <a:lstStyle/>
              <a:p>
                <a:pPr algn="ctr" defTabSz="1218743" fontAlgn="base">
                  <a:lnSpc>
                    <a:spcPct val="90000"/>
                  </a:lnSpc>
                  <a:spcBef>
                    <a:spcPct val="0"/>
                  </a:spcBef>
                  <a:spcAft>
                    <a:spcPct val="0"/>
                  </a:spcAft>
                  <a:defRPr/>
                </a:pPr>
                <a:endParaRPr lang="en-US" sz="1029">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8" name="Graphic 227">
                <a:extLst>
                  <a:ext uri="{FF2B5EF4-FFF2-40B4-BE49-F238E27FC236}">
                    <a16:creationId xmlns:a16="http://schemas.microsoft.com/office/drawing/2014/main" id="{5A881BFF-2530-4FAF-841D-8E228D2209C8}"/>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223580" y="5125702"/>
                <a:ext cx="365761" cy="365760"/>
              </a:xfrm>
              <a:prstGeom prst="rect">
                <a:avLst/>
              </a:prstGeom>
            </p:spPr>
          </p:pic>
          <p:sp>
            <p:nvSpPr>
              <p:cNvPr id="229" name="Rectangle 24">
                <a:extLst>
                  <a:ext uri="{FF2B5EF4-FFF2-40B4-BE49-F238E27FC236}">
                    <a16:creationId xmlns:a16="http://schemas.microsoft.com/office/drawing/2014/main" id="{51EEFCC5-269A-449C-BD12-AA29117BC647}"/>
                  </a:ext>
                </a:extLst>
              </p:cNvPr>
              <p:cNvSpPr/>
              <p:nvPr/>
            </p:nvSpPr>
            <p:spPr bwMode="auto">
              <a:xfrm>
                <a:off x="2407717" y="5193906"/>
                <a:ext cx="1858034" cy="211148"/>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55">
                  <a:defRPr/>
                </a:pPr>
                <a:r>
                  <a:rPr lang="en-US" sz="1372" dirty="0" err="1">
                    <a:gradFill>
                      <a:gsLst>
                        <a:gs pos="2917">
                          <a:srgbClr val="282828"/>
                        </a:gs>
                        <a:gs pos="30000">
                          <a:srgbClr val="282828"/>
                        </a:gs>
                      </a:gsLst>
                      <a:lin ang="5400000" scaled="0"/>
                    </a:gradFill>
                    <a:latin typeface="Segoe UI Semibold"/>
                  </a:rPr>
                  <a:t>Dataverse</a:t>
                </a:r>
                <a:endParaRPr lang="en-US" sz="1372" dirty="0">
                  <a:gradFill>
                    <a:gsLst>
                      <a:gs pos="2917">
                        <a:srgbClr val="282828"/>
                      </a:gs>
                      <a:gs pos="30000">
                        <a:srgbClr val="282828"/>
                      </a:gs>
                    </a:gsLst>
                    <a:lin ang="5400000" scaled="0"/>
                  </a:gradFill>
                  <a:latin typeface="Segoe UI Semibold"/>
                </a:endParaRPr>
              </a:p>
            </p:txBody>
          </p:sp>
        </p:grpSp>
        <p:sp>
          <p:nvSpPr>
            <p:cNvPr id="214" name="Textfeld 40">
              <a:extLst>
                <a:ext uri="{FF2B5EF4-FFF2-40B4-BE49-F238E27FC236}">
                  <a16:creationId xmlns:a16="http://schemas.microsoft.com/office/drawing/2014/main" id="{3C08ACF9-2F3A-40F9-828C-54A493E5B4C5}"/>
                </a:ext>
              </a:extLst>
            </p:cNvPr>
            <p:cNvSpPr txBox="1"/>
            <p:nvPr/>
          </p:nvSpPr>
          <p:spPr>
            <a:xfrm>
              <a:off x="1003449" y="3097592"/>
              <a:ext cx="298159" cy="149464"/>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1195122">
                <a:spcAft>
                  <a:spcPts val="784"/>
                </a:spcAft>
                <a:defRPr/>
              </a:pPr>
              <a:r>
                <a:rPr lang="en-US" sz="1079">
                  <a:solidFill>
                    <a:srgbClr val="FFFFFF"/>
                  </a:solidFill>
                  <a:latin typeface="Segoe UI Semibold"/>
                </a:rPr>
                <a:t>Prod</a:t>
              </a:r>
            </a:p>
          </p:txBody>
        </p:sp>
        <p:cxnSp>
          <p:nvCxnSpPr>
            <p:cNvPr id="215" name="Straight Connector 214">
              <a:extLst>
                <a:ext uri="{FF2B5EF4-FFF2-40B4-BE49-F238E27FC236}">
                  <a16:creationId xmlns:a16="http://schemas.microsoft.com/office/drawing/2014/main" id="{3EB46490-F818-433C-A256-963E3BFBCEDB}"/>
                </a:ext>
              </a:extLst>
            </p:cNvPr>
            <p:cNvCxnSpPr>
              <a:cxnSpLocks/>
              <a:endCxn id="227" idx="0"/>
            </p:cNvCxnSpPr>
            <p:nvPr/>
          </p:nvCxnSpPr>
          <p:spPr>
            <a:xfrm flipH="1">
              <a:off x="3333488" y="5136021"/>
              <a:ext cx="1416" cy="181648"/>
            </a:xfrm>
            <a:prstGeom prst="line">
              <a:avLst/>
            </a:prstGeom>
            <a:ln w="2857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76306D0-A6B6-4B8C-8007-5386D5C869EF}"/>
                </a:ext>
              </a:extLst>
            </p:cNvPr>
            <p:cNvGrpSpPr/>
            <p:nvPr/>
          </p:nvGrpSpPr>
          <p:grpSpPr>
            <a:xfrm>
              <a:off x="2214011" y="1626012"/>
              <a:ext cx="2249660" cy="422358"/>
              <a:chOff x="2184228" y="995569"/>
              <a:chExt cx="2249660" cy="422358"/>
            </a:xfrm>
          </p:grpSpPr>
          <p:sp>
            <p:nvSpPr>
              <p:cNvPr id="224" name="Rechteck 49">
                <a:extLst>
                  <a:ext uri="{FF2B5EF4-FFF2-40B4-BE49-F238E27FC236}">
                    <a16:creationId xmlns:a16="http://schemas.microsoft.com/office/drawing/2014/main" id="{CF8C1D34-CF8D-42E3-AB92-1ABE4AE45E92}"/>
                  </a:ext>
                </a:extLst>
              </p:cNvPr>
              <p:cNvSpPr/>
              <p:nvPr/>
            </p:nvSpPr>
            <p:spPr bwMode="auto">
              <a:xfrm>
                <a:off x="2184228" y="995569"/>
                <a:ext cx="2249660"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39047" tIns="191237" rIns="239047" bIns="191237" numCol="1" spcCol="0" rtlCol="0" fromWordArt="0" anchor="t" anchorCtr="0" forceAA="0" compatLnSpc="1">
                <a:prstTxWarp prst="textNoShape">
                  <a:avLst/>
                </a:prstTxWarp>
                <a:noAutofit/>
              </a:bodyPr>
              <a:lstStyle/>
              <a:p>
                <a:pPr algn="ctr" defTabSz="1218743" fontAlgn="base">
                  <a:lnSpc>
                    <a:spcPct val="90000"/>
                  </a:lnSpc>
                  <a:spcBef>
                    <a:spcPct val="0"/>
                  </a:spcBef>
                  <a:spcAft>
                    <a:spcPct val="0"/>
                  </a:spcAft>
                  <a:defRPr/>
                </a:pPr>
                <a:endParaRPr lang="en-US" sz="1029">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25" name="Freeform: Shape 224">
                <a:extLst>
                  <a:ext uri="{FF2B5EF4-FFF2-40B4-BE49-F238E27FC236}">
                    <a16:creationId xmlns:a16="http://schemas.microsoft.com/office/drawing/2014/main" id="{CC4ABF4E-533E-470F-86CE-94C0F82CCDCA}"/>
                  </a:ext>
                </a:extLst>
              </p:cNvPr>
              <p:cNvSpPr>
                <a:spLocks noChangeAspect="1"/>
              </p:cNvSpPr>
              <p:nvPr/>
            </p:nvSpPr>
            <p:spPr bwMode="auto">
              <a:xfrm flipV="1">
                <a:off x="2221652" y="1028670"/>
                <a:ext cx="368143" cy="365760"/>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72"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6" name="Rectangle 24">
                <a:extLst>
                  <a:ext uri="{FF2B5EF4-FFF2-40B4-BE49-F238E27FC236}">
                    <a16:creationId xmlns:a16="http://schemas.microsoft.com/office/drawing/2014/main" id="{0929116A-429E-4646-8610-9744719F22B4}"/>
                  </a:ext>
                </a:extLst>
              </p:cNvPr>
              <p:cNvSpPr/>
              <p:nvPr/>
            </p:nvSpPr>
            <p:spPr bwMode="auto">
              <a:xfrm>
                <a:off x="2619436" y="1102453"/>
                <a:ext cx="1780504" cy="211148"/>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55">
                  <a:defRPr/>
                </a:pPr>
                <a:r>
                  <a:rPr lang="en-US" sz="1372">
                    <a:gradFill>
                      <a:gsLst>
                        <a:gs pos="2917">
                          <a:srgbClr val="282828"/>
                        </a:gs>
                        <a:gs pos="30000">
                          <a:srgbClr val="282828"/>
                        </a:gs>
                      </a:gsLst>
                      <a:lin ang="5400000" scaled="0"/>
                    </a:gradFill>
                    <a:latin typeface="Segoe UI Semibold"/>
                  </a:rPr>
                  <a:t>Azure Active Directory</a:t>
                </a:r>
              </a:p>
            </p:txBody>
          </p:sp>
        </p:grpSp>
        <p:grpSp>
          <p:nvGrpSpPr>
            <p:cNvPr id="44" name="Group 43">
              <a:extLst>
                <a:ext uri="{FF2B5EF4-FFF2-40B4-BE49-F238E27FC236}">
                  <a16:creationId xmlns:a16="http://schemas.microsoft.com/office/drawing/2014/main" id="{409CB023-596E-4791-AC1B-447812F2CF6B}"/>
                </a:ext>
              </a:extLst>
            </p:cNvPr>
            <p:cNvGrpSpPr/>
            <p:nvPr/>
          </p:nvGrpSpPr>
          <p:grpSpPr>
            <a:xfrm>
              <a:off x="2043065" y="6148212"/>
              <a:ext cx="2591552" cy="422358"/>
              <a:chOff x="1996480" y="6049673"/>
              <a:chExt cx="2591552" cy="422358"/>
            </a:xfrm>
          </p:grpSpPr>
          <p:sp>
            <p:nvSpPr>
              <p:cNvPr id="221" name="Rechteck 49">
                <a:extLst>
                  <a:ext uri="{FF2B5EF4-FFF2-40B4-BE49-F238E27FC236}">
                    <a16:creationId xmlns:a16="http://schemas.microsoft.com/office/drawing/2014/main" id="{68E380D9-906A-456E-9ACF-1915D18C320C}"/>
                  </a:ext>
                </a:extLst>
              </p:cNvPr>
              <p:cNvSpPr/>
              <p:nvPr/>
            </p:nvSpPr>
            <p:spPr bwMode="auto">
              <a:xfrm>
                <a:off x="1996480" y="6049673"/>
                <a:ext cx="2591552"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39047" tIns="191237" rIns="239047" bIns="191237" numCol="1" spcCol="0" rtlCol="0" fromWordArt="0" anchor="t" anchorCtr="0" forceAA="0" compatLnSpc="1">
                <a:prstTxWarp prst="textNoShape">
                  <a:avLst/>
                </a:prstTxWarp>
                <a:noAutofit/>
              </a:bodyPr>
              <a:lstStyle/>
              <a:p>
                <a:pPr algn="ctr" defTabSz="1218743" fontAlgn="base">
                  <a:lnSpc>
                    <a:spcPct val="90000"/>
                  </a:lnSpc>
                  <a:spcBef>
                    <a:spcPct val="0"/>
                  </a:spcBef>
                  <a:spcAft>
                    <a:spcPct val="0"/>
                  </a:spcAft>
                  <a:defRPr/>
                </a:pPr>
                <a:endParaRPr lang="en-US" sz="1029">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2" name="Picture 2" descr="Image result for on prem azure gateway icon">
                <a:extLst>
                  <a:ext uri="{FF2B5EF4-FFF2-40B4-BE49-F238E27FC236}">
                    <a16:creationId xmlns:a16="http://schemas.microsoft.com/office/drawing/2014/main" id="{4B557E3A-04D9-4390-9AD7-D92309151609}"/>
                  </a:ext>
                </a:extLst>
              </p:cNvPr>
              <p:cNvPicPr>
                <a:picLocks noChangeAspect="1" noChangeArrowheads="1"/>
              </p:cNvPicPr>
              <p:nvPr/>
            </p:nvPicPr>
            <p:blipFill rotWithShape="1">
              <a:blip r:embed="rId12" cstate="screen">
                <a:extLst>
                  <a:ext uri="{28A0092B-C50C-407E-A947-70E740481C1C}">
                    <a14:useLocalDpi xmlns:a14="http://schemas.microsoft.com/office/drawing/2010/main"/>
                  </a:ext>
                </a:extLst>
              </a:blip>
              <a:srcRect/>
              <a:stretch/>
            </p:blipFill>
            <p:spPr bwMode="auto">
              <a:xfrm>
                <a:off x="2023859" y="6077824"/>
                <a:ext cx="385408" cy="365760"/>
              </a:xfrm>
              <a:prstGeom prst="rect">
                <a:avLst/>
              </a:prstGeom>
              <a:noFill/>
              <a:extLst>
                <a:ext uri="{909E8E84-426E-40DD-AFC4-6F175D3DCCD1}">
                  <a14:hiddenFill xmlns:a14="http://schemas.microsoft.com/office/drawing/2010/main">
                    <a:solidFill>
                      <a:srgbClr val="FFFFFF"/>
                    </a:solidFill>
                  </a14:hiddenFill>
                </a:ext>
              </a:extLst>
            </p:spPr>
          </p:pic>
          <p:sp>
            <p:nvSpPr>
              <p:cNvPr id="223" name="Rectangle 24">
                <a:extLst>
                  <a:ext uri="{FF2B5EF4-FFF2-40B4-BE49-F238E27FC236}">
                    <a16:creationId xmlns:a16="http://schemas.microsoft.com/office/drawing/2014/main" id="{56E3FC74-8035-4E17-ADB3-C84D80A6F172}"/>
                  </a:ext>
                </a:extLst>
              </p:cNvPr>
              <p:cNvSpPr/>
              <p:nvPr/>
            </p:nvSpPr>
            <p:spPr bwMode="auto">
              <a:xfrm>
                <a:off x="2432595" y="6157733"/>
                <a:ext cx="2125964" cy="211148"/>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55">
                  <a:defRPr/>
                </a:pPr>
                <a:r>
                  <a:rPr lang="en-US" sz="1372">
                    <a:gradFill>
                      <a:gsLst>
                        <a:gs pos="2917">
                          <a:srgbClr val="282828"/>
                        </a:gs>
                        <a:gs pos="30000">
                          <a:srgbClr val="282828"/>
                        </a:gs>
                      </a:gsLst>
                      <a:lin ang="5400000" scaled="0"/>
                    </a:gradFill>
                    <a:latin typeface="Segoe UI Semibold"/>
                  </a:rPr>
                  <a:t>On-premises data gateway</a:t>
                </a:r>
              </a:p>
            </p:txBody>
          </p:sp>
        </p:grpSp>
        <p:cxnSp>
          <p:nvCxnSpPr>
            <p:cNvPr id="218" name="Straight Connector 217">
              <a:extLst>
                <a:ext uri="{FF2B5EF4-FFF2-40B4-BE49-F238E27FC236}">
                  <a16:creationId xmlns:a16="http://schemas.microsoft.com/office/drawing/2014/main" id="{87B55657-122A-4C20-B889-B6419B5F08F2}"/>
                </a:ext>
              </a:extLst>
            </p:cNvPr>
            <p:cNvCxnSpPr>
              <a:cxnSpLocks/>
              <a:stCxn id="224" idx="2"/>
              <a:endCxn id="195" idx="0"/>
            </p:cNvCxnSpPr>
            <p:nvPr/>
          </p:nvCxnSpPr>
          <p:spPr>
            <a:xfrm>
              <a:off x="3338841" y="2048370"/>
              <a:ext cx="1442" cy="195726"/>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535974C-9297-4C10-8448-5980155A2A16}"/>
                </a:ext>
              </a:extLst>
            </p:cNvPr>
            <p:cNvCxnSpPr>
              <a:cxnSpLocks/>
              <a:stCxn id="195" idx="2"/>
              <a:endCxn id="221" idx="0"/>
            </p:cNvCxnSpPr>
            <p:nvPr/>
          </p:nvCxnSpPr>
          <p:spPr>
            <a:xfrm flipH="1">
              <a:off x="3338841" y="5930546"/>
              <a:ext cx="1442" cy="21766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4398177F-ECA1-4485-ACF0-0517EA7A5487}"/>
                </a:ext>
              </a:extLst>
            </p:cNvPr>
            <p:cNvSpPr txBox="1"/>
            <p:nvPr/>
          </p:nvSpPr>
          <p:spPr>
            <a:xfrm>
              <a:off x="453854" y="2180113"/>
              <a:ext cx="983283" cy="461665"/>
            </a:xfrm>
            <a:prstGeom prst="rect">
              <a:avLst/>
            </a:prstGeom>
            <a:noFill/>
          </p:spPr>
          <p:txBody>
            <a:bodyPr wrap="none" lIns="182880" tIns="146304" rIns="182880" bIns="146304" rtlCol="0">
              <a:spAutoFit/>
            </a:bodyPr>
            <a:lstStyle/>
            <a:p>
              <a:pPr defTabSz="914377">
                <a:lnSpc>
                  <a:spcPct val="90000"/>
                </a:lnSpc>
                <a:spcAft>
                  <a:spcPts val="600"/>
                </a:spcAft>
              </a:pPr>
              <a:r>
                <a:rPr lang="en-US" sz="1200" b="1">
                  <a:gradFill>
                    <a:gsLst>
                      <a:gs pos="2917">
                        <a:srgbClr val="000000"/>
                      </a:gs>
                      <a:gs pos="30000">
                        <a:srgbClr val="000000"/>
                      </a:gs>
                    </a:gsLst>
                    <a:lin ang="5400000" scaled="0"/>
                  </a:gradFill>
                  <a:latin typeface="Segoe UI"/>
                </a:rPr>
                <a:t>TENANT</a:t>
              </a:r>
            </a:p>
          </p:txBody>
        </p:sp>
        <p:sp>
          <p:nvSpPr>
            <p:cNvPr id="102" name="TextBox 101">
              <a:extLst>
                <a:ext uri="{FF2B5EF4-FFF2-40B4-BE49-F238E27FC236}">
                  <a16:creationId xmlns:a16="http://schemas.microsoft.com/office/drawing/2014/main" id="{0A32FE2F-D256-4CFB-9877-4D3241D882C0}"/>
                </a:ext>
              </a:extLst>
            </p:cNvPr>
            <p:cNvSpPr txBox="1"/>
            <p:nvPr/>
          </p:nvSpPr>
          <p:spPr>
            <a:xfrm>
              <a:off x="8119799" y="1716499"/>
              <a:ext cx="2315241" cy="241285"/>
            </a:xfrm>
            <a:prstGeom prst="rect">
              <a:avLst/>
            </a:prstGeom>
            <a:noFill/>
          </p:spPr>
          <p:txBody>
            <a:bodyPr wrap="square" lIns="0" tIns="0" rIns="0" bIns="0" rtlCol="0">
              <a:spAutoFit/>
            </a:bodyPr>
            <a:lstStyle/>
            <a:p>
              <a:pPr defTabSz="1195122">
                <a:defRPr/>
              </a:pPr>
              <a:r>
                <a:rPr lang="en-US" sz="1568">
                  <a:solidFill>
                    <a:srgbClr val="3C3C41">
                      <a:alpha val="25000"/>
                    </a:srgbClr>
                  </a:solidFill>
                  <a:latin typeface="Segoe UI"/>
                </a:rPr>
                <a:t>Tenant access &amp; isolation</a:t>
              </a:r>
            </a:p>
          </p:txBody>
        </p:sp>
        <p:grpSp>
          <p:nvGrpSpPr>
            <p:cNvPr id="103" name="Group 102">
              <a:extLst>
                <a:ext uri="{FF2B5EF4-FFF2-40B4-BE49-F238E27FC236}">
                  <a16:creationId xmlns:a16="http://schemas.microsoft.com/office/drawing/2014/main" id="{A28DF9D1-E7F8-4D17-9C3A-A0E1345AF1BA}"/>
                </a:ext>
              </a:extLst>
            </p:cNvPr>
            <p:cNvGrpSpPr/>
            <p:nvPr/>
          </p:nvGrpSpPr>
          <p:grpSpPr>
            <a:xfrm>
              <a:off x="7598964" y="1578658"/>
              <a:ext cx="487954" cy="517065"/>
              <a:chOff x="6756116" y="1363456"/>
              <a:chExt cx="487954" cy="517065"/>
            </a:xfrm>
          </p:grpSpPr>
          <p:sp>
            <p:nvSpPr>
              <p:cNvPr id="189" name="Oval 188">
                <a:extLst>
                  <a:ext uri="{FF2B5EF4-FFF2-40B4-BE49-F238E27FC236}">
                    <a16:creationId xmlns:a16="http://schemas.microsoft.com/office/drawing/2014/main" id="{3D0B5F1F-2B35-4813-8F98-F932702EC65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TextBox 193">
                <a:extLst>
                  <a:ext uri="{FF2B5EF4-FFF2-40B4-BE49-F238E27FC236}">
                    <a16:creationId xmlns:a16="http://schemas.microsoft.com/office/drawing/2014/main" id="{D27F83E4-12D9-41FC-A2DA-61594194846D}"/>
                  </a:ext>
                </a:extLst>
              </p:cNvPr>
              <p:cNvSpPr txBox="1"/>
              <p:nvPr/>
            </p:nvSpPr>
            <p:spPr>
              <a:xfrm>
                <a:off x="6756116" y="1363456"/>
                <a:ext cx="487954" cy="517065"/>
              </a:xfrm>
              <a:prstGeom prst="rect">
                <a:avLst/>
              </a:prstGeom>
              <a:noFill/>
            </p:spPr>
            <p:txBody>
              <a:bodyPr wrap="none" lIns="182880" tIns="146304" rIns="182880" bIns="146304" rtlCol="0">
                <a:spAutoFit/>
              </a:bodyPr>
              <a:lstStyle/>
              <a:p>
                <a:pPr defTabSz="914377">
                  <a:lnSpc>
                    <a:spcPct val="90000"/>
                  </a:lnSpc>
                  <a:spcAft>
                    <a:spcPts val="600"/>
                  </a:spcAft>
                </a:pPr>
                <a:r>
                  <a:rPr lang="en-US" sz="1600" b="1">
                    <a:solidFill>
                      <a:srgbClr val="FFFFFF">
                        <a:alpha val="25000"/>
                      </a:srgbClr>
                    </a:solidFill>
                    <a:latin typeface="Segoe UI"/>
                  </a:rPr>
                  <a:t>1</a:t>
                </a:r>
              </a:p>
            </p:txBody>
          </p:sp>
        </p:grpSp>
        <p:grpSp>
          <p:nvGrpSpPr>
            <p:cNvPr id="104" name="Group 103">
              <a:extLst>
                <a:ext uri="{FF2B5EF4-FFF2-40B4-BE49-F238E27FC236}">
                  <a16:creationId xmlns:a16="http://schemas.microsoft.com/office/drawing/2014/main" id="{F73D417B-4BA7-4A2E-A9E6-E13A560D98E4}"/>
                </a:ext>
              </a:extLst>
            </p:cNvPr>
            <p:cNvGrpSpPr/>
            <p:nvPr/>
          </p:nvGrpSpPr>
          <p:grpSpPr>
            <a:xfrm>
              <a:off x="7603970" y="3493398"/>
              <a:ext cx="487954" cy="517065"/>
              <a:chOff x="6756116" y="1363456"/>
              <a:chExt cx="487954" cy="517065"/>
            </a:xfrm>
          </p:grpSpPr>
          <p:sp>
            <p:nvSpPr>
              <p:cNvPr id="187" name="Oval 186">
                <a:extLst>
                  <a:ext uri="{FF2B5EF4-FFF2-40B4-BE49-F238E27FC236}">
                    <a16:creationId xmlns:a16="http://schemas.microsoft.com/office/drawing/2014/main" id="{17C3DCA2-4E39-40F1-BF6C-3CD3F0C3E3A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8" name="TextBox 187">
                <a:extLst>
                  <a:ext uri="{FF2B5EF4-FFF2-40B4-BE49-F238E27FC236}">
                    <a16:creationId xmlns:a16="http://schemas.microsoft.com/office/drawing/2014/main" id="{DE382996-0972-468A-AA3F-5BF054311C1C}"/>
                  </a:ext>
                </a:extLst>
              </p:cNvPr>
              <p:cNvSpPr txBox="1"/>
              <p:nvPr/>
            </p:nvSpPr>
            <p:spPr>
              <a:xfrm>
                <a:off x="6756116" y="1363456"/>
                <a:ext cx="487954" cy="517065"/>
              </a:xfrm>
              <a:prstGeom prst="rect">
                <a:avLst/>
              </a:prstGeom>
              <a:noFill/>
            </p:spPr>
            <p:txBody>
              <a:bodyPr wrap="none" lIns="182880" tIns="146304" rIns="182880" bIns="146304" rtlCol="0">
                <a:spAutoFit/>
              </a:bodyPr>
              <a:lstStyle/>
              <a:p>
                <a:pPr defTabSz="914377">
                  <a:lnSpc>
                    <a:spcPct val="90000"/>
                  </a:lnSpc>
                  <a:spcAft>
                    <a:spcPts val="600"/>
                  </a:spcAft>
                </a:pPr>
                <a:r>
                  <a:rPr lang="en-US" sz="1600" b="1">
                    <a:solidFill>
                      <a:srgbClr val="FFFFFF"/>
                    </a:solidFill>
                    <a:latin typeface="Segoe UI"/>
                  </a:rPr>
                  <a:t>3</a:t>
                </a:r>
              </a:p>
            </p:txBody>
          </p:sp>
        </p:grpSp>
        <p:grpSp>
          <p:nvGrpSpPr>
            <p:cNvPr id="105" name="Group 104">
              <a:extLst>
                <a:ext uri="{FF2B5EF4-FFF2-40B4-BE49-F238E27FC236}">
                  <a16:creationId xmlns:a16="http://schemas.microsoft.com/office/drawing/2014/main" id="{FD830C91-EEB2-4D75-9B71-FDCD56F3F547}"/>
                </a:ext>
              </a:extLst>
            </p:cNvPr>
            <p:cNvGrpSpPr/>
            <p:nvPr/>
          </p:nvGrpSpPr>
          <p:grpSpPr>
            <a:xfrm>
              <a:off x="7603970" y="4340265"/>
              <a:ext cx="487954" cy="517065"/>
              <a:chOff x="6756116" y="1363456"/>
              <a:chExt cx="487954" cy="517065"/>
            </a:xfrm>
          </p:grpSpPr>
          <p:sp>
            <p:nvSpPr>
              <p:cNvPr id="185" name="Oval 184">
                <a:extLst>
                  <a:ext uri="{FF2B5EF4-FFF2-40B4-BE49-F238E27FC236}">
                    <a16:creationId xmlns:a16="http://schemas.microsoft.com/office/drawing/2014/main" id="{D86884D1-3800-4197-871C-1E61EB78242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TextBox 185">
                <a:extLst>
                  <a:ext uri="{FF2B5EF4-FFF2-40B4-BE49-F238E27FC236}">
                    <a16:creationId xmlns:a16="http://schemas.microsoft.com/office/drawing/2014/main" id="{4332B50E-3743-4D3C-848A-AB5036C7394B}"/>
                  </a:ext>
                </a:extLst>
              </p:cNvPr>
              <p:cNvSpPr txBox="1"/>
              <p:nvPr/>
            </p:nvSpPr>
            <p:spPr>
              <a:xfrm>
                <a:off x="6756116" y="1363456"/>
                <a:ext cx="487954" cy="517065"/>
              </a:xfrm>
              <a:prstGeom prst="rect">
                <a:avLst/>
              </a:prstGeom>
              <a:noFill/>
            </p:spPr>
            <p:txBody>
              <a:bodyPr wrap="none" lIns="182880" tIns="146304" rIns="182880" bIns="146304" rtlCol="0">
                <a:spAutoFit/>
              </a:bodyPr>
              <a:lstStyle/>
              <a:p>
                <a:pPr defTabSz="914377">
                  <a:lnSpc>
                    <a:spcPct val="90000"/>
                  </a:lnSpc>
                  <a:spcAft>
                    <a:spcPts val="600"/>
                  </a:spcAft>
                </a:pPr>
                <a:r>
                  <a:rPr lang="en-US" sz="1600" b="1">
                    <a:solidFill>
                      <a:srgbClr val="FFFFFF">
                        <a:alpha val="25000"/>
                      </a:srgbClr>
                    </a:solidFill>
                    <a:latin typeface="Segoe UI"/>
                  </a:rPr>
                  <a:t>4</a:t>
                </a:r>
              </a:p>
            </p:txBody>
          </p:sp>
        </p:grpSp>
        <p:grpSp>
          <p:nvGrpSpPr>
            <p:cNvPr id="106" name="Group 105">
              <a:extLst>
                <a:ext uri="{FF2B5EF4-FFF2-40B4-BE49-F238E27FC236}">
                  <a16:creationId xmlns:a16="http://schemas.microsoft.com/office/drawing/2014/main" id="{1E0358C6-6E35-4E31-8990-C441F3E48C5D}"/>
                </a:ext>
              </a:extLst>
            </p:cNvPr>
            <p:cNvGrpSpPr/>
            <p:nvPr/>
          </p:nvGrpSpPr>
          <p:grpSpPr>
            <a:xfrm>
              <a:off x="7603970" y="5274749"/>
              <a:ext cx="487954" cy="517065"/>
              <a:chOff x="6756116" y="1363456"/>
              <a:chExt cx="487954" cy="517065"/>
            </a:xfrm>
          </p:grpSpPr>
          <p:sp>
            <p:nvSpPr>
              <p:cNvPr id="127" name="Oval 126">
                <a:extLst>
                  <a:ext uri="{FF2B5EF4-FFF2-40B4-BE49-F238E27FC236}">
                    <a16:creationId xmlns:a16="http://schemas.microsoft.com/office/drawing/2014/main" id="{99FE1910-04C2-4F52-AE25-F50616FC79CE}"/>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TextBox 127">
                <a:extLst>
                  <a:ext uri="{FF2B5EF4-FFF2-40B4-BE49-F238E27FC236}">
                    <a16:creationId xmlns:a16="http://schemas.microsoft.com/office/drawing/2014/main" id="{F2FD1A80-B7AF-42FC-9193-00D9DDCACA8A}"/>
                  </a:ext>
                </a:extLst>
              </p:cNvPr>
              <p:cNvSpPr txBox="1"/>
              <p:nvPr/>
            </p:nvSpPr>
            <p:spPr>
              <a:xfrm>
                <a:off x="6756116" y="1363456"/>
                <a:ext cx="487954" cy="517065"/>
              </a:xfrm>
              <a:prstGeom prst="rect">
                <a:avLst/>
              </a:prstGeom>
              <a:noFill/>
            </p:spPr>
            <p:txBody>
              <a:bodyPr wrap="none" lIns="182880" tIns="146304" rIns="182880" bIns="146304" rtlCol="0">
                <a:spAutoFit/>
              </a:bodyPr>
              <a:lstStyle/>
              <a:p>
                <a:pPr defTabSz="914377">
                  <a:lnSpc>
                    <a:spcPct val="90000"/>
                  </a:lnSpc>
                  <a:spcAft>
                    <a:spcPts val="600"/>
                  </a:spcAft>
                </a:pPr>
                <a:r>
                  <a:rPr lang="en-US" sz="1600" b="1">
                    <a:solidFill>
                      <a:srgbClr val="FFFFFF">
                        <a:alpha val="25000"/>
                      </a:srgbClr>
                    </a:solidFill>
                    <a:latin typeface="Segoe UI"/>
                  </a:rPr>
                  <a:t>5</a:t>
                </a:r>
              </a:p>
            </p:txBody>
          </p:sp>
        </p:grpSp>
        <p:grpSp>
          <p:nvGrpSpPr>
            <p:cNvPr id="108" name="Group 107">
              <a:extLst>
                <a:ext uri="{FF2B5EF4-FFF2-40B4-BE49-F238E27FC236}">
                  <a16:creationId xmlns:a16="http://schemas.microsoft.com/office/drawing/2014/main" id="{C910E16B-07B6-40C8-B7EF-5C92BD4A0557}"/>
                </a:ext>
              </a:extLst>
            </p:cNvPr>
            <p:cNvGrpSpPr/>
            <p:nvPr/>
          </p:nvGrpSpPr>
          <p:grpSpPr>
            <a:xfrm>
              <a:off x="7603970" y="2991051"/>
              <a:ext cx="487954" cy="517065"/>
              <a:chOff x="6756116" y="1363456"/>
              <a:chExt cx="487954" cy="517065"/>
            </a:xfrm>
          </p:grpSpPr>
          <p:sp>
            <p:nvSpPr>
              <p:cNvPr id="122" name="Oval 121">
                <a:extLst>
                  <a:ext uri="{FF2B5EF4-FFF2-40B4-BE49-F238E27FC236}">
                    <a16:creationId xmlns:a16="http://schemas.microsoft.com/office/drawing/2014/main" id="{01CD85BF-6D00-4606-A3D8-8235600A757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TextBox 122">
                <a:extLst>
                  <a:ext uri="{FF2B5EF4-FFF2-40B4-BE49-F238E27FC236}">
                    <a16:creationId xmlns:a16="http://schemas.microsoft.com/office/drawing/2014/main" id="{E400D5BC-1052-4180-8408-C80634A689BD}"/>
                  </a:ext>
                </a:extLst>
              </p:cNvPr>
              <p:cNvSpPr txBox="1"/>
              <p:nvPr/>
            </p:nvSpPr>
            <p:spPr>
              <a:xfrm>
                <a:off x="6756116" y="1363456"/>
                <a:ext cx="487954" cy="517065"/>
              </a:xfrm>
              <a:prstGeom prst="rect">
                <a:avLst/>
              </a:prstGeom>
              <a:noFill/>
            </p:spPr>
            <p:txBody>
              <a:bodyPr wrap="none" lIns="182880" tIns="146304" rIns="182880" bIns="146304" rtlCol="0">
                <a:spAutoFit/>
              </a:bodyPr>
              <a:lstStyle/>
              <a:p>
                <a:pPr defTabSz="914377">
                  <a:lnSpc>
                    <a:spcPct val="90000"/>
                  </a:lnSpc>
                  <a:spcAft>
                    <a:spcPts val="600"/>
                  </a:spcAft>
                </a:pPr>
                <a:r>
                  <a:rPr lang="en-US" sz="1600" b="1">
                    <a:solidFill>
                      <a:srgbClr val="FFFFFF">
                        <a:alpha val="25000"/>
                      </a:srgbClr>
                    </a:solidFill>
                    <a:latin typeface="Segoe UI"/>
                  </a:rPr>
                  <a:t>2</a:t>
                </a:r>
              </a:p>
            </p:txBody>
          </p:sp>
        </p:grpSp>
        <p:sp>
          <p:nvSpPr>
            <p:cNvPr id="109" name="TextBox 108">
              <a:extLst>
                <a:ext uri="{FF2B5EF4-FFF2-40B4-BE49-F238E27FC236}">
                  <a16:creationId xmlns:a16="http://schemas.microsoft.com/office/drawing/2014/main" id="{AF41D504-27ED-41C0-B5A5-6B630BCC8743}"/>
                </a:ext>
              </a:extLst>
            </p:cNvPr>
            <p:cNvSpPr txBox="1"/>
            <p:nvPr/>
          </p:nvSpPr>
          <p:spPr>
            <a:xfrm>
              <a:off x="8120146" y="3126220"/>
              <a:ext cx="2810541" cy="238655"/>
            </a:xfrm>
            <a:prstGeom prst="rect">
              <a:avLst/>
            </a:prstGeom>
            <a:noFill/>
          </p:spPr>
          <p:txBody>
            <a:bodyPr wrap="square" lIns="0" tIns="0" rIns="0" bIns="0" rtlCol="0" anchor="t">
              <a:spAutoFit/>
            </a:bodyPr>
            <a:lstStyle/>
            <a:p>
              <a:pPr defTabSz="1195122">
                <a:defRPr/>
              </a:pPr>
              <a:r>
                <a:rPr lang="en-US" sz="1551">
                  <a:solidFill>
                    <a:srgbClr val="3C3C41">
                      <a:alpha val="25000"/>
                    </a:srgbClr>
                  </a:solidFill>
                  <a:latin typeface="Segoe UI"/>
                </a:rPr>
                <a:t>Environment access &amp; strategy</a:t>
              </a:r>
              <a:endParaRPr lang="en-US" sz="1568">
                <a:solidFill>
                  <a:srgbClr val="3C3C41">
                    <a:alpha val="25000"/>
                  </a:srgbClr>
                </a:solidFill>
                <a:latin typeface="Segoe UI"/>
              </a:endParaRPr>
            </a:p>
          </p:txBody>
        </p:sp>
        <p:sp>
          <p:nvSpPr>
            <p:cNvPr id="110" name="TextBox 109">
              <a:extLst>
                <a:ext uri="{FF2B5EF4-FFF2-40B4-BE49-F238E27FC236}">
                  <a16:creationId xmlns:a16="http://schemas.microsoft.com/office/drawing/2014/main" id="{57DA2314-2D9D-4466-A593-D5DA06910AA4}"/>
                </a:ext>
              </a:extLst>
            </p:cNvPr>
            <p:cNvSpPr txBox="1"/>
            <p:nvPr/>
          </p:nvSpPr>
          <p:spPr>
            <a:xfrm>
              <a:off x="8119799" y="4478154"/>
              <a:ext cx="3529196" cy="241285"/>
            </a:xfrm>
            <a:prstGeom prst="rect">
              <a:avLst/>
            </a:prstGeom>
            <a:noFill/>
          </p:spPr>
          <p:txBody>
            <a:bodyPr wrap="square" lIns="0" tIns="0" rIns="0" bIns="0" rtlCol="0">
              <a:spAutoFit/>
            </a:bodyPr>
            <a:lstStyle/>
            <a:p>
              <a:pPr defTabSz="1195122">
                <a:defRPr/>
              </a:pPr>
              <a:r>
                <a:rPr lang="en-US" sz="1568">
                  <a:solidFill>
                    <a:srgbClr val="3C3C41">
                      <a:alpha val="25000"/>
                    </a:srgbClr>
                  </a:solidFill>
                  <a:latin typeface="Segoe UI"/>
                </a:rPr>
                <a:t>Connector access and data loss policies </a:t>
              </a:r>
            </a:p>
          </p:txBody>
        </p:sp>
        <p:grpSp>
          <p:nvGrpSpPr>
            <p:cNvPr id="111" name="Group 110">
              <a:extLst>
                <a:ext uri="{FF2B5EF4-FFF2-40B4-BE49-F238E27FC236}">
                  <a16:creationId xmlns:a16="http://schemas.microsoft.com/office/drawing/2014/main" id="{86070454-94F3-4E2F-BB4F-453570D0D5CA}"/>
                </a:ext>
              </a:extLst>
            </p:cNvPr>
            <p:cNvGrpSpPr/>
            <p:nvPr/>
          </p:nvGrpSpPr>
          <p:grpSpPr>
            <a:xfrm>
              <a:off x="7603970" y="6090769"/>
              <a:ext cx="487954" cy="517065"/>
              <a:chOff x="6756116" y="1363456"/>
              <a:chExt cx="487954" cy="517065"/>
            </a:xfrm>
          </p:grpSpPr>
          <p:sp>
            <p:nvSpPr>
              <p:cNvPr id="120" name="Oval 119">
                <a:extLst>
                  <a:ext uri="{FF2B5EF4-FFF2-40B4-BE49-F238E27FC236}">
                    <a16:creationId xmlns:a16="http://schemas.microsoft.com/office/drawing/2014/main" id="{247FDF0C-F7F9-455D-9DAF-2038B11716C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0F4BD1BF-0636-4E3B-BBA2-9934DF2966C9}"/>
                  </a:ext>
                </a:extLst>
              </p:cNvPr>
              <p:cNvSpPr txBox="1"/>
              <p:nvPr/>
            </p:nvSpPr>
            <p:spPr>
              <a:xfrm>
                <a:off x="6756116" y="1363456"/>
                <a:ext cx="487954" cy="517065"/>
              </a:xfrm>
              <a:prstGeom prst="rect">
                <a:avLst/>
              </a:prstGeom>
              <a:noFill/>
            </p:spPr>
            <p:txBody>
              <a:bodyPr wrap="none" lIns="182880" tIns="146304" rIns="182880" bIns="146304" rtlCol="0">
                <a:spAutoFit/>
              </a:bodyPr>
              <a:lstStyle/>
              <a:p>
                <a:pPr defTabSz="914377">
                  <a:lnSpc>
                    <a:spcPct val="90000"/>
                  </a:lnSpc>
                  <a:spcAft>
                    <a:spcPts val="600"/>
                  </a:spcAft>
                </a:pPr>
                <a:r>
                  <a:rPr lang="en-US" sz="1600" b="1">
                    <a:solidFill>
                      <a:srgbClr val="FFFFFF">
                        <a:alpha val="25000"/>
                      </a:srgbClr>
                    </a:solidFill>
                    <a:latin typeface="Segoe UI"/>
                  </a:rPr>
                  <a:t>6</a:t>
                </a:r>
              </a:p>
            </p:txBody>
          </p:sp>
        </p:grpSp>
        <p:cxnSp>
          <p:nvCxnSpPr>
            <p:cNvPr id="112" name="Straight Arrow Connector 111">
              <a:extLst>
                <a:ext uri="{FF2B5EF4-FFF2-40B4-BE49-F238E27FC236}">
                  <a16:creationId xmlns:a16="http://schemas.microsoft.com/office/drawing/2014/main" id="{69A9723A-42E3-40B6-B085-448797AD2522}"/>
                </a:ext>
              </a:extLst>
            </p:cNvPr>
            <p:cNvCxnSpPr>
              <a:cxnSpLocks/>
              <a:stCxn id="194" idx="1"/>
              <a:endCxn id="224" idx="3"/>
            </p:cNvCxnSpPr>
            <p:nvPr/>
          </p:nvCxnSpPr>
          <p:spPr>
            <a:xfrm flipH="1">
              <a:off x="4463671" y="1837191"/>
              <a:ext cx="3135293" cy="0"/>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FEAFE47-458A-48DA-AFB5-0A161E6AF74C}"/>
                </a:ext>
              </a:extLst>
            </p:cNvPr>
            <p:cNvCxnSpPr>
              <a:cxnSpLocks/>
              <a:stCxn id="123" idx="1"/>
              <a:endCxn id="211" idx="3"/>
            </p:cNvCxnSpPr>
            <p:nvPr/>
          </p:nvCxnSpPr>
          <p:spPr>
            <a:xfrm flipH="1" flipV="1">
              <a:off x="5882843" y="3246863"/>
              <a:ext cx="1721127" cy="2721"/>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7FC07240-1B27-4684-9E2C-EEA4FDA1A227}"/>
                </a:ext>
              </a:extLst>
            </p:cNvPr>
            <p:cNvCxnSpPr>
              <a:cxnSpLocks/>
              <a:stCxn id="188" idx="1"/>
            </p:cNvCxnSpPr>
            <p:nvPr/>
          </p:nvCxnSpPr>
          <p:spPr>
            <a:xfrm flipH="1">
              <a:off x="5700696" y="3751931"/>
              <a:ext cx="1903274" cy="11100"/>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C793DC72-6F4F-41FD-9841-8AE1E4CE85F8}"/>
                </a:ext>
              </a:extLst>
            </p:cNvPr>
            <p:cNvCxnSpPr>
              <a:cxnSpLocks/>
              <a:stCxn id="186" idx="1"/>
              <a:endCxn id="210" idx="3"/>
            </p:cNvCxnSpPr>
            <p:nvPr/>
          </p:nvCxnSpPr>
          <p:spPr>
            <a:xfrm flipH="1">
              <a:off x="5700691" y="4598798"/>
              <a:ext cx="1903279" cy="333"/>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F20AA8AD-7DE1-4622-B1B2-F83D08E60E71}"/>
                </a:ext>
              </a:extLst>
            </p:cNvPr>
            <p:cNvCxnSpPr>
              <a:cxnSpLocks/>
              <a:stCxn id="128" idx="1"/>
              <a:endCxn id="227" idx="3"/>
            </p:cNvCxnSpPr>
            <p:nvPr/>
          </p:nvCxnSpPr>
          <p:spPr>
            <a:xfrm flipH="1" flipV="1">
              <a:off x="4447560" y="5528848"/>
              <a:ext cx="3156410" cy="4434"/>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64469DA6-167B-4DFA-97C0-0B5545B4FCAB}"/>
                </a:ext>
              </a:extLst>
            </p:cNvPr>
            <p:cNvCxnSpPr>
              <a:cxnSpLocks/>
              <a:stCxn id="121" idx="1"/>
              <a:endCxn id="221" idx="3"/>
            </p:cNvCxnSpPr>
            <p:nvPr/>
          </p:nvCxnSpPr>
          <p:spPr>
            <a:xfrm flipH="1">
              <a:off x="4634617" y="6349302"/>
              <a:ext cx="2969353" cy="10089"/>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8321157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Freeform: Shape 212">
            <a:extLst>
              <a:ext uri="{FF2B5EF4-FFF2-40B4-BE49-F238E27FC236}">
                <a16:creationId xmlns:a16="http://schemas.microsoft.com/office/drawing/2014/main" id="{8F40935D-A571-4E33-91BE-DB6C3CE00F6E}"/>
              </a:ext>
            </a:extLst>
          </p:cNvPr>
          <p:cNvSpPr/>
          <p:nvPr/>
        </p:nvSpPr>
        <p:spPr bwMode="auto">
          <a:xfrm>
            <a:off x="1406469" y="2241553"/>
            <a:ext cx="10785531" cy="4615961"/>
          </a:xfrm>
          <a:custGeom>
            <a:avLst/>
            <a:gdLst>
              <a:gd name="connsiteX0" fmla="*/ 2354262 w 11001803"/>
              <a:gd name="connsiteY0" fmla="*/ 0 h 4708521"/>
              <a:gd name="connsiteX1" fmla="*/ 9419666 w 11001803"/>
              <a:gd name="connsiteY1" fmla="*/ 0 h 4708521"/>
              <a:gd name="connsiteX2" fmla="*/ 11001803 w 11001803"/>
              <a:gd name="connsiteY2" fmla="*/ 3164273 h 4708521"/>
              <a:gd name="connsiteX3" fmla="*/ 11001803 w 11001803"/>
              <a:gd name="connsiteY3" fmla="*/ 4708521 h 4708521"/>
              <a:gd name="connsiteX4" fmla="*/ 0 w 11001803"/>
              <a:gd name="connsiteY4" fmla="*/ 4708521 h 4708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1803" h="4708521">
                <a:moveTo>
                  <a:pt x="2354262" y="0"/>
                </a:moveTo>
                <a:lnTo>
                  <a:pt x="9419666" y="0"/>
                </a:lnTo>
                <a:lnTo>
                  <a:pt x="11001803" y="3164273"/>
                </a:lnTo>
                <a:lnTo>
                  <a:pt x="11001803" y="4708521"/>
                </a:lnTo>
                <a:lnTo>
                  <a:pt x="0" y="4708521"/>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210" name="Freeform: Shape 209">
            <a:extLst>
              <a:ext uri="{FF2B5EF4-FFF2-40B4-BE49-F238E27FC236}">
                <a16:creationId xmlns:a16="http://schemas.microsoft.com/office/drawing/2014/main" id="{3E18865F-51D5-419D-A1D7-2CD3F0EC20FB}"/>
              </a:ext>
            </a:extLst>
          </p:cNvPr>
          <p:cNvSpPr/>
          <p:nvPr/>
        </p:nvSpPr>
        <p:spPr bwMode="auto">
          <a:xfrm>
            <a:off x="1061391" y="2129499"/>
            <a:ext cx="11196392" cy="4728015"/>
          </a:xfrm>
          <a:custGeom>
            <a:avLst/>
            <a:gdLst>
              <a:gd name="connsiteX0" fmla="*/ 2411412 w 11420903"/>
              <a:gd name="connsiteY0" fmla="*/ 0 h 4822821"/>
              <a:gd name="connsiteX1" fmla="*/ 9476816 w 11420903"/>
              <a:gd name="connsiteY1" fmla="*/ 0 h 4822821"/>
              <a:gd name="connsiteX2" fmla="*/ 11420903 w 11420903"/>
              <a:gd name="connsiteY2" fmla="*/ 3888174 h 4822821"/>
              <a:gd name="connsiteX3" fmla="*/ 11420903 w 11420903"/>
              <a:gd name="connsiteY3" fmla="*/ 4822821 h 4822821"/>
              <a:gd name="connsiteX4" fmla="*/ 0 w 11420903"/>
              <a:gd name="connsiteY4" fmla="*/ 4822821 h 4822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0903" h="4822821">
                <a:moveTo>
                  <a:pt x="2411412" y="0"/>
                </a:moveTo>
                <a:lnTo>
                  <a:pt x="9476816" y="0"/>
                </a:lnTo>
                <a:lnTo>
                  <a:pt x="11420903" y="3888174"/>
                </a:lnTo>
                <a:lnTo>
                  <a:pt x="11420903" y="4822821"/>
                </a:lnTo>
                <a:lnTo>
                  <a:pt x="0" y="482282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4" name="Title 1">
            <a:extLst>
              <a:ext uri="{FF2B5EF4-FFF2-40B4-BE49-F238E27FC236}">
                <a16:creationId xmlns:a16="http://schemas.microsoft.com/office/drawing/2014/main" id="{FD5A1D21-437A-4566-8FE7-F9AE5796583E}"/>
              </a:ext>
            </a:extLst>
          </p:cNvPr>
          <p:cNvSpPr txBox="1">
            <a:spLocks/>
          </p:cNvSpPr>
          <p:nvPr/>
        </p:nvSpPr>
        <p:spPr>
          <a:xfrm>
            <a:off x="455994" y="1743669"/>
            <a:ext cx="10674615" cy="1338828"/>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50" baseline="0">
                <a:ln w="3175">
                  <a:noFill/>
                </a:ln>
                <a:solidFill>
                  <a:schemeClr val="tx1"/>
                </a:solidFill>
                <a:effectLst/>
                <a:latin typeface="+mj-lt"/>
                <a:ea typeface="+mn-ea"/>
                <a:cs typeface="Segoe UI" pitchFamily="34" charset="0"/>
              </a:defRPr>
            </a:lvl1pPr>
          </a:lstStyle>
          <a:p>
            <a:pPr marL="228594" lvl="1">
              <a:spcBef>
                <a:spcPts val="600"/>
              </a:spcBef>
            </a:pPr>
            <a:r>
              <a:rPr lang="en-US" dirty="0"/>
              <a:t>Resources can be shared in the following modes by the makers - </a:t>
            </a:r>
          </a:p>
          <a:p>
            <a:pPr marL="742932" lvl="1" indent="-514338">
              <a:spcBef>
                <a:spcPts val="600"/>
              </a:spcBef>
              <a:buFont typeface="Arial" panose="020B0604020202020204" pitchFamily="34" charset="0"/>
              <a:buChar char="•"/>
            </a:pPr>
            <a:r>
              <a:rPr lang="en-US" dirty="0"/>
              <a:t>Access to co-own components – edit, share, use</a:t>
            </a:r>
          </a:p>
          <a:p>
            <a:pPr marL="742932" lvl="1" indent="-514338">
              <a:spcBef>
                <a:spcPts val="600"/>
              </a:spcBef>
              <a:buFont typeface="Arial" panose="020B0604020202020204" pitchFamily="34" charset="0"/>
              <a:buChar char="•"/>
            </a:pPr>
            <a:r>
              <a:rPr lang="en-US" dirty="0"/>
              <a:t>Flow co-ownership sharing also shares connections in the flow implicitly with owners</a:t>
            </a:r>
          </a:p>
          <a:p>
            <a:pPr marL="742932" lvl="1" indent="-514338">
              <a:spcBef>
                <a:spcPts val="600"/>
              </a:spcBef>
              <a:buFont typeface="Arial" panose="020B0604020202020204" pitchFamily="34" charset="0"/>
              <a:buChar char="•"/>
            </a:pPr>
            <a:r>
              <a:rPr lang="en-US" dirty="0"/>
              <a:t>Access to run components – use only</a:t>
            </a:r>
          </a:p>
        </p:txBody>
      </p:sp>
      <p:sp>
        <p:nvSpPr>
          <p:cNvPr id="204" name="Hexagon 203">
            <a:extLst>
              <a:ext uri="{FF2B5EF4-FFF2-40B4-BE49-F238E27FC236}">
                <a16:creationId xmlns:a16="http://schemas.microsoft.com/office/drawing/2014/main" id="{ECC9810D-2FC3-4258-AC99-2BAAFD18D2F7}"/>
              </a:ext>
            </a:extLst>
          </p:cNvPr>
          <p:cNvSpPr/>
          <p:nvPr/>
        </p:nvSpPr>
        <p:spPr bwMode="auto">
          <a:xfrm>
            <a:off x="10833960" y="-804120"/>
            <a:ext cx="2310957" cy="2035631"/>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205" name="Hexagon 204">
            <a:extLst>
              <a:ext uri="{FF2B5EF4-FFF2-40B4-BE49-F238E27FC236}">
                <a16:creationId xmlns:a16="http://schemas.microsoft.com/office/drawing/2014/main" id="{E77E1531-8EE1-4EA4-915F-D605DE55F0B1}"/>
              </a:ext>
            </a:extLst>
          </p:cNvPr>
          <p:cNvSpPr/>
          <p:nvPr/>
        </p:nvSpPr>
        <p:spPr bwMode="auto">
          <a:xfrm>
            <a:off x="11494490" y="251771"/>
            <a:ext cx="1601087" cy="1410335"/>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endParaRPr lang="en-IN" sz="1176" b="1" err="1">
              <a:solidFill>
                <a:srgbClr val="FFFFFF"/>
              </a:solidFill>
              <a:latin typeface="Segoe UI"/>
              <a:cs typeface="Segoe UI" pitchFamily="34" charset="0"/>
            </a:endParaRPr>
          </a:p>
        </p:txBody>
      </p:sp>
      <p:sp>
        <p:nvSpPr>
          <p:cNvPr id="206" name="Hexagon 205">
            <a:extLst>
              <a:ext uri="{FF2B5EF4-FFF2-40B4-BE49-F238E27FC236}">
                <a16:creationId xmlns:a16="http://schemas.microsoft.com/office/drawing/2014/main" id="{A30FD94E-B5BF-4463-B05B-9486DEE21853}"/>
              </a:ext>
            </a:extLst>
          </p:cNvPr>
          <p:cNvSpPr/>
          <p:nvPr/>
        </p:nvSpPr>
        <p:spPr bwMode="auto">
          <a:xfrm>
            <a:off x="-1042564" y="5819941"/>
            <a:ext cx="1601087" cy="1410335"/>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endParaRPr lang="en-IN" sz="1176" b="1" err="1">
              <a:solidFill>
                <a:srgbClr val="FFFFFF"/>
              </a:solidFill>
              <a:latin typeface="Segoe UI"/>
              <a:cs typeface="Segoe UI" pitchFamily="34" charset="0"/>
            </a:endParaRPr>
          </a:p>
        </p:txBody>
      </p:sp>
      <p:sp>
        <p:nvSpPr>
          <p:cNvPr id="207" name="Hexagon 206">
            <a:extLst>
              <a:ext uri="{FF2B5EF4-FFF2-40B4-BE49-F238E27FC236}">
                <a16:creationId xmlns:a16="http://schemas.microsoft.com/office/drawing/2014/main" id="{6BECA4FB-8983-49DF-9AAE-6CF9CDDB8DD1}"/>
              </a:ext>
            </a:extLst>
          </p:cNvPr>
          <p:cNvSpPr/>
          <p:nvPr/>
        </p:nvSpPr>
        <p:spPr bwMode="auto">
          <a:xfrm>
            <a:off x="2" y="5509161"/>
            <a:ext cx="705631" cy="621561"/>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endParaRPr lang="en-IN" sz="1176" b="1" err="1">
              <a:solidFill>
                <a:srgbClr val="FFFFFF"/>
              </a:solidFill>
              <a:latin typeface="Segoe UI"/>
              <a:cs typeface="Segoe UI" pitchFamily="34" charset="0"/>
            </a:endParaRPr>
          </a:p>
        </p:txBody>
      </p:sp>
      <p:sp>
        <p:nvSpPr>
          <p:cNvPr id="197" name="Text Placeholder 2">
            <a:extLst>
              <a:ext uri="{FF2B5EF4-FFF2-40B4-BE49-F238E27FC236}">
                <a16:creationId xmlns:a16="http://schemas.microsoft.com/office/drawing/2014/main" id="{81BBB1CC-BD72-463C-9725-56CB60AEEE23}"/>
              </a:ext>
            </a:extLst>
          </p:cNvPr>
          <p:cNvSpPr txBox="1">
            <a:spLocks/>
          </p:cNvSpPr>
          <p:nvPr/>
        </p:nvSpPr>
        <p:spPr>
          <a:xfrm>
            <a:off x="632170" y="5689601"/>
            <a:ext cx="3475037"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a:t>Power Automate	</a:t>
            </a:r>
          </a:p>
        </p:txBody>
      </p:sp>
      <p:pic>
        <p:nvPicPr>
          <p:cNvPr id="203" name="Picture 202">
            <a:extLst>
              <a:ext uri="{FF2B5EF4-FFF2-40B4-BE49-F238E27FC236}">
                <a16:creationId xmlns:a16="http://schemas.microsoft.com/office/drawing/2014/main" id="{B54064A5-CE4C-48D7-97E6-39BF8100A06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5631" y="3353769"/>
            <a:ext cx="3474720" cy="1806855"/>
          </a:xfrm>
          <a:prstGeom prst="rect">
            <a:avLst/>
          </a:prstGeom>
          <a:noFill/>
        </p:spPr>
      </p:pic>
      <p:sp>
        <p:nvSpPr>
          <p:cNvPr id="208" name="Text Placeholder 4">
            <a:extLst>
              <a:ext uri="{FF2B5EF4-FFF2-40B4-BE49-F238E27FC236}">
                <a16:creationId xmlns:a16="http://schemas.microsoft.com/office/drawing/2014/main" id="{8E2AFBE7-4E8E-4B54-ACD6-F96C8B511D95}"/>
              </a:ext>
            </a:extLst>
          </p:cNvPr>
          <p:cNvSpPr txBox="1">
            <a:spLocks/>
          </p:cNvSpPr>
          <p:nvPr/>
        </p:nvSpPr>
        <p:spPr>
          <a:xfrm>
            <a:off x="4358640" y="5689601"/>
            <a:ext cx="3475037"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a:t>Power Apps</a:t>
            </a:r>
          </a:p>
        </p:txBody>
      </p:sp>
      <p:pic>
        <p:nvPicPr>
          <p:cNvPr id="209" name="Picture 208">
            <a:extLst>
              <a:ext uri="{FF2B5EF4-FFF2-40B4-BE49-F238E27FC236}">
                <a16:creationId xmlns:a16="http://schemas.microsoft.com/office/drawing/2014/main" id="{692CE12A-A036-42CE-B0EF-FB4456CCB33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81659" y="3388515"/>
            <a:ext cx="3474720" cy="1737360"/>
          </a:xfrm>
          <a:prstGeom prst="rect">
            <a:avLst/>
          </a:prstGeom>
          <a:noFill/>
        </p:spPr>
      </p:pic>
      <p:sp>
        <p:nvSpPr>
          <p:cNvPr id="211" name="Text Placeholder 6">
            <a:extLst>
              <a:ext uri="{FF2B5EF4-FFF2-40B4-BE49-F238E27FC236}">
                <a16:creationId xmlns:a16="http://schemas.microsoft.com/office/drawing/2014/main" id="{A435CAEE-0F5C-4EFA-BE54-7CA15D26A5D7}"/>
              </a:ext>
            </a:extLst>
          </p:cNvPr>
          <p:cNvSpPr txBox="1">
            <a:spLocks/>
          </p:cNvSpPr>
          <p:nvPr/>
        </p:nvSpPr>
        <p:spPr>
          <a:xfrm>
            <a:off x="8134352" y="5689601"/>
            <a:ext cx="3475037"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a:t>Power Virtual Agent</a:t>
            </a:r>
          </a:p>
        </p:txBody>
      </p:sp>
      <p:pic>
        <p:nvPicPr>
          <p:cNvPr id="212" name="Picture 211">
            <a:extLst>
              <a:ext uri="{FF2B5EF4-FFF2-40B4-BE49-F238E27FC236}">
                <a16:creationId xmlns:a16="http://schemas.microsoft.com/office/drawing/2014/main" id="{44196EF8-ED86-4243-934D-C91E5DAD7E3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255083" y="3444981"/>
            <a:ext cx="3474720" cy="1624431"/>
          </a:xfrm>
          <a:prstGeom prst="rect">
            <a:avLst/>
          </a:prstGeom>
          <a:noFill/>
        </p:spPr>
      </p:pic>
      <p:sp>
        <p:nvSpPr>
          <p:cNvPr id="3" name="Freeform: Shape 2">
            <a:extLst>
              <a:ext uri="{FF2B5EF4-FFF2-40B4-BE49-F238E27FC236}">
                <a16:creationId xmlns:a16="http://schemas.microsoft.com/office/drawing/2014/main" id="{A8460C7A-2B26-441D-8A49-94AB52C1786F}"/>
              </a:ext>
            </a:extLst>
          </p:cNvPr>
          <p:cNvSpPr/>
          <p:nvPr/>
        </p:nvSpPr>
        <p:spPr bwMode="auto">
          <a:xfrm>
            <a:off x="0" y="487"/>
            <a:ext cx="9528463" cy="1344923"/>
          </a:xfrm>
          <a:custGeom>
            <a:avLst/>
            <a:gdLst>
              <a:gd name="connsiteX0" fmla="*/ 0 w 6882109"/>
              <a:gd name="connsiteY0" fmla="*/ 0 h 2005096"/>
              <a:gd name="connsiteX1" fmla="*/ 6882109 w 6882109"/>
              <a:gd name="connsiteY1" fmla="*/ 0 h 2005096"/>
              <a:gd name="connsiteX2" fmla="*/ 5879561 w 6882109"/>
              <a:gd name="connsiteY2" fmla="*/ 2005096 h 2005096"/>
              <a:gd name="connsiteX3" fmla="*/ 0 w 6882109"/>
              <a:gd name="connsiteY3" fmla="*/ 2005096 h 2005096"/>
            </a:gdLst>
            <a:ahLst/>
            <a:cxnLst>
              <a:cxn ang="0">
                <a:pos x="connsiteX0" y="connsiteY0"/>
              </a:cxn>
              <a:cxn ang="0">
                <a:pos x="connsiteX1" y="connsiteY1"/>
              </a:cxn>
              <a:cxn ang="0">
                <a:pos x="connsiteX2" y="connsiteY2"/>
              </a:cxn>
              <a:cxn ang="0">
                <a:pos x="connsiteX3" y="connsiteY3"/>
              </a:cxn>
            </a:cxnLst>
            <a:rect l="l" t="t" r="r" b="b"/>
            <a:pathLst>
              <a:path w="6882109" h="2005096">
                <a:moveTo>
                  <a:pt x="0" y="0"/>
                </a:moveTo>
                <a:lnTo>
                  <a:pt x="6882109" y="0"/>
                </a:lnTo>
                <a:lnTo>
                  <a:pt x="5879561" y="2005096"/>
                </a:lnTo>
                <a:lnTo>
                  <a:pt x="0" y="2005096"/>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GB"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Freeform: Shape 4">
            <a:extLst>
              <a:ext uri="{FF2B5EF4-FFF2-40B4-BE49-F238E27FC236}">
                <a16:creationId xmlns:a16="http://schemas.microsoft.com/office/drawing/2014/main" id="{9582458C-5083-4800-A9B7-8AECD4C1F101}"/>
              </a:ext>
            </a:extLst>
          </p:cNvPr>
          <p:cNvSpPr/>
          <p:nvPr/>
        </p:nvSpPr>
        <p:spPr bwMode="auto">
          <a:xfrm>
            <a:off x="-1" y="488"/>
            <a:ext cx="9040257" cy="1420373"/>
          </a:xfrm>
          <a:custGeom>
            <a:avLst/>
            <a:gdLst>
              <a:gd name="connsiteX0" fmla="*/ 0 w 6576402"/>
              <a:gd name="connsiteY0" fmla="*/ 0 h 2117581"/>
              <a:gd name="connsiteX1" fmla="*/ 6576402 w 6576402"/>
              <a:gd name="connsiteY1" fmla="*/ 0 h 2117581"/>
              <a:gd name="connsiteX2" fmla="*/ 5517611 w 6576402"/>
              <a:gd name="connsiteY2" fmla="*/ 2117581 h 2117581"/>
              <a:gd name="connsiteX3" fmla="*/ 0 w 6576402"/>
              <a:gd name="connsiteY3" fmla="*/ 2117581 h 2117581"/>
            </a:gdLst>
            <a:ahLst/>
            <a:cxnLst>
              <a:cxn ang="0">
                <a:pos x="connsiteX0" y="connsiteY0"/>
              </a:cxn>
              <a:cxn ang="0">
                <a:pos x="connsiteX1" y="connsiteY1"/>
              </a:cxn>
              <a:cxn ang="0">
                <a:pos x="connsiteX2" y="connsiteY2"/>
              </a:cxn>
              <a:cxn ang="0">
                <a:pos x="connsiteX3" y="connsiteY3"/>
              </a:cxn>
            </a:cxnLst>
            <a:rect l="l" t="t" r="r" b="b"/>
            <a:pathLst>
              <a:path w="6576402" h="2117581">
                <a:moveTo>
                  <a:pt x="0" y="0"/>
                </a:moveTo>
                <a:lnTo>
                  <a:pt x="6576402" y="0"/>
                </a:lnTo>
                <a:lnTo>
                  <a:pt x="5517611" y="2117581"/>
                </a:lnTo>
                <a:lnTo>
                  <a:pt x="0" y="211758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GB"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Hexagon 5">
            <a:extLst>
              <a:ext uri="{FF2B5EF4-FFF2-40B4-BE49-F238E27FC236}">
                <a16:creationId xmlns:a16="http://schemas.microsoft.com/office/drawing/2014/main" id="{9E5306B3-E4EF-41D4-B9CA-556EEECFB537}"/>
              </a:ext>
            </a:extLst>
          </p:cNvPr>
          <p:cNvSpPr/>
          <p:nvPr/>
        </p:nvSpPr>
        <p:spPr bwMode="auto">
          <a:xfrm>
            <a:off x="279490" y="525496"/>
            <a:ext cx="504000" cy="432000"/>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r>
              <a:rPr lang="en-IN" sz="1600" b="1" dirty="0">
                <a:solidFill>
                  <a:srgbClr val="FFFFFF"/>
                </a:solidFill>
                <a:latin typeface="Segoe UI"/>
                <a:cs typeface="Segoe UI" pitchFamily="34" charset="0"/>
              </a:rPr>
              <a:t>3</a:t>
            </a:r>
            <a:endParaRPr lang="en-IN" sz="1176" b="1"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F2DD6CB0-61AC-472D-AE14-3212B0060D7B}"/>
              </a:ext>
            </a:extLst>
          </p:cNvPr>
          <p:cNvSpPr>
            <a:spLocks noGrp="1"/>
          </p:cNvSpPr>
          <p:nvPr>
            <p:ph type="title"/>
          </p:nvPr>
        </p:nvSpPr>
        <p:spPr>
          <a:xfrm>
            <a:off x="933531" y="563887"/>
            <a:ext cx="11055907" cy="380873"/>
          </a:xfrm>
        </p:spPr>
        <p:txBody>
          <a:bodyPr/>
          <a:lstStyle/>
          <a:p>
            <a:r>
              <a:rPr lang="en-IN" sz="2750" dirty="0">
                <a:solidFill>
                  <a:schemeClr val="bg1"/>
                </a:solidFill>
              </a:rPr>
              <a:t>Resource level access</a:t>
            </a:r>
          </a:p>
        </p:txBody>
      </p:sp>
    </p:spTree>
    <p:extLst>
      <p:ext uri="{BB962C8B-B14F-4D97-AF65-F5344CB8AC3E}">
        <p14:creationId xmlns:p14="http://schemas.microsoft.com/office/powerpoint/2010/main" val="351597786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3174E06-4A5A-408B-B0D3-C13D5237E4D9}"/>
              </a:ext>
            </a:extLst>
          </p:cNvPr>
          <p:cNvGrpSpPr/>
          <p:nvPr/>
        </p:nvGrpSpPr>
        <p:grpSpPr>
          <a:xfrm>
            <a:off x="10586497" y="-414638"/>
            <a:ext cx="2223132" cy="1835499"/>
            <a:chOff x="10308253" y="-1239842"/>
            <a:chExt cx="2954665" cy="2439479"/>
          </a:xfrm>
        </p:grpSpPr>
        <p:sp>
          <p:nvSpPr>
            <p:cNvPr id="12" name="Hexagon 11">
              <a:extLst>
                <a:ext uri="{FF2B5EF4-FFF2-40B4-BE49-F238E27FC236}">
                  <a16:creationId xmlns:a16="http://schemas.microsoft.com/office/drawing/2014/main" id="{E8562EC5-86B2-4C65-91DA-00215D773115}"/>
                </a:ext>
              </a:extLst>
            </p:cNvPr>
            <p:cNvSpPr/>
            <p:nvPr/>
          </p:nvSpPr>
          <p:spPr bwMode="auto">
            <a:xfrm>
              <a:off x="11629727" y="-238977"/>
              <a:ext cx="1633191" cy="1438614"/>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endParaRPr lang="en-IN" sz="1176" b="1" err="1">
                <a:solidFill>
                  <a:srgbClr val="FFFFFF"/>
                </a:solidFill>
                <a:latin typeface="Segoe UI"/>
                <a:cs typeface="Segoe UI" pitchFamily="34" charset="0"/>
              </a:endParaRPr>
            </a:p>
          </p:txBody>
        </p:sp>
        <p:sp>
          <p:nvSpPr>
            <p:cNvPr id="13" name="Hexagon 12">
              <a:extLst>
                <a:ext uri="{FF2B5EF4-FFF2-40B4-BE49-F238E27FC236}">
                  <a16:creationId xmlns:a16="http://schemas.microsoft.com/office/drawing/2014/main" id="{B2D75A02-BA4A-4E97-A36B-46BC2E0349FD}"/>
                </a:ext>
              </a:extLst>
            </p:cNvPr>
            <p:cNvSpPr/>
            <p:nvPr/>
          </p:nvSpPr>
          <p:spPr bwMode="auto">
            <a:xfrm>
              <a:off x="10308253" y="-1239842"/>
              <a:ext cx="2357296" cy="2076450"/>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grpSp>
      <p:sp>
        <p:nvSpPr>
          <p:cNvPr id="17" name="Rectangle 1">
            <a:extLst>
              <a:ext uri="{FF2B5EF4-FFF2-40B4-BE49-F238E27FC236}">
                <a16:creationId xmlns:a16="http://schemas.microsoft.com/office/drawing/2014/main" id="{0E1D41C1-7628-4033-BF1C-71CFA9EB056B}"/>
              </a:ext>
            </a:extLst>
          </p:cNvPr>
          <p:cNvSpPr>
            <a:spLocks noChangeArrowheads="1"/>
          </p:cNvSpPr>
          <p:nvPr/>
        </p:nvSpPr>
        <p:spPr bwMode="auto">
          <a:xfrm>
            <a:off x="1" y="-323164"/>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914377" eaLnBrk="0" fontAlgn="base" hangingPunct="0">
              <a:spcBef>
                <a:spcPct val="0"/>
              </a:spcBef>
              <a:spcAft>
                <a:spcPct val="0"/>
              </a:spcAft>
            </a:pPr>
            <a:br>
              <a:rPr lang="en-US" altLang="en-US">
                <a:latin typeface="Arial" panose="020B0604020202020204" pitchFamily="34" charset="0"/>
              </a:rPr>
            </a:br>
            <a:endParaRPr lang="en-US" altLang="en-US">
              <a:latin typeface="Arial" panose="020B0604020202020204" pitchFamily="34" charset="0"/>
            </a:endParaRPr>
          </a:p>
        </p:txBody>
      </p:sp>
      <p:sp>
        <p:nvSpPr>
          <p:cNvPr id="89" name="Freeform: Shape 88">
            <a:extLst>
              <a:ext uri="{FF2B5EF4-FFF2-40B4-BE49-F238E27FC236}">
                <a16:creationId xmlns:a16="http://schemas.microsoft.com/office/drawing/2014/main" id="{68E189C5-5387-45E2-A005-DC451913C5C1}"/>
              </a:ext>
            </a:extLst>
          </p:cNvPr>
          <p:cNvSpPr/>
          <p:nvPr/>
        </p:nvSpPr>
        <p:spPr>
          <a:xfrm flipH="1">
            <a:off x="809697" y="1491834"/>
            <a:ext cx="10512111" cy="5366167"/>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896346">
              <a:defRPr/>
            </a:pPr>
            <a:endParaRPr lang="en-US" sz="1176">
              <a:solidFill>
                <a:srgbClr val="000000"/>
              </a:solidFill>
              <a:latin typeface="Arial"/>
            </a:endParaRPr>
          </a:p>
        </p:txBody>
      </p:sp>
      <p:pic>
        <p:nvPicPr>
          <p:cNvPr id="7" name="Picture 6">
            <a:extLst>
              <a:ext uri="{FF2B5EF4-FFF2-40B4-BE49-F238E27FC236}">
                <a16:creationId xmlns:a16="http://schemas.microsoft.com/office/drawing/2014/main" id="{F57D6489-8186-4571-AB94-6B39A3DA119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97889" y="1753232"/>
            <a:ext cx="9459428" cy="4771745"/>
          </a:xfrm>
          <a:prstGeom prst="rect">
            <a:avLst/>
          </a:prstGeom>
        </p:spPr>
      </p:pic>
      <p:sp>
        <p:nvSpPr>
          <p:cNvPr id="3" name="Freeform: Shape 2">
            <a:extLst>
              <a:ext uri="{FF2B5EF4-FFF2-40B4-BE49-F238E27FC236}">
                <a16:creationId xmlns:a16="http://schemas.microsoft.com/office/drawing/2014/main" id="{932CB86C-D6BE-4F6B-BD92-4EB01DBE7C44}"/>
              </a:ext>
            </a:extLst>
          </p:cNvPr>
          <p:cNvSpPr/>
          <p:nvPr/>
        </p:nvSpPr>
        <p:spPr bwMode="auto">
          <a:xfrm>
            <a:off x="0" y="487"/>
            <a:ext cx="9528463" cy="1344923"/>
          </a:xfrm>
          <a:custGeom>
            <a:avLst/>
            <a:gdLst>
              <a:gd name="connsiteX0" fmla="*/ 0 w 6882109"/>
              <a:gd name="connsiteY0" fmla="*/ 0 h 2005096"/>
              <a:gd name="connsiteX1" fmla="*/ 6882109 w 6882109"/>
              <a:gd name="connsiteY1" fmla="*/ 0 h 2005096"/>
              <a:gd name="connsiteX2" fmla="*/ 5879561 w 6882109"/>
              <a:gd name="connsiteY2" fmla="*/ 2005096 h 2005096"/>
              <a:gd name="connsiteX3" fmla="*/ 0 w 6882109"/>
              <a:gd name="connsiteY3" fmla="*/ 2005096 h 2005096"/>
            </a:gdLst>
            <a:ahLst/>
            <a:cxnLst>
              <a:cxn ang="0">
                <a:pos x="connsiteX0" y="connsiteY0"/>
              </a:cxn>
              <a:cxn ang="0">
                <a:pos x="connsiteX1" y="connsiteY1"/>
              </a:cxn>
              <a:cxn ang="0">
                <a:pos x="connsiteX2" y="connsiteY2"/>
              </a:cxn>
              <a:cxn ang="0">
                <a:pos x="connsiteX3" y="connsiteY3"/>
              </a:cxn>
            </a:cxnLst>
            <a:rect l="l" t="t" r="r" b="b"/>
            <a:pathLst>
              <a:path w="6882109" h="2005096">
                <a:moveTo>
                  <a:pt x="0" y="0"/>
                </a:moveTo>
                <a:lnTo>
                  <a:pt x="6882109" y="0"/>
                </a:lnTo>
                <a:lnTo>
                  <a:pt x="5879561" y="2005096"/>
                </a:lnTo>
                <a:lnTo>
                  <a:pt x="0" y="2005096"/>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GB"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Freeform: Shape 13">
            <a:extLst>
              <a:ext uri="{FF2B5EF4-FFF2-40B4-BE49-F238E27FC236}">
                <a16:creationId xmlns:a16="http://schemas.microsoft.com/office/drawing/2014/main" id="{E6B5FDF0-F5F5-4352-A961-A5FD17314523}"/>
              </a:ext>
            </a:extLst>
          </p:cNvPr>
          <p:cNvSpPr/>
          <p:nvPr/>
        </p:nvSpPr>
        <p:spPr bwMode="auto">
          <a:xfrm>
            <a:off x="-1" y="488"/>
            <a:ext cx="9040257" cy="1420373"/>
          </a:xfrm>
          <a:custGeom>
            <a:avLst/>
            <a:gdLst>
              <a:gd name="connsiteX0" fmla="*/ 0 w 6576402"/>
              <a:gd name="connsiteY0" fmla="*/ 0 h 2117581"/>
              <a:gd name="connsiteX1" fmla="*/ 6576402 w 6576402"/>
              <a:gd name="connsiteY1" fmla="*/ 0 h 2117581"/>
              <a:gd name="connsiteX2" fmla="*/ 5517611 w 6576402"/>
              <a:gd name="connsiteY2" fmla="*/ 2117581 h 2117581"/>
              <a:gd name="connsiteX3" fmla="*/ 0 w 6576402"/>
              <a:gd name="connsiteY3" fmla="*/ 2117581 h 2117581"/>
            </a:gdLst>
            <a:ahLst/>
            <a:cxnLst>
              <a:cxn ang="0">
                <a:pos x="connsiteX0" y="connsiteY0"/>
              </a:cxn>
              <a:cxn ang="0">
                <a:pos x="connsiteX1" y="connsiteY1"/>
              </a:cxn>
              <a:cxn ang="0">
                <a:pos x="connsiteX2" y="connsiteY2"/>
              </a:cxn>
              <a:cxn ang="0">
                <a:pos x="connsiteX3" y="connsiteY3"/>
              </a:cxn>
            </a:cxnLst>
            <a:rect l="l" t="t" r="r" b="b"/>
            <a:pathLst>
              <a:path w="6576402" h="2117581">
                <a:moveTo>
                  <a:pt x="0" y="0"/>
                </a:moveTo>
                <a:lnTo>
                  <a:pt x="6576402" y="0"/>
                </a:lnTo>
                <a:lnTo>
                  <a:pt x="5517611" y="2117581"/>
                </a:lnTo>
                <a:lnTo>
                  <a:pt x="0" y="211758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GB"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Hexagon 15">
            <a:extLst>
              <a:ext uri="{FF2B5EF4-FFF2-40B4-BE49-F238E27FC236}">
                <a16:creationId xmlns:a16="http://schemas.microsoft.com/office/drawing/2014/main" id="{AB5278AB-50B4-411D-9401-35DA528CBA81}"/>
              </a:ext>
            </a:extLst>
          </p:cNvPr>
          <p:cNvSpPr/>
          <p:nvPr/>
        </p:nvSpPr>
        <p:spPr bwMode="auto">
          <a:xfrm>
            <a:off x="279490" y="525496"/>
            <a:ext cx="504000" cy="432000"/>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r>
              <a:rPr lang="en-IN" sz="1600" b="1" dirty="0">
                <a:solidFill>
                  <a:srgbClr val="FFFFFF"/>
                </a:solidFill>
                <a:latin typeface="Segoe UI"/>
                <a:cs typeface="Segoe UI" pitchFamily="34" charset="0"/>
              </a:rPr>
              <a:t>3</a:t>
            </a:r>
            <a:endParaRPr lang="en-IN" sz="1176" b="1"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AB69124B-8E42-474B-AB1E-BA11DB447664}"/>
              </a:ext>
            </a:extLst>
          </p:cNvPr>
          <p:cNvSpPr>
            <a:spLocks noGrp="1"/>
          </p:cNvSpPr>
          <p:nvPr>
            <p:ph type="title"/>
          </p:nvPr>
        </p:nvSpPr>
        <p:spPr>
          <a:xfrm>
            <a:off x="985385" y="551059"/>
            <a:ext cx="11055907" cy="380873"/>
          </a:xfrm>
        </p:spPr>
        <p:txBody>
          <a:bodyPr/>
          <a:lstStyle/>
          <a:p>
            <a:r>
              <a:rPr lang="en-US" sz="2750" dirty="0">
                <a:solidFill>
                  <a:schemeClr val="bg1"/>
                </a:solidFill>
              </a:rPr>
              <a:t>Sharing Component and Granting Data Access</a:t>
            </a:r>
            <a:endParaRPr lang="en-GB" sz="2750" dirty="0">
              <a:solidFill>
                <a:schemeClr val="bg1"/>
              </a:solidFill>
            </a:endParaRPr>
          </a:p>
        </p:txBody>
      </p:sp>
    </p:spTree>
    <p:extLst>
      <p:ext uri="{BB962C8B-B14F-4D97-AF65-F5344CB8AC3E}">
        <p14:creationId xmlns:p14="http://schemas.microsoft.com/office/powerpoint/2010/main" val="77573174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Hexagon 191">
            <a:extLst>
              <a:ext uri="{FF2B5EF4-FFF2-40B4-BE49-F238E27FC236}">
                <a16:creationId xmlns:a16="http://schemas.microsoft.com/office/drawing/2014/main" id="{09727674-CC50-4B75-BED4-F343DC053218}"/>
              </a:ext>
            </a:extLst>
          </p:cNvPr>
          <p:cNvSpPr/>
          <p:nvPr/>
        </p:nvSpPr>
        <p:spPr bwMode="auto">
          <a:xfrm>
            <a:off x="10833960" y="-804120"/>
            <a:ext cx="2310957" cy="2035631"/>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193" name="Hexagon 192">
            <a:extLst>
              <a:ext uri="{FF2B5EF4-FFF2-40B4-BE49-F238E27FC236}">
                <a16:creationId xmlns:a16="http://schemas.microsoft.com/office/drawing/2014/main" id="{AA3D74CF-726A-4CFB-BA92-4A43B8B9622E}"/>
              </a:ext>
            </a:extLst>
          </p:cNvPr>
          <p:cNvSpPr/>
          <p:nvPr/>
        </p:nvSpPr>
        <p:spPr bwMode="auto">
          <a:xfrm>
            <a:off x="11476454" y="120737"/>
            <a:ext cx="1601087" cy="1410335"/>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endParaRPr lang="en-IN" sz="1176" b="1" err="1">
              <a:solidFill>
                <a:srgbClr val="FFFFFF"/>
              </a:solidFill>
              <a:latin typeface="Segoe UI"/>
              <a:cs typeface="Segoe UI" pitchFamily="34" charset="0"/>
            </a:endParaRPr>
          </a:p>
        </p:txBody>
      </p:sp>
      <p:grpSp>
        <p:nvGrpSpPr>
          <p:cNvPr id="60" name="Group 59">
            <a:extLst>
              <a:ext uri="{FF2B5EF4-FFF2-40B4-BE49-F238E27FC236}">
                <a16:creationId xmlns:a16="http://schemas.microsoft.com/office/drawing/2014/main" id="{AF9EEF76-5B19-4FCA-BF22-826CED4F4EE5}"/>
              </a:ext>
            </a:extLst>
          </p:cNvPr>
          <p:cNvGrpSpPr/>
          <p:nvPr/>
        </p:nvGrpSpPr>
        <p:grpSpPr>
          <a:xfrm>
            <a:off x="498430" y="914411"/>
            <a:ext cx="11195141" cy="5029175"/>
            <a:chOff x="453854" y="1578658"/>
            <a:chExt cx="11195141" cy="5029176"/>
          </a:xfrm>
        </p:grpSpPr>
        <p:sp>
          <p:nvSpPr>
            <p:cNvPr id="98" name="TextBox 97">
              <a:extLst>
                <a:ext uri="{FF2B5EF4-FFF2-40B4-BE49-F238E27FC236}">
                  <a16:creationId xmlns:a16="http://schemas.microsoft.com/office/drawing/2014/main" id="{A5F6BEDB-DADE-40F0-AB54-6E1338F501BE}"/>
                </a:ext>
              </a:extLst>
            </p:cNvPr>
            <p:cNvSpPr txBox="1"/>
            <p:nvPr/>
          </p:nvSpPr>
          <p:spPr>
            <a:xfrm>
              <a:off x="8119799" y="3630333"/>
              <a:ext cx="2124741" cy="241285"/>
            </a:xfrm>
            <a:prstGeom prst="rect">
              <a:avLst/>
            </a:prstGeom>
            <a:noFill/>
          </p:spPr>
          <p:txBody>
            <a:bodyPr wrap="square" lIns="0" tIns="0" rIns="0" bIns="0" rtlCol="0">
              <a:spAutoFit/>
            </a:bodyPr>
            <a:lstStyle/>
            <a:p>
              <a:pPr defTabSz="1195122">
                <a:defRPr/>
              </a:pPr>
              <a:r>
                <a:rPr lang="en-US" sz="1568">
                  <a:solidFill>
                    <a:srgbClr val="3C3C41">
                      <a:alpha val="25000"/>
                    </a:srgbClr>
                  </a:solidFill>
                  <a:latin typeface="Segoe UI"/>
                </a:rPr>
                <a:t>Resource permissions</a:t>
              </a:r>
            </a:p>
          </p:txBody>
        </p:sp>
        <p:sp>
          <p:nvSpPr>
            <p:cNvPr id="99" name="TextBox 98">
              <a:extLst>
                <a:ext uri="{FF2B5EF4-FFF2-40B4-BE49-F238E27FC236}">
                  <a16:creationId xmlns:a16="http://schemas.microsoft.com/office/drawing/2014/main" id="{5E4A5CF8-A721-44DE-847F-A4BB8252716E}"/>
                </a:ext>
              </a:extLst>
            </p:cNvPr>
            <p:cNvSpPr txBox="1"/>
            <p:nvPr/>
          </p:nvSpPr>
          <p:spPr>
            <a:xfrm>
              <a:off x="8120146" y="5398040"/>
              <a:ext cx="2810541" cy="241285"/>
            </a:xfrm>
            <a:prstGeom prst="rect">
              <a:avLst/>
            </a:prstGeom>
            <a:noFill/>
          </p:spPr>
          <p:txBody>
            <a:bodyPr wrap="square" lIns="0" tIns="0" rIns="0" bIns="0" rtlCol="0">
              <a:spAutoFit/>
            </a:bodyPr>
            <a:lstStyle/>
            <a:p>
              <a:pPr defTabSz="1195122">
                <a:defRPr/>
              </a:pPr>
              <a:r>
                <a:rPr lang="en-US" sz="1568" dirty="0" err="1">
                  <a:solidFill>
                    <a:srgbClr val="3C3C41">
                      <a:alpha val="25000"/>
                    </a:srgbClr>
                  </a:solidFill>
                  <a:latin typeface="Segoe UI"/>
                </a:rPr>
                <a:t>Dataverse</a:t>
              </a:r>
              <a:r>
                <a:rPr lang="en-US" sz="1568" dirty="0">
                  <a:solidFill>
                    <a:srgbClr val="3C3C41">
                      <a:alpha val="25000"/>
                    </a:srgbClr>
                  </a:solidFill>
                  <a:latin typeface="Segoe UI"/>
                </a:rPr>
                <a:t> security</a:t>
              </a:r>
            </a:p>
          </p:txBody>
        </p:sp>
        <p:sp>
          <p:nvSpPr>
            <p:cNvPr id="100" name="TextBox 99">
              <a:extLst>
                <a:ext uri="{FF2B5EF4-FFF2-40B4-BE49-F238E27FC236}">
                  <a16:creationId xmlns:a16="http://schemas.microsoft.com/office/drawing/2014/main" id="{45C1FAE4-3A3D-4BE9-A4A4-59F216129347}"/>
                </a:ext>
              </a:extLst>
            </p:cNvPr>
            <p:cNvSpPr txBox="1"/>
            <p:nvPr/>
          </p:nvSpPr>
          <p:spPr>
            <a:xfrm>
              <a:off x="8120147" y="6217320"/>
              <a:ext cx="2645332" cy="241285"/>
            </a:xfrm>
            <a:prstGeom prst="rect">
              <a:avLst/>
            </a:prstGeom>
            <a:noFill/>
          </p:spPr>
          <p:txBody>
            <a:bodyPr wrap="square" lIns="0" tIns="0" rIns="0" bIns="0" rtlCol="0">
              <a:spAutoFit/>
            </a:bodyPr>
            <a:lstStyle/>
            <a:p>
              <a:pPr defTabSz="1195122">
                <a:defRPr/>
              </a:pPr>
              <a:r>
                <a:rPr lang="en-US" sz="1568">
                  <a:solidFill>
                    <a:srgbClr val="3C3C41">
                      <a:alpha val="25000"/>
                    </a:srgbClr>
                  </a:solidFill>
                  <a:latin typeface="Segoe UI"/>
                </a:rPr>
                <a:t>On-premises data gateway</a:t>
              </a:r>
            </a:p>
          </p:txBody>
        </p:sp>
        <p:sp>
          <p:nvSpPr>
            <p:cNvPr id="195" name="Rechteck 49">
              <a:extLst>
                <a:ext uri="{FF2B5EF4-FFF2-40B4-BE49-F238E27FC236}">
                  <a16:creationId xmlns:a16="http://schemas.microsoft.com/office/drawing/2014/main" id="{6E334574-0D07-4820-B833-1BB940BF64B9}"/>
                </a:ext>
              </a:extLst>
            </p:cNvPr>
            <p:cNvSpPr/>
            <p:nvPr/>
          </p:nvSpPr>
          <p:spPr bwMode="auto">
            <a:xfrm>
              <a:off x="543005" y="2244096"/>
              <a:ext cx="5594555" cy="3686450"/>
            </a:xfrm>
            <a:prstGeom prst="rect">
              <a:avLst/>
            </a:prstGeom>
            <a:ln w="15875">
              <a:solidFill>
                <a:schemeClr val="tx1">
                  <a:lumMod val="75000"/>
                </a:schemeClr>
              </a:solidFill>
              <a:prstDash val="sysDash"/>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39047" tIns="191237" rIns="239047" bIns="191237" numCol="1" spcCol="0" rtlCol="0" fromWordArt="0" anchor="t" anchorCtr="0" forceAA="0" compatLnSpc="1">
              <a:prstTxWarp prst="textNoShape">
                <a:avLst/>
              </a:prstTxWarp>
              <a:noAutofit/>
            </a:bodyPr>
            <a:lstStyle/>
            <a:p>
              <a:pPr algn="ctr" defTabSz="1218743" fontAlgn="base">
                <a:lnSpc>
                  <a:spcPct val="90000"/>
                </a:lnSpc>
                <a:spcBef>
                  <a:spcPct val="0"/>
                </a:spcBef>
                <a:spcAft>
                  <a:spcPct val="0"/>
                </a:spcAft>
                <a:defRPr/>
              </a:pPr>
              <a:endParaRPr lang="en-US" sz="1029">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7" name="Rechteck 49">
              <a:extLst>
                <a:ext uri="{FF2B5EF4-FFF2-40B4-BE49-F238E27FC236}">
                  <a16:creationId xmlns:a16="http://schemas.microsoft.com/office/drawing/2014/main" id="{5974ED80-1B2A-4DA8-B456-F94C2F279CBC}"/>
                </a:ext>
              </a:extLst>
            </p:cNvPr>
            <p:cNvSpPr/>
            <p:nvPr/>
          </p:nvSpPr>
          <p:spPr bwMode="auto">
            <a:xfrm>
              <a:off x="776545" y="2583640"/>
              <a:ext cx="4924426" cy="210312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39047" tIns="191237" rIns="239047" bIns="191237" numCol="1" spcCol="0" rtlCol="0" fromWordArt="0" anchor="t" anchorCtr="0" forceAA="0" compatLnSpc="1">
              <a:prstTxWarp prst="textNoShape">
                <a:avLst/>
              </a:prstTxWarp>
              <a:noAutofit/>
            </a:bodyPr>
            <a:lstStyle/>
            <a:p>
              <a:pPr algn="ctr" defTabSz="1218743" fontAlgn="base">
                <a:lnSpc>
                  <a:spcPct val="90000"/>
                </a:lnSpc>
                <a:spcBef>
                  <a:spcPct val="0"/>
                </a:spcBef>
                <a:spcAft>
                  <a:spcPct val="0"/>
                </a:spcAft>
                <a:defRPr/>
              </a:pPr>
              <a:endParaRPr lang="en-US" sz="1029">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8" name="Rechteck 56">
              <a:extLst>
                <a:ext uri="{FF2B5EF4-FFF2-40B4-BE49-F238E27FC236}">
                  <a16:creationId xmlns:a16="http://schemas.microsoft.com/office/drawing/2014/main" id="{6259C62A-BA32-4827-96FE-4CC119A84C48}"/>
                </a:ext>
              </a:extLst>
            </p:cNvPr>
            <p:cNvSpPr/>
            <p:nvPr/>
          </p:nvSpPr>
          <p:spPr bwMode="auto">
            <a:xfrm>
              <a:off x="776545" y="2583640"/>
              <a:ext cx="4924426" cy="278455"/>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218743" fontAlgn="base">
                <a:lnSpc>
                  <a:spcPct val="90000"/>
                </a:lnSpc>
                <a:spcBef>
                  <a:spcPct val="0"/>
                </a:spcBef>
                <a:spcAft>
                  <a:spcPct val="0"/>
                </a:spcAft>
                <a:defRPr/>
              </a:pPr>
              <a:endParaRPr lang="en-US" sz="1176">
                <a:solidFill>
                  <a:srgbClr val="FFFFFF"/>
                </a:solidFill>
                <a:latin typeface="Segoe UI Semibold"/>
                <a:cs typeface="Segoe UI" pitchFamily="34" charset="0"/>
              </a:endParaRPr>
            </a:p>
          </p:txBody>
        </p:sp>
        <p:sp>
          <p:nvSpPr>
            <p:cNvPr id="199" name="Textfeld 40">
              <a:extLst>
                <a:ext uri="{FF2B5EF4-FFF2-40B4-BE49-F238E27FC236}">
                  <a16:creationId xmlns:a16="http://schemas.microsoft.com/office/drawing/2014/main" id="{C043FC23-A2C0-4FAF-994E-AB56DD964EA7}"/>
                </a:ext>
              </a:extLst>
            </p:cNvPr>
            <p:cNvSpPr txBox="1"/>
            <p:nvPr/>
          </p:nvSpPr>
          <p:spPr>
            <a:xfrm>
              <a:off x="821577" y="2643307"/>
              <a:ext cx="243656" cy="149464"/>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1195122">
                <a:spcAft>
                  <a:spcPts val="784"/>
                </a:spcAft>
                <a:defRPr/>
              </a:pPr>
              <a:r>
                <a:rPr lang="en-US" sz="1079">
                  <a:solidFill>
                    <a:srgbClr val="FFFFFF"/>
                  </a:solidFill>
                  <a:latin typeface="Segoe UI Semibold"/>
                </a:rPr>
                <a:t>Dev</a:t>
              </a:r>
            </a:p>
          </p:txBody>
        </p:sp>
        <p:sp>
          <p:nvSpPr>
            <p:cNvPr id="200" name="Rechteck 49">
              <a:extLst>
                <a:ext uri="{FF2B5EF4-FFF2-40B4-BE49-F238E27FC236}">
                  <a16:creationId xmlns:a16="http://schemas.microsoft.com/office/drawing/2014/main" id="{602CBE3C-CE47-40EE-B76C-390F2FFCA2D6}"/>
                </a:ext>
              </a:extLst>
            </p:cNvPr>
            <p:cNvSpPr/>
            <p:nvPr/>
          </p:nvSpPr>
          <p:spPr bwMode="auto">
            <a:xfrm>
              <a:off x="861318" y="2813057"/>
              <a:ext cx="4924426" cy="210312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39047" tIns="191237" rIns="239047" bIns="191237" numCol="1" spcCol="0" rtlCol="0" fromWordArt="0" anchor="t" anchorCtr="0" forceAA="0" compatLnSpc="1">
              <a:prstTxWarp prst="textNoShape">
                <a:avLst/>
              </a:prstTxWarp>
              <a:noAutofit/>
            </a:bodyPr>
            <a:lstStyle/>
            <a:p>
              <a:pPr algn="ctr" defTabSz="1218743" fontAlgn="base">
                <a:lnSpc>
                  <a:spcPct val="90000"/>
                </a:lnSpc>
                <a:spcBef>
                  <a:spcPct val="0"/>
                </a:spcBef>
                <a:spcAft>
                  <a:spcPct val="0"/>
                </a:spcAft>
                <a:defRPr/>
              </a:pPr>
              <a:endParaRPr lang="en-US" sz="1029">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01" name="Rechteck 56">
              <a:extLst>
                <a:ext uri="{FF2B5EF4-FFF2-40B4-BE49-F238E27FC236}">
                  <a16:creationId xmlns:a16="http://schemas.microsoft.com/office/drawing/2014/main" id="{32473F73-8905-446D-8B4F-9EF417985D57}"/>
                </a:ext>
              </a:extLst>
            </p:cNvPr>
            <p:cNvSpPr/>
            <p:nvPr/>
          </p:nvSpPr>
          <p:spPr bwMode="auto">
            <a:xfrm>
              <a:off x="861318" y="2813057"/>
              <a:ext cx="4924426" cy="278455"/>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218743" fontAlgn="base">
                <a:lnSpc>
                  <a:spcPct val="90000"/>
                </a:lnSpc>
                <a:spcBef>
                  <a:spcPct val="0"/>
                </a:spcBef>
                <a:spcAft>
                  <a:spcPct val="0"/>
                </a:spcAft>
                <a:defRPr/>
              </a:pPr>
              <a:endParaRPr lang="en-US" sz="1176">
                <a:solidFill>
                  <a:srgbClr val="FFFFFF"/>
                </a:solidFill>
                <a:latin typeface="Segoe UI Semibold"/>
                <a:cs typeface="Segoe UI" pitchFamily="34" charset="0"/>
              </a:endParaRPr>
            </a:p>
          </p:txBody>
        </p:sp>
        <p:sp>
          <p:nvSpPr>
            <p:cNvPr id="202" name="Textfeld 40">
              <a:extLst>
                <a:ext uri="{FF2B5EF4-FFF2-40B4-BE49-F238E27FC236}">
                  <a16:creationId xmlns:a16="http://schemas.microsoft.com/office/drawing/2014/main" id="{D1D76B86-DFA4-4C90-A255-66316F2F535B}"/>
                </a:ext>
              </a:extLst>
            </p:cNvPr>
            <p:cNvSpPr txBox="1"/>
            <p:nvPr/>
          </p:nvSpPr>
          <p:spPr>
            <a:xfrm>
              <a:off x="906349" y="2872725"/>
              <a:ext cx="259686" cy="149464"/>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1195122">
                <a:spcAft>
                  <a:spcPts val="784"/>
                </a:spcAft>
                <a:defRPr/>
              </a:pPr>
              <a:r>
                <a:rPr lang="en-US" sz="1079">
                  <a:solidFill>
                    <a:srgbClr val="FFFFFF"/>
                  </a:solidFill>
                  <a:latin typeface="Segoe UI Semibold"/>
                </a:rPr>
                <a:t>Test</a:t>
              </a:r>
            </a:p>
          </p:txBody>
        </p:sp>
        <p:sp>
          <p:nvSpPr>
            <p:cNvPr id="203" name="Rechteck 49">
              <a:extLst>
                <a:ext uri="{FF2B5EF4-FFF2-40B4-BE49-F238E27FC236}">
                  <a16:creationId xmlns:a16="http://schemas.microsoft.com/office/drawing/2014/main" id="{23A5DFB1-0007-4951-938A-A05360562D3B}"/>
                </a:ext>
              </a:extLst>
            </p:cNvPr>
            <p:cNvSpPr/>
            <p:nvPr/>
          </p:nvSpPr>
          <p:spPr bwMode="auto">
            <a:xfrm>
              <a:off x="958417" y="3037925"/>
              <a:ext cx="4924426" cy="2098096"/>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39047" tIns="191237" rIns="239047" bIns="191237" numCol="1" spcCol="0" rtlCol="0" fromWordArt="0" anchor="t" anchorCtr="0" forceAA="0" compatLnSpc="1">
              <a:prstTxWarp prst="textNoShape">
                <a:avLst/>
              </a:prstTxWarp>
              <a:noAutofit/>
            </a:bodyPr>
            <a:lstStyle/>
            <a:p>
              <a:pPr algn="ctr" defTabSz="1218743" fontAlgn="base">
                <a:lnSpc>
                  <a:spcPct val="90000"/>
                </a:lnSpc>
                <a:spcBef>
                  <a:spcPct val="0"/>
                </a:spcBef>
                <a:spcAft>
                  <a:spcPct val="0"/>
                </a:spcAft>
                <a:defRPr/>
              </a:pPr>
              <a:endParaRPr lang="en-US" sz="1029">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04" name="Graphic 203">
              <a:extLst>
                <a:ext uri="{FF2B5EF4-FFF2-40B4-BE49-F238E27FC236}">
                  <a16:creationId xmlns:a16="http://schemas.microsoft.com/office/drawing/2014/main" id="{06FB21DD-5CD1-4A93-8A24-5EC789A0C386}"/>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73319" y="3522375"/>
              <a:ext cx="457200" cy="457200"/>
            </a:xfrm>
            <a:prstGeom prst="rect">
              <a:avLst/>
            </a:prstGeom>
          </p:spPr>
        </p:pic>
        <p:pic>
          <p:nvPicPr>
            <p:cNvPr id="205" name="Graphic 204">
              <a:extLst>
                <a:ext uri="{FF2B5EF4-FFF2-40B4-BE49-F238E27FC236}">
                  <a16:creationId xmlns:a16="http://schemas.microsoft.com/office/drawing/2014/main" id="{B414EC86-BBD7-4729-95C1-8F1696571680}"/>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044073" y="3522375"/>
              <a:ext cx="457200" cy="457200"/>
            </a:xfrm>
            <a:prstGeom prst="rect">
              <a:avLst/>
            </a:prstGeom>
          </p:spPr>
        </p:pic>
        <p:pic>
          <p:nvPicPr>
            <p:cNvPr id="206" name="Graphic 205">
              <a:extLst>
                <a:ext uri="{FF2B5EF4-FFF2-40B4-BE49-F238E27FC236}">
                  <a16:creationId xmlns:a16="http://schemas.microsoft.com/office/drawing/2014/main" id="{505DF240-C881-4B61-B545-46C73FF82CFD}"/>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714828" y="3522375"/>
              <a:ext cx="457200" cy="457200"/>
            </a:xfrm>
            <a:prstGeom prst="rect">
              <a:avLst/>
            </a:prstGeom>
          </p:spPr>
        </p:pic>
        <p:sp>
          <p:nvSpPr>
            <p:cNvPr id="207" name="Rectangle 24">
              <a:extLst>
                <a:ext uri="{FF2B5EF4-FFF2-40B4-BE49-F238E27FC236}">
                  <a16:creationId xmlns:a16="http://schemas.microsoft.com/office/drawing/2014/main" id="{5BAEF29F-DE27-4AF9-955E-67215DEE1F3D}"/>
                </a:ext>
              </a:extLst>
            </p:cNvPr>
            <p:cNvSpPr/>
            <p:nvPr/>
          </p:nvSpPr>
          <p:spPr bwMode="auto">
            <a:xfrm>
              <a:off x="1131350" y="4014060"/>
              <a:ext cx="941139" cy="211148"/>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55">
                <a:defRPr/>
              </a:pPr>
              <a:r>
                <a:rPr lang="en-US" sz="1372">
                  <a:gradFill>
                    <a:gsLst>
                      <a:gs pos="2917">
                        <a:srgbClr val="282828"/>
                      </a:gs>
                      <a:gs pos="30000">
                        <a:srgbClr val="282828"/>
                      </a:gs>
                    </a:gsLst>
                    <a:lin ang="5400000" scaled="0"/>
                  </a:gradFill>
                  <a:latin typeface="Segoe UI Semibold"/>
                </a:rPr>
                <a:t>Power Apps</a:t>
              </a:r>
            </a:p>
          </p:txBody>
        </p:sp>
        <p:sp>
          <p:nvSpPr>
            <p:cNvPr id="208" name="Rectangle 24">
              <a:extLst>
                <a:ext uri="{FF2B5EF4-FFF2-40B4-BE49-F238E27FC236}">
                  <a16:creationId xmlns:a16="http://schemas.microsoft.com/office/drawing/2014/main" id="{8C211A2B-B7B1-43D7-AA2A-78D1D70B6983}"/>
                </a:ext>
              </a:extLst>
            </p:cNvPr>
            <p:cNvSpPr/>
            <p:nvPr/>
          </p:nvSpPr>
          <p:spPr bwMode="auto">
            <a:xfrm>
              <a:off x="2583035" y="4014060"/>
              <a:ext cx="1379276" cy="211148"/>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55">
                <a:defRPr/>
              </a:pPr>
              <a:r>
                <a:rPr lang="en-US" sz="1372">
                  <a:gradFill>
                    <a:gsLst>
                      <a:gs pos="2917">
                        <a:srgbClr val="282828"/>
                      </a:gs>
                      <a:gs pos="30000">
                        <a:srgbClr val="282828"/>
                      </a:gs>
                    </a:gsLst>
                    <a:lin ang="5400000" scaled="0"/>
                  </a:gradFill>
                  <a:latin typeface="Segoe UI Semibold"/>
                </a:rPr>
                <a:t>Power Automate</a:t>
              </a:r>
            </a:p>
          </p:txBody>
        </p:sp>
        <p:sp>
          <p:nvSpPr>
            <p:cNvPr id="209" name="Rectangle 24">
              <a:extLst>
                <a:ext uri="{FF2B5EF4-FFF2-40B4-BE49-F238E27FC236}">
                  <a16:creationId xmlns:a16="http://schemas.microsoft.com/office/drawing/2014/main" id="{D49F6943-61F2-4F28-9144-4200B8FB50FC}"/>
                </a:ext>
              </a:extLst>
            </p:cNvPr>
            <p:cNvSpPr/>
            <p:nvPr/>
          </p:nvSpPr>
          <p:spPr bwMode="auto">
            <a:xfrm>
              <a:off x="4101391" y="4014060"/>
              <a:ext cx="1684073" cy="211148"/>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55">
                <a:defRPr/>
              </a:pPr>
              <a:r>
                <a:rPr lang="en-US" sz="1372">
                  <a:gradFill>
                    <a:gsLst>
                      <a:gs pos="2917">
                        <a:srgbClr val="282828"/>
                      </a:gs>
                      <a:gs pos="30000">
                        <a:srgbClr val="282828"/>
                      </a:gs>
                    </a:gsLst>
                    <a:lin ang="5400000" scaled="0"/>
                  </a:gradFill>
                  <a:latin typeface="Segoe UI Semibold"/>
                </a:rPr>
                <a:t>Power Virtual Agents</a:t>
              </a:r>
            </a:p>
          </p:txBody>
        </p:sp>
        <p:pic>
          <p:nvPicPr>
            <p:cNvPr id="210" name="Picture 209">
              <a:extLst>
                <a:ext uri="{FF2B5EF4-FFF2-40B4-BE49-F238E27FC236}">
                  <a16:creationId xmlns:a16="http://schemas.microsoft.com/office/drawing/2014/main" id="{777438C2-1DC0-4A66-AA3D-D2A2972A799E}"/>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1131350" y="4377655"/>
              <a:ext cx="4569341" cy="442951"/>
            </a:xfrm>
            <a:prstGeom prst="rect">
              <a:avLst/>
            </a:prstGeom>
          </p:spPr>
        </p:pic>
        <p:sp>
          <p:nvSpPr>
            <p:cNvPr id="211" name="Rechteck 56">
              <a:extLst>
                <a:ext uri="{FF2B5EF4-FFF2-40B4-BE49-F238E27FC236}">
                  <a16:creationId xmlns:a16="http://schemas.microsoft.com/office/drawing/2014/main" id="{DD752EAE-FB71-4649-A314-753475EDF49A}"/>
                </a:ext>
              </a:extLst>
            </p:cNvPr>
            <p:cNvSpPr/>
            <p:nvPr/>
          </p:nvSpPr>
          <p:spPr bwMode="auto">
            <a:xfrm>
              <a:off x="958417" y="3037924"/>
              <a:ext cx="4924426" cy="417878"/>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218743" fontAlgn="base">
                <a:lnSpc>
                  <a:spcPct val="90000"/>
                </a:lnSpc>
                <a:spcBef>
                  <a:spcPct val="0"/>
                </a:spcBef>
                <a:spcAft>
                  <a:spcPct val="0"/>
                </a:spcAft>
                <a:defRPr/>
              </a:pPr>
              <a:r>
                <a:rPr lang="en-US" sz="1176">
                  <a:solidFill>
                    <a:srgbClr val="FFFFFF"/>
                  </a:solidFill>
                  <a:latin typeface="Segoe UI Semibold"/>
                  <a:cs typeface="Segoe UI" pitchFamily="34" charset="0"/>
                </a:rPr>
                <a:t>Environment</a:t>
              </a:r>
            </a:p>
          </p:txBody>
        </p:sp>
        <p:sp>
          <p:nvSpPr>
            <p:cNvPr id="212" name="Rectangle 24">
              <a:extLst>
                <a:ext uri="{FF2B5EF4-FFF2-40B4-BE49-F238E27FC236}">
                  <a16:creationId xmlns:a16="http://schemas.microsoft.com/office/drawing/2014/main" id="{D13BC463-5B37-4AB1-95C0-934A17807C4D}"/>
                </a:ext>
              </a:extLst>
            </p:cNvPr>
            <p:cNvSpPr/>
            <p:nvPr/>
          </p:nvSpPr>
          <p:spPr bwMode="auto">
            <a:xfrm>
              <a:off x="2742537" y="4862248"/>
              <a:ext cx="1379276" cy="211148"/>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55">
                <a:defRPr/>
              </a:pPr>
              <a:r>
                <a:rPr lang="en-US" sz="1372">
                  <a:gradFill>
                    <a:gsLst>
                      <a:gs pos="2917">
                        <a:srgbClr val="282828"/>
                      </a:gs>
                      <a:gs pos="30000">
                        <a:srgbClr val="282828"/>
                      </a:gs>
                    </a:gsLst>
                    <a:lin ang="5400000" scaled="0"/>
                  </a:gradFill>
                  <a:latin typeface="Segoe UI Semibold"/>
                </a:rPr>
                <a:t>Connectors</a:t>
              </a:r>
            </a:p>
          </p:txBody>
        </p:sp>
        <p:grpSp>
          <p:nvGrpSpPr>
            <p:cNvPr id="39" name="Group 38">
              <a:extLst>
                <a:ext uri="{FF2B5EF4-FFF2-40B4-BE49-F238E27FC236}">
                  <a16:creationId xmlns:a16="http://schemas.microsoft.com/office/drawing/2014/main" id="{1E270C4A-6C44-4BA6-B365-90A6AD6BB427}"/>
                </a:ext>
              </a:extLst>
            </p:cNvPr>
            <p:cNvGrpSpPr/>
            <p:nvPr/>
          </p:nvGrpSpPr>
          <p:grpSpPr>
            <a:xfrm>
              <a:off x="2219415" y="5317669"/>
              <a:ext cx="2228145" cy="422358"/>
              <a:chOff x="2192313" y="5094530"/>
              <a:chExt cx="2228145" cy="422358"/>
            </a:xfrm>
          </p:grpSpPr>
          <p:sp>
            <p:nvSpPr>
              <p:cNvPr id="227" name="Rechteck 49">
                <a:extLst>
                  <a:ext uri="{FF2B5EF4-FFF2-40B4-BE49-F238E27FC236}">
                    <a16:creationId xmlns:a16="http://schemas.microsoft.com/office/drawing/2014/main" id="{E42B9258-E5CC-40C0-B5E8-B28CFA36B554}"/>
                  </a:ext>
                </a:extLst>
              </p:cNvPr>
              <p:cNvSpPr/>
              <p:nvPr/>
            </p:nvSpPr>
            <p:spPr bwMode="auto">
              <a:xfrm>
                <a:off x="2192313" y="5094530"/>
                <a:ext cx="2228145"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39047" tIns="191237" rIns="239047" bIns="191237" numCol="1" spcCol="0" rtlCol="0" fromWordArt="0" anchor="t" anchorCtr="0" forceAA="0" compatLnSpc="1">
                <a:prstTxWarp prst="textNoShape">
                  <a:avLst/>
                </a:prstTxWarp>
                <a:noAutofit/>
              </a:bodyPr>
              <a:lstStyle/>
              <a:p>
                <a:pPr algn="ctr" defTabSz="1218743" fontAlgn="base">
                  <a:lnSpc>
                    <a:spcPct val="90000"/>
                  </a:lnSpc>
                  <a:spcBef>
                    <a:spcPct val="0"/>
                  </a:spcBef>
                  <a:spcAft>
                    <a:spcPct val="0"/>
                  </a:spcAft>
                  <a:defRPr/>
                </a:pPr>
                <a:endParaRPr lang="en-US" sz="1029">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8" name="Graphic 227">
                <a:extLst>
                  <a:ext uri="{FF2B5EF4-FFF2-40B4-BE49-F238E27FC236}">
                    <a16:creationId xmlns:a16="http://schemas.microsoft.com/office/drawing/2014/main" id="{5A881BFF-2530-4FAF-841D-8E228D2209C8}"/>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223580" y="5125702"/>
                <a:ext cx="365761" cy="365760"/>
              </a:xfrm>
              <a:prstGeom prst="rect">
                <a:avLst/>
              </a:prstGeom>
            </p:spPr>
          </p:pic>
          <p:sp>
            <p:nvSpPr>
              <p:cNvPr id="229" name="Rectangle 24">
                <a:extLst>
                  <a:ext uri="{FF2B5EF4-FFF2-40B4-BE49-F238E27FC236}">
                    <a16:creationId xmlns:a16="http://schemas.microsoft.com/office/drawing/2014/main" id="{51EEFCC5-269A-449C-BD12-AA29117BC647}"/>
                  </a:ext>
                </a:extLst>
              </p:cNvPr>
              <p:cNvSpPr/>
              <p:nvPr/>
            </p:nvSpPr>
            <p:spPr bwMode="auto">
              <a:xfrm>
                <a:off x="2407717" y="5207045"/>
                <a:ext cx="1780878" cy="211148"/>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55">
                  <a:defRPr/>
                </a:pPr>
                <a:r>
                  <a:rPr lang="en-US" sz="1372" dirty="0" err="1">
                    <a:gradFill>
                      <a:gsLst>
                        <a:gs pos="2917">
                          <a:srgbClr val="282828"/>
                        </a:gs>
                        <a:gs pos="30000">
                          <a:srgbClr val="282828"/>
                        </a:gs>
                      </a:gsLst>
                      <a:lin ang="5400000" scaled="0"/>
                    </a:gradFill>
                    <a:latin typeface="Segoe UI Semibold"/>
                  </a:rPr>
                  <a:t>Dataverse</a:t>
                </a:r>
                <a:endParaRPr lang="en-US" sz="1372" dirty="0">
                  <a:gradFill>
                    <a:gsLst>
                      <a:gs pos="2917">
                        <a:srgbClr val="282828"/>
                      </a:gs>
                      <a:gs pos="30000">
                        <a:srgbClr val="282828"/>
                      </a:gs>
                    </a:gsLst>
                    <a:lin ang="5400000" scaled="0"/>
                  </a:gradFill>
                  <a:latin typeface="Segoe UI Semibold"/>
                </a:endParaRPr>
              </a:p>
            </p:txBody>
          </p:sp>
        </p:grpSp>
        <p:sp>
          <p:nvSpPr>
            <p:cNvPr id="214" name="Textfeld 40">
              <a:extLst>
                <a:ext uri="{FF2B5EF4-FFF2-40B4-BE49-F238E27FC236}">
                  <a16:creationId xmlns:a16="http://schemas.microsoft.com/office/drawing/2014/main" id="{3C08ACF9-2F3A-40F9-828C-54A493E5B4C5}"/>
                </a:ext>
              </a:extLst>
            </p:cNvPr>
            <p:cNvSpPr txBox="1"/>
            <p:nvPr/>
          </p:nvSpPr>
          <p:spPr>
            <a:xfrm>
              <a:off x="1003449" y="3097592"/>
              <a:ext cx="298159" cy="149464"/>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1195122">
                <a:spcAft>
                  <a:spcPts val="784"/>
                </a:spcAft>
                <a:defRPr/>
              </a:pPr>
              <a:r>
                <a:rPr lang="en-US" sz="1079">
                  <a:solidFill>
                    <a:srgbClr val="FFFFFF"/>
                  </a:solidFill>
                  <a:latin typeface="Segoe UI Semibold"/>
                </a:rPr>
                <a:t>Prod</a:t>
              </a:r>
            </a:p>
          </p:txBody>
        </p:sp>
        <p:cxnSp>
          <p:nvCxnSpPr>
            <p:cNvPr id="215" name="Straight Connector 214">
              <a:extLst>
                <a:ext uri="{FF2B5EF4-FFF2-40B4-BE49-F238E27FC236}">
                  <a16:creationId xmlns:a16="http://schemas.microsoft.com/office/drawing/2014/main" id="{3EB46490-F818-433C-A256-963E3BFBCEDB}"/>
                </a:ext>
              </a:extLst>
            </p:cNvPr>
            <p:cNvCxnSpPr>
              <a:cxnSpLocks/>
              <a:endCxn id="227" idx="0"/>
            </p:cNvCxnSpPr>
            <p:nvPr/>
          </p:nvCxnSpPr>
          <p:spPr>
            <a:xfrm flipH="1">
              <a:off x="3333488" y="5136021"/>
              <a:ext cx="1416" cy="181648"/>
            </a:xfrm>
            <a:prstGeom prst="line">
              <a:avLst/>
            </a:prstGeom>
            <a:ln w="2857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76306D0-A6B6-4B8C-8007-5386D5C869EF}"/>
                </a:ext>
              </a:extLst>
            </p:cNvPr>
            <p:cNvGrpSpPr/>
            <p:nvPr/>
          </p:nvGrpSpPr>
          <p:grpSpPr>
            <a:xfrm>
              <a:off x="2214011" y="1626012"/>
              <a:ext cx="2249660" cy="422358"/>
              <a:chOff x="2184228" y="995569"/>
              <a:chExt cx="2249660" cy="422358"/>
            </a:xfrm>
          </p:grpSpPr>
          <p:sp>
            <p:nvSpPr>
              <p:cNvPr id="224" name="Rechteck 49">
                <a:extLst>
                  <a:ext uri="{FF2B5EF4-FFF2-40B4-BE49-F238E27FC236}">
                    <a16:creationId xmlns:a16="http://schemas.microsoft.com/office/drawing/2014/main" id="{CF8C1D34-CF8D-42E3-AB92-1ABE4AE45E92}"/>
                  </a:ext>
                </a:extLst>
              </p:cNvPr>
              <p:cNvSpPr/>
              <p:nvPr/>
            </p:nvSpPr>
            <p:spPr bwMode="auto">
              <a:xfrm>
                <a:off x="2184228" y="995569"/>
                <a:ext cx="2249660"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39047" tIns="191237" rIns="239047" bIns="191237" numCol="1" spcCol="0" rtlCol="0" fromWordArt="0" anchor="t" anchorCtr="0" forceAA="0" compatLnSpc="1">
                <a:prstTxWarp prst="textNoShape">
                  <a:avLst/>
                </a:prstTxWarp>
                <a:noAutofit/>
              </a:bodyPr>
              <a:lstStyle/>
              <a:p>
                <a:pPr algn="ctr" defTabSz="1218743" fontAlgn="base">
                  <a:lnSpc>
                    <a:spcPct val="90000"/>
                  </a:lnSpc>
                  <a:spcBef>
                    <a:spcPct val="0"/>
                  </a:spcBef>
                  <a:spcAft>
                    <a:spcPct val="0"/>
                  </a:spcAft>
                  <a:defRPr/>
                </a:pPr>
                <a:endParaRPr lang="en-US" sz="1029">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25" name="Freeform: Shape 224">
                <a:extLst>
                  <a:ext uri="{FF2B5EF4-FFF2-40B4-BE49-F238E27FC236}">
                    <a16:creationId xmlns:a16="http://schemas.microsoft.com/office/drawing/2014/main" id="{CC4ABF4E-533E-470F-86CE-94C0F82CCDCA}"/>
                  </a:ext>
                </a:extLst>
              </p:cNvPr>
              <p:cNvSpPr>
                <a:spLocks noChangeAspect="1"/>
              </p:cNvSpPr>
              <p:nvPr/>
            </p:nvSpPr>
            <p:spPr bwMode="auto">
              <a:xfrm flipV="1">
                <a:off x="2221652" y="1028670"/>
                <a:ext cx="368143" cy="365760"/>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72"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6" name="Rectangle 24">
                <a:extLst>
                  <a:ext uri="{FF2B5EF4-FFF2-40B4-BE49-F238E27FC236}">
                    <a16:creationId xmlns:a16="http://schemas.microsoft.com/office/drawing/2014/main" id="{0929116A-429E-4646-8610-9744719F22B4}"/>
                  </a:ext>
                </a:extLst>
              </p:cNvPr>
              <p:cNvSpPr/>
              <p:nvPr/>
            </p:nvSpPr>
            <p:spPr bwMode="auto">
              <a:xfrm>
                <a:off x="2619436" y="1102453"/>
                <a:ext cx="1780504" cy="211148"/>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55">
                  <a:defRPr/>
                </a:pPr>
                <a:r>
                  <a:rPr lang="en-US" sz="1372">
                    <a:gradFill>
                      <a:gsLst>
                        <a:gs pos="2917">
                          <a:srgbClr val="282828"/>
                        </a:gs>
                        <a:gs pos="30000">
                          <a:srgbClr val="282828"/>
                        </a:gs>
                      </a:gsLst>
                      <a:lin ang="5400000" scaled="0"/>
                    </a:gradFill>
                    <a:latin typeface="Segoe UI Semibold"/>
                  </a:rPr>
                  <a:t>Azure Active Directory</a:t>
                </a:r>
              </a:p>
            </p:txBody>
          </p:sp>
        </p:grpSp>
        <p:grpSp>
          <p:nvGrpSpPr>
            <p:cNvPr id="44" name="Group 43">
              <a:extLst>
                <a:ext uri="{FF2B5EF4-FFF2-40B4-BE49-F238E27FC236}">
                  <a16:creationId xmlns:a16="http://schemas.microsoft.com/office/drawing/2014/main" id="{409CB023-596E-4791-AC1B-447812F2CF6B}"/>
                </a:ext>
              </a:extLst>
            </p:cNvPr>
            <p:cNvGrpSpPr/>
            <p:nvPr/>
          </p:nvGrpSpPr>
          <p:grpSpPr>
            <a:xfrm>
              <a:off x="2043065" y="6148212"/>
              <a:ext cx="2591552" cy="422358"/>
              <a:chOff x="1996480" y="6049673"/>
              <a:chExt cx="2591552" cy="422358"/>
            </a:xfrm>
          </p:grpSpPr>
          <p:sp>
            <p:nvSpPr>
              <p:cNvPr id="221" name="Rechteck 49">
                <a:extLst>
                  <a:ext uri="{FF2B5EF4-FFF2-40B4-BE49-F238E27FC236}">
                    <a16:creationId xmlns:a16="http://schemas.microsoft.com/office/drawing/2014/main" id="{68E380D9-906A-456E-9ACF-1915D18C320C}"/>
                  </a:ext>
                </a:extLst>
              </p:cNvPr>
              <p:cNvSpPr/>
              <p:nvPr/>
            </p:nvSpPr>
            <p:spPr bwMode="auto">
              <a:xfrm>
                <a:off x="1996480" y="6049673"/>
                <a:ext cx="2591552"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39047" tIns="191237" rIns="239047" bIns="191237" numCol="1" spcCol="0" rtlCol="0" fromWordArt="0" anchor="t" anchorCtr="0" forceAA="0" compatLnSpc="1">
                <a:prstTxWarp prst="textNoShape">
                  <a:avLst/>
                </a:prstTxWarp>
                <a:noAutofit/>
              </a:bodyPr>
              <a:lstStyle/>
              <a:p>
                <a:pPr algn="ctr" defTabSz="1218743" fontAlgn="base">
                  <a:lnSpc>
                    <a:spcPct val="90000"/>
                  </a:lnSpc>
                  <a:spcBef>
                    <a:spcPct val="0"/>
                  </a:spcBef>
                  <a:spcAft>
                    <a:spcPct val="0"/>
                  </a:spcAft>
                  <a:defRPr/>
                </a:pPr>
                <a:endParaRPr lang="en-US" sz="1029">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2" name="Picture 2" descr="Image result for on prem azure gateway icon">
                <a:extLst>
                  <a:ext uri="{FF2B5EF4-FFF2-40B4-BE49-F238E27FC236}">
                    <a16:creationId xmlns:a16="http://schemas.microsoft.com/office/drawing/2014/main" id="{4B557E3A-04D9-4390-9AD7-D92309151609}"/>
                  </a:ext>
                </a:extLst>
              </p:cNvPr>
              <p:cNvPicPr>
                <a:picLocks noChangeAspect="1" noChangeArrowheads="1"/>
              </p:cNvPicPr>
              <p:nvPr/>
            </p:nvPicPr>
            <p:blipFill rotWithShape="1">
              <a:blip r:embed="rId12" cstate="screen">
                <a:extLst>
                  <a:ext uri="{28A0092B-C50C-407E-A947-70E740481C1C}">
                    <a14:useLocalDpi xmlns:a14="http://schemas.microsoft.com/office/drawing/2010/main"/>
                  </a:ext>
                </a:extLst>
              </a:blip>
              <a:srcRect/>
              <a:stretch/>
            </p:blipFill>
            <p:spPr bwMode="auto">
              <a:xfrm>
                <a:off x="2023859" y="6077824"/>
                <a:ext cx="385408" cy="365760"/>
              </a:xfrm>
              <a:prstGeom prst="rect">
                <a:avLst/>
              </a:prstGeom>
              <a:noFill/>
              <a:extLst>
                <a:ext uri="{909E8E84-426E-40DD-AFC4-6F175D3DCCD1}">
                  <a14:hiddenFill xmlns:a14="http://schemas.microsoft.com/office/drawing/2010/main">
                    <a:solidFill>
                      <a:srgbClr val="FFFFFF"/>
                    </a:solidFill>
                  </a14:hiddenFill>
                </a:ext>
              </a:extLst>
            </p:spPr>
          </p:pic>
          <p:sp>
            <p:nvSpPr>
              <p:cNvPr id="223" name="Rectangle 24">
                <a:extLst>
                  <a:ext uri="{FF2B5EF4-FFF2-40B4-BE49-F238E27FC236}">
                    <a16:creationId xmlns:a16="http://schemas.microsoft.com/office/drawing/2014/main" id="{56E3FC74-8035-4E17-ADB3-C84D80A6F172}"/>
                  </a:ext>
                </a:extLst>
              </p:cNvPr>
              <p:cNvSpPr/>
              <p:nvPr/>
            </p:nvSpPr>
            <p:spPr bwMode="auto">
              <a:xfrm>
                <a:off x="2432595" y="6157733"/>
                <a:ext cx="2125964" cy="211148"/>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55">
                  <a:defRPr/>
                </a:pPr>
                <a:r>
                  <a:rPr lang="en-US" sz="1372">
                    <a:gradFill>
                      <a:gsLst>
                        <a:gs pos="2917">
                          <a:srgbClr val="282828"/>
                        </a:gs>
                        <a:gs pos="30000">
                          <a:srgbClr val="282828"/>
                        </a:gs>
                      </a:gsLst>
                      <a:lin ang="5400000" scaled="0"/>
                    </a:gradFill>
                    <a:latin typeface="Segoe UI Semibold"/>
                  </a:rPr>
                  <a:t>On-premises data gateway</a:t>
                </a:r>
              </a:p>
            </p:txBody>
          </p:sp>
        </p:grpSp>
        <p:cxnSp>
          <p:nvCxnSpPr>
            <p:cNvPr id="218" name="Straight Connector 217">
              <a:extLst>
                <a:ext uri="{FF2B5EF4-FFF2-40B4-BE49-F238E27FC236}">
                  <a16:creationId xmlns:a16="http://schemas.microsoft.com/office/drawing/2014/main" id="{87B55657-122A-4C20-B889-B6419B5F08F2}"/>
                </a:ext>
              </a:extLst>
            </p:cNvPr>
            <p:cNvCxnSpPr>
              <a:cxnSpLocks/>
              <a:stCxn id="224" idx="2"/>
              <a:endCxn id="195" idx="0"/>
            </p:cNvCxnSpPr>
            <p:nvPr/>
          </p:nvCxnSpPr>
          <p:spPr>
            <a:xfrm>
              <a:off x="3338841" y="2048370"/>
              <a:ext cx="1442" cy="195726"/>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535974C-9297-4C10-8448-5980155A2A16}"/>
                </a:ext>
              </a:extLst>
            </p:cNvPr>
            <p:cNvCxnSpPr>
              <a:cxnSpLocks/>
              <a:stCxn id="195" idx="2"/>
              <a:endCxn id="221" idx="0"/>
            </p:cNvCxnSpPr>
            <p:nvPr/>
          </p:nvCxnSpPr>
          <p:spPr>
            <a:xfrm flipH="1">
              <a:off x="3338841" y="5930546"/>
              <a:ext cx="1442" cy="21766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4398177F-ECA1-4485-ACF0-0517EA7A5487}"/>
                </a:ext>
              </a:extLst>
            </p:cNvPr>
            <p:cNvSpPr txBox="1"/>
            <p:nvPr/>
          </p:nvSpPr>
          <p:spPr>
            <a:xfrm>
              <a:off x="453854" y="2180113"/>
              <a:ext cx="983283" cy="461665"/>
            </a:xfrm>
            <a:prstGeom prst="rect">
              <a:avLst/>
            </a:prstGeom>
            <a:noFill/>
          </p:spPr>
          <p:txBody>
            <a:bodyPr wrap="none" lIns="182880" tIns="146304" rIns="182880" bIns="146304" rtlCol="0">
              <a:spAutoFit/>
            </a:bodyPr>
            <a:lstStyle/>
            <a:p>
              <a:pPr defTabSz="914377">
                <a:lnSpc>
                  <a:spcPct val="90000"/>
                </a:lnSpc>
                <a:spcAft>
                  <a:spcPts val="600"/>
                </a:spcAft>
              </a:pPr>
              <a:r>
                <a:rPr lang="en-US" sz="1200" b="1">
                  <a:gradFill>
                    <a:gsLst>
                      <a:gs pos="2917">
                        <a:srgbClr val="000000"/>
                      </a:gs>
                      <a:gs pos="30000">
                        <a:srgbClr val="000000"/>
                      </a:gs>
                    </a:gsLst>
                    <a:lin ang="5400000" scaled="0"/>
                  </a:gradFill>
                  <a:latin typeface="Segoe UI"/>
                </a:rPr>
                <a:t>TENANT</a:t>
              </a:r>
            </a:p>
          </p:txBody>
        </p:sp>
        <p:sp>
          <p:nvSpPr>
            <p:cNvPr id="102" name="TextBox 101">
              <a:extLst>
                <a:ext uri="{FF2B5EF4-FFF2-40B4-BE49-F238E27FC236}">
                  <a16:creationId xmlns:a16="http://schemas.microsoft.com/office/drawing/2014/main" id="{0A32FE2F-D256-4CFB-9877-4D3241D882C0}"/>
                </a:ext>
              </a:extLst>
            </p:cNvPr>
            <p:cNvSpPr txBox="1"/>
            <p:nvPr/>
          </p:nvSpPr>
          <p:spPr>
            <a:xfrm>
              <a:off x="8119799" y="1716499"/>
              <a:ext cx="2315241" cy="241285"/>
            </a:xfrm>
            <a:prstGeom prst="rect">
              <a:avLst/>
            </a:prstGeom>
            <a:noFill/>
          </p:spPr>
          <p:txBody>
            <a:bodyPr wrap="square" lIns="0" tIns="0" rIns="0" bIns="0" rtlCol="0">
              <a:spAutoFit/>
            </a:bodyPr>
            <a:lstStyle/>
            <a:p>
              <a:pPr defTabSz="1195122">
                <a:defRPr/>
              </a:pPr>
              <a:r>
                <a:rPr lang="en-US" sz="1568">
                  <a:solidFill>
                    <a:srgbClr val="3C3C41">
                      <a:alpha val="25000"/>
                    </a:srgbClr>
                  </a:solidFill>
                  <a:latin typeface="Segoe UI"/>
                </a:rPr>
                <a:t>Tenant access &amp; isolation</a:t>
              </a:r>
            </a:p>
          </p:txBody>
        </p:sp>
        <p:grpSp>
          <p:nvGrpSpPr>
            <p:cNvPr id="103" name="Group 102">
              <a:extLst>
                <a:ext uri="{FF2B5EF4-FFF2-40B4-BE49-F238E27FC236}">
                  <a16:creationId xmlns:a16="http://schemas.microsoft.com/office/drawing/2014/main" id="{A28DF9D1-E7F8-4D17-9C3A-A0E1345AF1BA}"/>
                </a:ext>
              </a:extLst>
            </p:cNvPr>
            <p:cNvGrpSpPr/>
            <p:nvPr/>
          </p:nvGrpSpPr>
          <p:grpSpPr>
            <a:xfrm>
              <a:off x="7598964" y="1578658"/>
              <a:ext cx="487954" cy="517065"/>
              <a:chOff x="6756116" y="1363456"/>
              <a:chExt cx="487954" cy="517065"/>
            </a:xfrm>
          </p:grpSpPr>
          <p:sp>
            <p:nvSpPr>
              <p:cNvPr id="189" name="Oval 188">
                <a:extLst>
                  <a:ext uri="{FF2B5EF4-FFF2-40B4-BE49-F238E27FC236}">
                    <a16:creationId xmlns:a16="http://schemas.microsoft.com/office/drawing/2014/main" id="{3D0B5F1F-2B35-4813-8F98-F932702EC65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TextBox 193">
                <a:extLst>
                  <a:ext uri="{FF2B5EF4-FFF2-40B4-BE49-F238E27FC236}">
                    <a16:creationId xmlns:a16="http://schemas.microsoft.com/office/drawing/2014/main" id="{D27F83E4-12D9-41FC-A2DA-61594194846D}"/>
                  </a:ext>
                </a:extLst>
              </p:cNvPr>
              <p:cNvSpPr txBox="1"/>
              <p:nvPr/>
            </p:nvSpPr>
            <p:spPr>
              <a:xfrm>
                <a:off x="6756116" y="1363456"/>
                <a:ext cx="487954" cy="517065"/>
              </a:xfrm>
              <a:prstGeom prst="rect">
                <a:avLst/>
              </a:prstGeom>
              <a:noFill/>
            </p:spPr>
            <p:txBody>
              <a:bodyPr wrap="none" lIns="182880" tIns="146304" rIns="182880" bIns="146304" rtlCol="0">
                <a:spAutoFit/>
              </a:bodyPr>
              <a:lstStyle/>
              <a:p>
                <a:pPr defTabSz="914377">
                  <a:lnSpc>
                    <a:spcPct val="90000"/>
                  </a:lnSpc>
                  <a:spcAft>
                    <a:spcPts val="600"/>
                  </a:spcAft>
                </a:pPr>
                <a:r>
                  <a:rPr lang="en-US" sz="1600" b="1">
                    <a:solidFill>
                      <a:srgbClr val="FFFFFF">
                        <a:alpha val="25000"/>
                      </a:srgbClr>
                    </a:solidFill>
                    <a:latin typeface="Segoe UI"/>
                  </a:rPr>
                  <a:t>1</a:t>
                </a:r>
              </a:p>
            </p:txBody>
          </p:sp>
        </p:grpSp>
        <p:grpSp>
          <p:nvGrpSpPr>
            <p:cNvPr id="104" name="Group 103">
              <a:extLst>
                <a:ext uri="{FF2B5EF4-FFF2-40B4-BE49-F238E27FC236}">
                  <a16:creationId xmlns:a16="http://schemas.microsoft.com/office/drawing/2014/main" id="{F73D417B-4BA7-4A2E-A9E6-E13A560D98E4}"/>
                </a:ext>
              </a:extLst>
            </p:cNvPr>
            <p:cNvGrpSpPr/>
            <p:nvPr/>
          </p:nvGrpSpPr>
          <p:grpSpPr>
            <a:xfrm>
              <a:off x="7603970" y="3493398"/>
              <a:ext cx="487954" cy="517065"/>
              <a:chOff x="6756116" y="1363456"/>
              <a:chExt cx="487954" cy="517065"/>
            </a:xfrm>
          </p:grpSpPr>
          <p:sp>
            <p:nvSpPr>
              <p:cNvPr id="187" name="Oval 186">
                <a:extLst>
                  <a:ext uri="{FF2B5EF4-FFF2-40B4-BE49-F238E27FC236}">
                    <a16:creationId xmlns:a16="http://schemas.microsoft.com/office/drawing/2014/main" id="{17C3DCA2-4E39-40F1-BF6C-3CD3F0C3E3A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8" name="TextBox 187">
                <a:extLst>
                  <a:ext uri="{FF2B5EF4-FFF2-40B4-BE49-F238E27FC236}">
                    <a16:creationId xmlns:a16="http://schemas.microsoft.com/office/drawing/2014/main" id="{DE382996-0972-468A-AA3F-5BF054311C1C}"/>
                  </a:ext>
                </a:extLst>
              </p:cNvPr>
              <p:cNvSpPr txBox="1"/>
              <p:nvPr/>
            </p:nvSpPr>
            <p:spPr>
              <a:xfrm>
                <a:off x="6756116" y="1363456"/>
                <a:ext cx="487954" cy="517065"/>
              </a:xfrm>
              <a:prstGeom prst="rect">
                <a:avLst/>
              </a:prstGeom>
              <a:noFill/>
            </p:spPr>
            <p:txBody>
              <a:bodyPr wrap="none" lIns="182880" tIns="146304" rIns="182880" bIns="146304" rtlCol="0">
                <a:spAutoFit/>
              </a:bodyPr>
              <a:lstStyle/>
              <a:p>
                <a:pPr defTabSz="914377">
                  <a:lnSpc>
                    <a:spcPct val="90000"/>
                  </a:lnSpc>
                  <a:spcAft>
                    <a:spcPts val="600"/>
                  </a:spcAft>
                </a:pPr>
                <a:r>
                  <a:rPr lang="en-US" sz="1600" b="1">
                    <a:solidFill>
                      <a:srgbClr val="FFFFFF">
                        <a:alpha val="25000"/>
                      </a:srgbClr>
                    </a:solidFill>
                    <a:latin typeface="Segoe UI"/>
                  </a:rPr>
                  <a:t>3</a:t>
                </a:r>
              </a:p>
            </p:txBody>
          </p:sp>
        </p:grpSp>
        <p:grpSp>
          <p:nvGrpSpPr>
            <p:cNvPr id="105" name="Group 104">
              <a:extLst>
                <a:ext uri="{FF2B5EF4-FFF2-40B4-BE49-F238E27FC236}">
                  <a16:creationId xmlns:a16="http://schemas.microsoft.com/office/drawing/2014/main" id="{FD830C91-EEB2-4D75-9B71-FDCD56F3F547}"/>
                </a:ext>
              </a:extLst>
            </p:cNvPr>
            <p:cNvGrpSpPr/>
            <p:nvPr/>
          </p:nvGrpSpPr>
          <p:grpSpPr>
            <a:xfrm>
              <a:off x="7603970" y="4340265"/>
              <a:ext cx="487954" cy="517065"/>
              <a:chOff x="6756116" y="1363456"/>
              <a:chExt cx="487954" cy="517065"/>
            </a:xfrm>
          </p:grpSpPr>
          <p:sp>
            <p:nvSpPr>
              <p:cNvPr id="185" name="Oval 184">
                <a:extLst>
                  <a:ext uri="{FF2B5EF4-FFF2-40B4-BE49-F238E27FC236}">
                    <a16:creationId xmlns:a16="http://schemas.microsoft.com/office/drawing/2014/main" id="{D86884D1-3800-4197-871C-1E61EB78242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TextBox 185">
                <a:extLst>
                  <a:ext uri="{FF2B5EF4-FFF2-40B4-BE49-F238E27FC236}">
                    <a16:creationId xmlns:a16="http://schemas.microsoft.com/office/drawing/2014/main" id="{4332B50E-3743-4D3C-848A-AB5036C7394B}"/>
                  </a:ext>
                </a:extLst>
              </p:cNvPr>
              <p:cNvSpPr txBox="1"/>
              <p:nvPr/>
            </p:nvSpPr>
            <p:spPr>
              <a:xfrm>
                <a:off x="6756116" y="1363456"/>
                <a:ext cx="487954" cy="517065"/>
              </a:xfrm>
              <a:prstGeom prst="rect">
                <a:avLst/>
              </a:prstGeom>
              <a:noFill/>
            </p:spPr>
            <p:txBody>
              <a:bodyPr wrap="none" lIns="182880" tIns="146304" rIns="182880" bIns="146304" rtlCol="0">
                <a:spAutoFit/>
              </a:bodyPr>
              <a:lstStyle/>
              <a:p>
                <a:pPr defTabSz="914377">
                  <a:lnSpc>
                    <a:spcPct val="90000"/>
                  </a:lnSpc>
                  <a:spcAft>
                    <a:spcPts val="600"/>
                  </a:spcAft>
                </a:pPr>
                <a:r>
                  <a:rPr lang="en-US" sz="1600" b="1">
                    <a:solidFill>
                      <a:srgbClr val="FFFFFF"/>
                    </a:solidFill>
                    <a:latin typeface="Segoe UI"/>
                  </a:rPr>
                  <a:t>4</a:t>
                </a:r>
              </a:p>
            </p:txBody>
          </p:sp>
        </p:grpSp>
        <p:grpSp>
          <p:nvGrpSpPr>
            <p:cNvPr id="106" name="Group 105">
              <a:extLst>
                <a:ext uri="{FF2B5EF4-FFF2-40B4-BE49-F238E27FC236}">
                  <a16:creationId xmlns:a16="http://schemas.microsoft.com/office/drawing/2014/main" id="{1E0358C6-6E35-4E31-8990-C441F3E48C5D}"/>
                </a:ext>
              </a:extLst>
            </p:cNvPr>
            <p:cNvGrpSpPr/>
            <p:nvPr/>
          </p:nvGrpSpPr>
          <p:grpSpPr>
            <a:xfrm>
              <a:off x="7603970" y="5274749"/>
              <a:ext cx="487954" cy="517065"/>
              <a:chOff x="6756116" y="1363456"/>
              <a:chExt cx="487954" cy="517065"/>
            </a:xfrm>
          </p:grpSpPr>
          <p:sp>
            <p:nvSpPr>
              <p:cNvPr id="127" name="Oval 126">
                <a:extLst>
                  <a:ext uri="{FF2B5EF4-FFF2-40B4-BE49-F238E27FC236}">
                    <a16:creationId xmlns:a16="http://schemas.microsoft.com/office/drawing/2014/main" id="{99FE1910-04C2-4F52-AE25-F50616FC79CE}"/>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TextBox 127">
                <a:extLst>
                  <a:ext uri="{FF2B5EF4-FFF2-40B4-BE49-F238E27FC236}">
                    <a16:creationId xmlns:a16="http://schemas.microsoft.com/office/drawing/2014/main" id="{F2FD1A80-B7AF-42FC-9193-00D9DDCACA8A}"/>
                  </a:ext>
                </a:extLst>
              </p:cNvPr>
              <p:cNvSpPr txBox="1"/>
              <p:nvPr/>
            </p:nvSpPr>
            <p:spPr>
              <a:xfrm>
                <a:off x="6756116" y="1363456"/>
                <a:ext cx="487954" cy="517065"/>
              </a:xfrm>
              <a:prstGeom prst="rect">
                <a:avLst/>
              </a:prstGeom>
              <a:noFill/>
            </p:spPr>
            <p:txBody>
              <a:bodyPr wrap="none" lIns="182880" tIns="146304" rIns="182880" bIns="146304" rtlCol="0">
                <a:spAutoFit/>
              </a:bodyPr>
              <a:lstStyle/>
              <a:p>
                <a:pPr defTabSz="914377">
                  <a:lnSpc>
                    <a:spcPct val="90000"/>
                  </a:lnSpc>
                  <a:spcAft>
                    <a:spcPts val="600"/>
                  </a:spcAft>
                </a:pPr>
                <a:r>
                  <a:rPr lang="en-US" sz="1600" b="1">
                    <a:solidFill>
                      <a:srgbClr val="FFFFFF">
                        <a:alpha val="25000"/>
                      </a:srgbClr>
                    </a:solidFill>
                    <a:latin typeface="Segoe UI"/>
                  </a:rPr>
                  <a:t>5</a:t>
                </a:r>
              </a:p>
            </p:txBody>
          </p:sp>
        </p:grpSp>
        <p:grpSp>
          <p:nvGrpSpPr>
            <p:cNvPr id="108" name="Group 107">
              <a:extLst>
                <a:ext uri="{FF2B5EF4-FFF2-40B4-BE49-F238E27FC236}">
                  <a16:creationId xmlns:a16="http://schemas.microsoft.com/office/drawing/2014/main" id="{C910E16B-07B6-40C8-B7EF-5C92BD4A0557}"/>
                </a:ext>
              </a:extLst>
            </p:cNvPr>
            <p:cNvGrpSpPr/>
            <p:nvPr/>
          </p:nvGrpSpPr>
          <p:grpSpPr>
            <a:xfrm>
              <a:off x="7603970" y="2991051"/>
              <a:ext cx="487954" cy="517065"/>
              <a:chOff x="6756116" y="1363456"/>
              <a:chExt cx="487954" cy="517065"/>
            </a:xfrm>
          </p:grpSpPr>
          <p:sp>
            <p:nvSpPr>
              <p:cNvPr id="122" name="Oval 121">
                <a:extLst>
                  <a:ext uri="{FF2B5EF4-FFF2-40B4-BE49-F238E27FC236}">
                    <a16:creationId xmlns:a16="http://schemas.microsoft.com/office/drawing/2014/main" id="{01CD85BF-6D00-4606-A3D8-8235600A757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TextBox 122">
                <a:extLst>
                  <a:ext uri="{FF2B5EF4-FFF2-40B4-BE49-F238E27FC236}">
                    <a16:creationId xmlns:a16="http://schemas.microsoft.com/office/drawing/2014/main" id="{E400D5BC-1052-4180-8408-C80634A689BD}"/>
                  </a:ext>
                </a:extLst>
              </p:cNvPr>
              <p:cNvSpPr txBox="1"/>
              <p:nvPr/>
            </p:nvSpPr>
            <p:spPr>
              <a:xfrm>
                <a:off x="6756116" y="1363456"/>
                <a:ext cx="487954" cy="517065"/>
              </a:xfrm>
              <a:prstGeom prst="rect">
                <a:avLst/>
              </a:prstGeom>
              <a:noFill/>
            </p:spPr>
            <p:txBody>
              <a:bodyPr wrap="none" lIns="182880" tIns="146304" rIns="182880" bIns="146304" rtlCol="0">
                <a:spAutoFit/>
              </a:bodyPr>
              <a:lstStyle/>
              <a:p>
                <a:pPr defTabSz="914377">
                  <a:lnSpc>
                    <a:spcPct val="90000"/>
                  </a:lnSpc>
                  <a:spcAft>
                    <a:spcPts val="600"/>
                  </a:spcAft>
                </a:pPr>
                <a:r>
                  <a:rPr lang="en-US" sz="1600" b="1">
                    <a:solidFill>
                      <a:srgbClr val="FFFFFF">
                        <a:alpha val="25000"/>
                      </a:srgbClr>
                    </a:solidFill>
                    <a:latin typeface="Segoe UI"/>
                  </a:rPr>
                  <a:t>2</a:t>
                </a:r>
              </a:p>
            </p:txBody>
          </p:sp>
        </p:grpSp>
        <p:sp>
          <p:nvSpPr>
            <p:cNvPr id="109" name="TextBox 108">
              <a:extLst>
                <a:ext uri="{FF2B5EF4-FFF2-40B4-BE49-F238E27FC236}">
                  <a16:creationId xmlns:a16="http://schemas.microsoft.com/office/drawing/2014/main" id="{AF41D504-27ED-41C0-B5A5-6B630BCC8743}"/>
                </a:ext>
              </a:extLst>
            </p:cNvPr>
            <p:cNvSpPr txBox="1"/>
            <p:nvPr/>
          </p:nvSpPr>
          <p:spPr>
            <a:xfrm>
              <a:off x="8120146" y="3126220"/>
              <a:ext cx="2810541" cy="238655"/>
            </a:xfrm>
            <a:prstGeom prst="rect">
              <a:avLst/>
            </a:prstGeom>
            <a:noFill/>
          </p:spPr>
          <p:txBody>
            <a:bodyPr wrap="square" lIns="0" tIns="0" rIns="0" bIns="0" rtlCol="0" anchor="t">
              <a:spAutoFit/>
            </a:bodyPr>
            <a:lstStyle/>
            <a:p>
              <a:pPr defTabSz="1195122">
                <a:defRPr/>
              </a:pPr>
              <a:r>
                <a:rPr lang="en-US" sz="1551">
                  <a:solidFill>
                    <a:srgbClr val="3C3C41">
                      <a:alpha val="25000"/>
                    </a:srgbClr>
                  </a:solidFill>
                  <a:latin typeface="Segoe UI"/>
                </a:rPr>
                <a:t>Environment access &amp; strategy</a:t>
              </a:r>
              <a:endParaRPr lang="en-US" sz="1568">
                <a:solidFill>
                  <a:srgbClr val="3C3C41">
                    <a:alpha val="25000"/>
                  </a:srgbClr>
                </a:solidFill>
                <a:latin typeface="Segoe UI"/>
              </a:endParaRPr>
            </a:p>
          </p:txBody>
        </p:sp>
        <p:sp>
          <p:nvSpPr>
            <p:cNvPr id="110" name="TextBox 109">
              <a:extLst>
                <a:ext uri="{FF2B5EF4-FFF2-40B4-BE49-F238E27FC236}">
                  <a16:creationId xmlns:a16="http://schemas.microsoft.com/office/drawing/2014/main" id="{57DA2314-2D9D-4466-A593-D5DA06910AA4}"/>
                </a:ext>
              </a:extLst>
            </p:cNvPr>
            <p:cNvSpPr txBox="1"/>
            <p:nvPr/>
          </p:nvSpPr>
          <p:spPr>
            <a:xfrm>
              <a:off x="8119799" y="4478154"/>
              <a:ext cx="3529196" cy="241285"/>
            </a:xfrm>
            <a:prstGeom prst="rect">
              <a:avLst/>
            </a:prstGeom>
            <a:noFill/>
          </p:spPr>
          <p:txBody>
            <a:bodyPr wrap="square" lIns="0" tIns="0" rIns="0" bIns="0" rtlCol="0">
              <a:spAutoFit/>
            </a:bodyPr>
            <a:lstStyle/>
            <a:p>
              <a:pPr defTabSz="1195122">
                <a:defRPr/>
              </a:pPr>
              <a:r>
                <a:rPr lang="en-US" sz="1568" dirty="0">
                  <a:solidFill>
                    <a:srgbClr val="3C3C41"/>
                  </a:solidFill>
                  <a:latin typeface="Segoe UI"/>
                </a:rPr>
                <a:t>Connector access and Data Loss Policies </a:t>
              </a:r>
            </a:p>
          </p:txBody>
        </p:sp>
        <p:grpSp>
          <p:nvGrpSpPr>
            <p:cNvPr id="111" name="Group 110">
              <a:extLst>
                <a:ext uri="{FF2B5EF4-FFF2-40B4-BE49-F238E27FC236}">
                  <a16:creationId xmlns:a16="http://schemas.microsoft.com/office/drawing/2014/main" id="{86070454-94F3-4E2F-BB4F-453570D0D5CA}"/>
                </a:ext>
              </a:extLst>
            </p:cNvPr>
            <p:cNvGrpSpPr/>
            <p:nvPr/>
          </p:nvGrpSpPr>
          <p:grpSpPr>
            <a:xfrm>
              <a:off x="7603970" y="6090769"/>
              <a:ext cx="487954" cy="517065"/>
              <a:chOff x="6756116" y="1363456"/>
              <a:chExt cx="487954" cy="517065"/>
            </a:xfrm>
          </p:grpSpPr>
          <p:sp>
            <p:nvSpPr>
              <p:cNvPr id="120" name="Oval 119">
                <a:extLst>
                  <a:ext uri="{FF2B5EF4-FFF2-40B4-BE49-F238E27FC236}">
                    <a16:creationId xmlns:a16="http://schemas.microsoft.com/office/drawing/2014/main" id="{247FDF0C-F7F9-455D-9DAF-2038B11716C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0F4BD1BF-0636-4E3B-BBA2-9934DF2966C9}"/>
                  </a:ext>
                </a:extLst>
              </p:cNvPr>
              <p:cNvSpPr txBox="1"/>
              <p:nvPr/>
            </p:nvSpPr>
            <p:spPr>
              <a:xfrm>
                <a:off x="6756116" y="1363456"/>
                <a:ext cx="487954" cy="517065"/>
              </a:xfrm>
              <a:prstGeom prst="rect">
                <a:avLst/>
              </a:prstGeom>
              <a:noFill/>
            </p:spPr>
            <p:txBody>
              <a:bodyPr wrap="none" lIns="182880" tIns="146304" rIns="182880" bIns="146304" rtlCol="0">
                <a:spAutoFit/>
              </a:bodyPr>
              <a:lstStyle/>
              <a:p>
                <a:pPr defTabSz="914377">
                  <a:lnSpc>
                    <a:spcPct val="90000"/>
                  </a:lnSpc>
                  <a:spcAft>
                    <a:spcPts val="600"/>
                  </a:spcAft>
                </a:pPr>
                <a:r>
                  <a:rPr lang="en-US" sz="1600" b="1">
                    <a:solidFill>
                      <a:srgbClr val="FFFFFF">
                        <a:alpha val="25000"/>
                      </a:srgbClr>
                    </a:solidFill>
                    <a:latin typeface="Segoe UI"/>
                  </a:rPr>
                  <a:t>6</a:t>
                </a:r>
              </a:p>
            </p:txBody>
          </p:sp>
        </p:grpSp>
        <p:cxnSp>
          <p:nvCxnSpPr>
            <p:cNvPr id="112" name="Straight Arrow Connector 111">
              <a:extLst>
                <a:ext uri="{FF2B5EF4-FFF2-40B4-BE49-F238E27FC236}">
                  <a16:creationId xmlns:a16="http://schemas.microsoft.com/office/drawing/2014/main" id="{69A9723A-42E3-40B6-B085-448797AD2522}"/>
                </a:ext>
              </a:extLst>
            </p:cNvPr>
            <p:cNvCxnSpPr>
              <a:cxnSpLocks/>
              <a:stCxn id="194" idx="1"/>
              <a:endCxn id="224" idx="3"/>
            </p:cNvCxnSpPr>
            <p:nvPr/>
          </p:nvCxnSpPr>
          <p:spPr>
            <a:xfrm flipH="1">
              <a:off x="4463671" y="1837191"/>
              <a:ext cx="3135293" cy="0"/>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FEAFE47-458A-48DA-AFB5-0A161E6AF74C}"/>
                </a:ext>
              </a:extLst>
            </p:cNvPr>
            <p:cNvCxnSpPr>
              <a:cxnSpLocks/>
              <a:stCxn id="123" idx="1"/>
              <a:endCxn id="211" idx="3"/>
            </p:cNvCxnSpPr>
            <p:nvPr/>
          </p:nvCxnSpPr>
          <p:spPr>
            <a:xfrm flipH="1" flipV="1">
              <a:off x="5882843" y="3246863"/>
              <a:ext cx="1721127" cy="2721"/>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7FC07240-1B27-4684-9E2C-EEA4FDA1A227}"/>
                </a:ext>
              </a:extLst>
            </p:cNvPr>
            <p:cNvCxnSpPr>
              <a:cxnSpLocks/>
              <a:stCxn id="188" idx="1"/>
            </p:cNvCxnSpPr>
            <p:nvPr/>
          </p:nvCxnSpPr>
          <p:spPr>
            <a:xfrm flipH="1">
              <a:off x="5700696" y="3751931"/>
              <a:ext cx="1903274" cy="11100"/>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C793DC72-6F4F-41FD-9841-8AE1E4CE85F8}"/>
                </a:ext>
              </a:extLst>
            </p:cNvPr>
            <p:cNvCxnSpPr>
              <a:cxnSpLocks/>
              <a:stCxn id="186" idx="1"/>
              <a:endCxn id="210" idx="3"/>
            </p:cNvCxnSpPr>
            <p:nvPr/>
          </p:nvCxnSpPr>
          <p:spPr>
            <a:xfrm flipH="1">
              <a:off x="5700691" y="4598798"/>
              <a:ext cx="1903279" cy="333"/>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F20AA8AD-7DE1-4622-B1B2-F83D08E60E71}"/>
                </a:ext>
              </a:extLst>
            </p:cNvPr>
            <p:cNvCxnSpPr>
              <a:cxnSpLocks/>
              <a:stCxn id="128" idx="1"/>
              <a:endCxn id="227" idx="3"/>
            </p:cNvCxnSpPr>
            <p:nvPr/>
          </p:nvCxnSpPr>
          <p:spPr>
            <a:xfrm flipH="1" flipV="1">
              <a:off x="4447560" y="5528848"/>
              <a:ext cx="3156410" cy="4434"/>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64469DA6-167B-4DFA-97C0-0B5545B4FCAB}"/>
                </a:ext>
              </a:extLst>
            </p:cNvPr>
            <p:cNvCxnSpPr>
              <a:cxnSpLocks/>
              <a:stCxn id="121" idx="1"/>
              <a:endCxn id="221" idx="3"/>
            </p:cNvCxnSpPr>
            <p:nvPr/>
          </p:nvCxnSpPr>
          <p:spPr>
            <a:xfrm flipH="1">
              <a:off x="4634617" y="6349302"/>
              <a:ext cx="2969353" cy="10089"/>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6122754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hidden="1">
            <a:extLst>
              <a:ext uri="{FF2B5EF4-FFF2-40B4-BE49-F238E27FC236}">
                <a16:creationId xmlns:a16="http://schemas.microsoft.com/office/drawing/2014/main" id="{DB2B1936-B568-4113-B81E-689155510C92}"/>
              </a:ext>
            </a:extLst>
          </p:cNvPr>
          <p:cNvSpPr txBox="1"/>
          <p:nvPr/>
        </p:nvSpPr>
        <p:spPr>
          <a:xfrm>
            <a:off x="1999988" y="2816275"/>
            <a:ext cx="5845437" cy="651744"/>
          </a:xfrm>
          <a:prstGeom prst="rect">
            <a:avLst/>
          </a:prstGeom>
          <a:noFill/>
        </p:spPr>
        <p:txBody>
          <a:bodyPr wrap="square" lIns="179285" tIns="143428" rIns="179285" bIns="143428" rtlCol="0">
            <a:spAutoFit/>
          </a:bodyPr>
          <a:lstStyle/>
          <a:p>
            <a:pPr defTabSz="914344">
              <a:spcBef>
                <a:spcPts val="1176"/>
              </a:spcBef>
              <a:spcAft>
                <a:spcPts val="1961"/>
              </a:spcAft>
            </a:pPr>
            <a:endParaRPr lang="en-US" sz="2353">
              <a:solidFill>
                <a:srgbClr val="3C3C41"/>
              </a:solidFill>
              <a:latin typeface="Segoe UI" panose="020B0502040204020203" pitchFamily="34" charset="0"/>
            </a:endParaRPr>
          </a:p>
        </p:txBody>
      </p:sp>
      <p:grpSp>
        <p:nvGrpSpPr>
          <p:cNvPr id="10" name="Group 9">
            <a:extLst>
              <a:ext uri="{FF2B5EF4-FFF2-40B4-BE49-F238E27FC236}">
                <a16:creationId xmlns:a16="http://schemas.microsoft.com/office/drawing/2014/main" id="{37CD4B55-9233-42DC-803D-BE3D11F297C6}"/>
              </a:ext>
            </a:extLst>
          </p:cNvPr>
          <p:cNvGrpSpPr/>
          <p:nvPr/>
        </p:nvGrpSpPr>
        <p:grpSpPr>
          <a:xfrm>
            <a:off x="11108431" y="-263273"/>
            <a:ext cx="1576767" cy="1120821"/>
            <a:chOff x="11312280" y="105601"/>
            <a:chExt cx="1608383" cy="1143296"/>
          </a:xfrm>
        </p:grpSpPr>
        <p:sp>
          <p:nvSpPr>
            <p:cNvPr id="11" name="Hexagon 10">
              <a:extLst>
                <a:ext uri="{FF2B5EF4-FFF2-40B4-BE49-F238E27FC236}">
                  <a16:creationId xmlns:a16="http://schemas.microsoft.com/office/drawing/2014/main" id="{DEC1EFA7-BE3B-4660-A7EF-D7FAF146AE56}"/>
                </a:ext>
              </a:extLst>
            </p:cNvPr>
            <p:cNvSpPr/>
            <p:nvPr/>
          </p:nvSpPr>
          <p:spPr bwMode="auto">
            <a:xfrm>
              <a:off x="11888788" y="359350"/>
              <a:ext cx="1031875" cy="889547"/>
            </a:xfrm>
            <a:prstGeom prst="hexagon">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Hexagon 11">
              <a:extLst>
                <a:ext uri="{FF2B5EF4-FFF2-40B4-BE49-F238E27FC236}">
                  <a16:creationId xmlns:a16="http://schemas.microsoft.com/office/drawing/2014/main" id="{5E495008-5223-4CA8-8A2C-6E379321A89D}"/>
                </a:ext>
              </a:extLst>
            </p:cNvPr>
            <p:cNvSpPr/>
            <p:nvPr/>
          </p:nvSpPr>
          <p:spPr bwMode="auto">
            <a:xfrm>
              <a:off x="11312280" y="359350"/>
              <a:ext cx="737528" cy="635798"/>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Hexagon 12">
              <a:extLst>
                <a:ext uri="{FF2B5EF4-FFF2-40B4-BE49-F238E27FC236}">
                  <a16:creationId xmlns:a16="http://schemas.microsoft.com/office/drawing/2014/main" id="{C0A0AB4E-0297-4A5E-BC34-36AF688E5286}"/>
                </a:ext>
              </a:extLst>
            </p:cNvPr>
            <p:cNvSpPr/>
            <p:nvPr/>
          </p:nvSpPr>
          <p:spPr bwMode="auto">
            <a:xfrm>
              <a:off x="11936936" y="105601"/>
              <a:ext cx="530630" cy="457438"/>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CCFE51EF-8769-4BE7-B2DD-1C6A925D7D60}"/>
              </a:ext>
            </a:extLst>
          </p:cNvPr>
          <p:cNvGrpSpPr/>
          <p:nvPr/>
        </p:nvGrpSpPr>
        <p:grpSpPr>
          <a:xfrm rot="10800000">
            <a:off x="-546550" y="5736694"/>
            <a:ext cx="1576767" cy="1120821"/>
            <a:chOff x="11312280" y="105601"/>
            <a:chExt cx="1608383" cy="1143296"/>
          </a:xfrm>
        </p:grpSpPr>
        <p:sp>
          <p:nvSpPr>
            <p:cNvPr id="15" name="Hexagon 14">
              <a:extLst>
                <a:ext uri="{FF2B5EF4-FFF2-40B4-BE49-F238E27FC236}">
                  <a16:creationId xmlns:a16="http://schemas.microsoft.com/office/drawing/2014/main" id="{B56A34FD-640D-4DF7-B933-0AA964CBEF5A}"/>
                </a:ext>
              </a:extLst>
            </p:cNvPr>
            <p:cNvSpPr/>
            <p:nvPr/>
          </p:nvSpPr>
          <p:spPr bwMode="auto">
            <a:xfrm>
              <a:off x="11888788" y="359350"/>
              <a:ext cx="1031875" cy="889547"/>
            </a:xfrm>
            <a:prstGeom prst="hexagon">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Hexagon 15">
              <a:extLst>
                <a:ext uri="{FF2B5EF4-FFF2-40B4-BE49-F238E27FC236}">
                  <a16:creationId xmlns:a16="http://schemas.microsoft.com/office/drawing/2014/main" id="{000EE5C3-82C5-4160-B18F-CB85F60088C4}"/>
                </a:ext>
              </a:extLst>
            </p:cNvPr>
            <p:cNvSpPr/>
            <p:nvPr/>
          </p:nvSpPr>
          <p:spPr bwMode="auto">
            <a:xfrm>
              <a:off x="11312280" y="359350"/>
              <a:ext cx="737528" cy="635798"/>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Hexagon 16">
              <a:extLst>
                <a:ext uri="{FF2B5EF4-FFF2-40B4-BE49-F238E27FC236}">
                  <a16:creationId xmlns:a16="http://schemas.microsoft.com/office/drawing/2014/main" id="{C6835E86-25F4-4520-B61F-BF07C992214D}"/>
                </a:ext>
              </a:extLst>
            </p:cNvPr>
            <p:cNvSpPr/>
            <p:nvPr/>
          </p:nvSpPr>
          <p:spPr bwMode="auto">
            <a:xfrm>
              <a:off x="11936936" y="105601"/>
              <a:ext cx="530630" cy="457438"/>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2" name="TextBox 31">
            <a:extLst>
              <a:ext uri="{FF2B5EF4-FFF2-40B4-BE49-F238E27FC236}">
                <a16:creationId xmlns:a16="http://schemas.microsoft.com/office/drawing/2014/main" id="{FFCBFB49-CBCA-40B7-9774-CE88DC269823}"/>
              </a:ext>
            </a:extLst>
          </p:cNvPr>
          <p:cNvSpPr txBox="1"/>
          <p:nvPr/>
        </p:nvSpPr>
        <p:spPr>
          <a:xfrm>
            <a:off x="1259731" y="2038499"/>
            <a:ext cx="6181859" cy="553998"/>
          </a:xfrm>
          <a:prstGeom prst="rect">
            <a:avLst/>
          </a:prstGeom>
          <a:noFill/>
        </p:spPr>
        <p:txBody>
          <a:bodyPr wrap="square" lIns="0" tIns="0" rIns="0" bIns="0" rtlCol="0">
            <a:spAutoFit/>
          </a:bodyPr>
          <a:lstStyle/>
          <a:p>
            <a:pPr defTabSz="914344">
              <a:spcBef>
                <a:spcPts val="1176"/>
              </a:spcBef>
              <a:spcAft>
                <a:spcPts val="1961"/>
              </a:spcAft>
            </a:pPr>
            <a:r>
              <a:rPr lang="en-US">
                <a:solidFill>
                  <a:srgbClr val="3C3C41"/>
                </a:solidFill>
                <a:latin typeface="Segoe UI"/>
              </a:rPr>
              <a:t>Apps and flows establish connection to the data source using prebuilt or custom connector in context of the user</a:t>
            </a:r>
          </a:p>
        </p:txBody>
      </p:sp>
      <p:sp>
        <p:nvSpPr>
          <p:cNvPr id="33" name="TextBox 32">
            <a:extLst>
              <a:ext uri="{FF2B5EF4-FFF2-40B4-BE49-F238E27FC236}">
                <a16:creationId xmlns:a16="http://schemas.microsoft.com/office/drawing/2014/main" id="{026786EC-A8DE-40A9-BBDE-C694E3891723}"/>
              </a:ext>
            </a:extLst>
          </p:cNvPr>
          <p:cNvSpPr txBox="1"/>
          <p:nvPr/>
        </p:nvSpPr>
        <p:spPr>
          <a:xfrm>
            <a:off x="1259730" y="2879261"/>
            <a:ext cx="5822671" cy="553998"/>
          </a:xfrm>
          <a:prstGeom prst="rect">
            <a:avLst/>
          </a:prstGeom>
          <a:noFill/>
          <a:ln>
            <a:noFill/>
          </a:ln>
        </p:spPr>
        <p:txBody>
          <a:bodyPr wrap="square" lIns="0" tIns="0" rIns="0" bIns="0" rtlCol="0">
            <a:spAutoFit/>
          </a:bodyPr>
          <a:lstStyle/>
          <a:p>
            <a:pPr defTabSz="914344">
              <a:spcBef>
                <a:spcPts val="1176"/>
              </a:spcBef>
              <a:spcAft>
                <a:spcPts val="1961"/>
              </a:spcAft>
            </a:pPr>
            <a:r>
              <a:rPr lang="en-US">
                <a:solidFill>
                  <a:srgbClr val="3C3C41"/>
                </a:solidFill>
                <a:latin typeface="Segoe UI"/>
              </a:rPr>
              <a:t>User needs to authenticate based on the mechanisms supported by the connector to establish a connection</a:t>
            </a:r>
          </a:p>
        </p:txBody>
      </p:sp>
      <p:sp>
        <p:nvSpPr>
          <p:cNvPr id="34" name="TextBox 33">
            <a:extLst>
              <a:ext uri="{FF2B5EF4-FFF2-40B4-BE49-F238E27FC236}">
                <a16:creationId xmlns:a16="http://schemas.microsoft.com/office/drawing/2014/main" id="{2DF6D385-664D-47C1-B5D5-36580A1C557B}"/>
              </a:ext>
            </a:extLst>
          </p:cNvPr>
          <p:cNvSpPr txBox="1"/>
          <p:nvPr/>
        </p:nvSpPr>
        <p:spPr>
          <a:xfrm>
            <a:off x="1259730" y="3781757"/>
            <a:ext cx="5956807" cy="830997"/>
          </a:xfrm>
          <a:prstGeom prst="rect">
            <a:avLst/>
          </a:prstGeom>
          <a:noFill/>
        </p:spPr>
        <p:txBody>
          <a:bodyPr wrap="square" lIns="0" tIns="0" rIns="0" bIns="0" rtlCol="0">
            <a:spAutoFit/>
          </a:bodyPr>
          <a:lstStyle/>
          <a:p>
            <a:pPr defTabSz="914344">
              <a:spcBef>
                <a:spcPts val="1176"/>
              </a:spcBef>
              <a:spcAft>
                <a:spcPts val="1961"/>
              </a:spcAft>
            </a:pPr>
            <a:r>
              <a:rPr lang="en-US" dirty="0">
                <a:solidFill>
                  <a:srgbClr val="3C3C41"/>
                </a:solidFill>
                <a:latin typeface="Segoe UI"/>
              </a:rPr>
              <a:t>Typical connection types supported by connectors include – AAD, OAuth, </a:t>
            </a:r>
            <a:r>
              <a:rPr lang="en-US" dirty="0" err="1">
                <a:solidFill>
                  <a:srgbClr val="3C3C41"/>
                </a:solidFill>
                <a:latin typeface="Segoe UI"/>
              </a:rPr>
              <a:t>APIKey</a:t>
            </a:r>
            <a:r>
              <a:rPr lang="en-US" dirty="0">
                <a:solidFill>
                  <a:srgbClr val="3C3C41"/>
                </a:solidFill>
                <a:latin typeface="Segoe UI"/>
              </a:rPr>
              <a:t>, Windows Auth, Basic, No Auth etc. Some connectors may support multiple auth types</a:t>
            </a:r>
          </a:p>
        </p:txBody>
      </p:sp>
      <p:sp>
        <p:nvSpPr>
          <p:cNvPr id="9" name="Freeform: Shape 8">
            <a:extLst>
              <a:ext uri="{FF2B5EF4-FFF2-40B4-BE49-F238E27FC236}">
                <a16:creationId xmlns:a16="http://schemas.microsoft.com/office/drawing/2014/main" id="{49929720-C2F0-41F6-886C-467C0DDA1678}"/>
              </a:ext>
            </a:extLst>
          </p:cNvPr>
          <p:cNvSpPr/>
          <p:nvPr/>
        </p:nvSpPr>
        <p:spPr>
          <a:xfrm flipH="1">
            <a:off x="7819302" y="1854477"/>
            <a:ext cx="4446199" cy="2496444"/>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896346">
              <a:defRPr/>
            </a:pPr>
            <a:endParaRPr lang="en-US" sz="1176">
              <a:solidFill>
                <a:srgbClr val="000000"/>
              </a:solidFill>
              <a:latin typeface="Arial"/>
            </a:endParaRPr>
          </a:p>
        </p:txBody>
      </p:sp>
      <p:grpSp>
        <p:nvGrpSpPr>
          <p:cNvPr id="23" name="Group 22">
            <a:extLst>
              <a:ext uri="{FF2B5EF4-FFF2-40B4-BE49-F238E27FC236}">
                <a16:creationId xmlns:a16="http://schemas.microsoft.com/office/drawing/2014/main" id="{4D14DA91-5589-4EBD-ACF0-967961D4E9FB}"/>
              </a:ext>
            </a:extLst>
          </p:cNvPr>
          <p:cNvGrpSpPr/>
          <p:nvPr/>
        </p:nvGrpSpPr>
        <p:grpSpPr>
          <a:xfrm>
            <a:off x="465041" y="2936417"/>
            <a:ext cx="632931" cy="503203"/>
            <a:chOff x="8182564" y="3369898"/>
            <a:chExt cx="306705" cy="243840"/>
          </a:xfrm>
        </p:grpSpPr>
        <p:sp>
          <p:nvSpPr>
            <p:cNvPr id="40" name="Freeform: Shape 39">
              <a:extLst>
                <a:ext uri="{FF2B5EF4-FFF2-40B4-BE49-F238E27FC236}">
                  <a16:creationId xmlns:a16="http://schemas.microsoft.com/office/drawing/2014/main" id="{B778E4F2-2AF4-4D30-A4B3-168C03B3D9B5}"/>
                </a:ext>
              </a:extLst>
            </p:cNvPr>
            <p:cNvSpPr/>
            <p:nvPr/>
          </p:nvSpPr>
          <p:spPr>
            <a:xfrm>
              <a:off x="8182564" y="3450861"/>
              <a:ext cx="38100" cy="38100"/>
            </a:xfrm>
            <a:custGeom>
              <a:avLst/>
              <a:gdLst>
                <a:gd name="connsiteX0" fmla="*/ 39733 w 38100"/>
                <a:gd name="connsiteY0" fmla="*/ 23541 h 38100"/>
                <a:gd name="connsiteX1" fmla="*/ 23541 w 38100"/>
                <a:gd name="connsiteY1" fmla="*/ 39733 h 38100"/>
                <a:gd name="connsiteX2" fmla="*/ 7348 w 38100"/>
                <a:gd name="connsiteY2" fmla="*/ 23541 h 38100"/>
                <a:gd name="connsiteX3" fmla="*/ 23541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1" y="39733"/>
                  </a:cubicBezTo>
                  <a:cubicBezTo>
                    <a:pt x="14598" y="39733"/>
                    <a:pt x="7348" y="32483"/>
                    <a:pt x="7348" y="23541"/>
                  </a:cubicBezTo>
                  <a:cubicBezTo>
                    <a:pt x="7348" y="14598"/>
                    <a:pt x="14598" y="7348"/>
                    <a:pt x="23541" y="7348"/>
                  </a:cubicBezTo>
                  <a:cubicBezTo>
                    <a:pt x="32484"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3" tIns="44821" rIns="89643" bIns="44821"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44"/>
              <a:endParaRPr lang="en-US" sz="883">
                <a:gradFill>
                  <a:gsLst>
                    <a:gs pos="0">
                      <a:srgbClr val="505050"/>
                    </a:gs>
                    <a:gs pos="100000">
                      <a:srgbClr val="505050"/>
                    </a:gs>
                  </a:gsLst>
                  <a:lin ang="5400000" scaled="1"/>
                </a:gradFill>
                <a:latin typeface="Segoe UI"/>
              </a:endParaRPr>
            </a:p>
          </p:txBody>
        </p:sp>
        <p:sp>
          <p:nvSpPr>
            <p:cNvPr id="41" name="Freeform: Shape 40">
              <a:extLst>
                <a:ext uri="{FF2B5EF4-FFF2-40B4-BE49-F238E27FC236}">
                  <a16:creationId xmlns:a16="http://schemas.microsoft.com/office/drawing/2014/main" id="{DD7E75CC-4BE6-46CB-80F3-C943CC855733}"/>
                </a:ext>
              </a:extLst>
            </p:cNvPr>
            <p:cNvSpPr/>
            <p:nvPr/>
          </p:nvSpPr>
          <p:spPr>
            <a:xfrm>
              <a:off x="8238761" y="3377518"/>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3" y="39733"/>
                    <a:pt x="23540" y="39733"/>
                  </a:cubicBezTo>
                  <a:cubicBezTo>
                    <a:pt x="14597" y="39733"/>
                    <a:pt x="7348" y="32483"/>
                    <a:pt x="7348" y="23541"/>
                  </a:cubicBezTo>
                  <a:cubicBezTo>
                    <a:pt x="7348" y="14598"/>
                    <a:pt x="14597" y="7348"/>
                    <a:pt x="23540" y="7348"/>
                  </a:cubicBezTo>
                  <a:cubicBezTo>
                    <a:pt x="32483"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3" tIns="44821" rIns="89643" bIns="44821"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44"/>
              <a:endParaRPr lang="en-US" sz="883">
                <a:gradFill>
                  <a:gsLst>
                    <a:gs pos="0">
                      <a:srgbClr val="505050"/>
                    </a:gs>
                    <a:gs pos="100000">
                      <a:srgbClr val="505050"/>
                    </a:gs>
                  </a:gsLst>
                  <a:lin ang="5400000" scaled="1"/>
                </a:gradFill>
                <a:latin typeface="Segoe UI"/>
              </a:endParaRPr>
            </a:p>
          </p:txBody>
        </p:sp>
        <p:sp>
          <p:nvSpPr>
            <p:cNvPr id="42" name="Freeform: Shape 41">
              <a:extLst>
                <a:ext uri="{FF2B5EF4-FFF2-40B4-BE49-F238E27FC236}">
                  <a16:creationId xmlns:a16="http://schemas.microsoft.com/office/drawing/2014/main" id="{0983D3D3-8F47-4DC1-915D-FFB448B69F69}"/>
                </a:ext>
              </a:extLst>
            </p:cNvPr>
            <p:cNvSpPr/>
            <p:nvPr/>
          </p:nvSpPr>
          <p:spPr>
            <a:xfrm>
              <a:off x="8361634" y="3369898"/>
              <a:ext cx="38100" cy="38100"/>
            </a:xfrm>
            <a:custGeom>
              <a:avLst/>
              <a:gdLst>
                <a:gd name="connsiteX0" fmla="*/ 39733 w 38100"/>
                <a:gd name="connsiteY0" fmla="*/ 23541 h 38100"/>
                <a:gd name="connsiteX1" fmla="*/ 23541 w 38100"/>
                <a:gd name="connsiteY1" fmla="*/ 39733 h 38100"/>
                <a:gd name="connsiteX2" fmla="*/ 7348 w 38100"/>
                <a:gd name="connsiteY2" fmla="*/ 23541 h 38100"/>
                <a:gd name="connsiteX3" fmla="*/ 23541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1" y="39733"/>
                  </a:cubicBezTo>
                  <a:cubicBezTo>
                    <a:pt x="14598" y="39733"/>
                    <a:pt x="7348" y="32483"/>
                    <a:pt x="7348" y="23541"/>
                  </a:cubicBezTo>
                  <a:cubicBezTo>
                    <a:pt x="7348" y="14598"/>
                    <a:pt x="14598" y="7348"/>
                    <a:pt x="23541" y="7348"/>
                  </a:cubicBezTo>
                  <a:cubicBezTo>
                    <a:pt x="32484"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3" tIns="44821" rIns="89643" bIns="44821"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44"/>
              <a:endParaRPr lang="en-US" sz="883">
                <a:gradFill>
                  <a:gsLst>
                    <a:gs pos="0">
                      <a:srgbClr val="505050"/>
                    </a:gs>
                    <a:gs pos="100000">
                      <a:srgbClr val="505050"/>
                    </a:gs>
                  </a:gsLst>
                  <a:lin ang="5400000" scaled="1"/>
                </a:gradFill>
                <a:latin typeface="Segoe UI"/>
              </a:endParaRPr>
            </a:p>
          </p:txBody>
        </p:sp>
        <p:sp>
          <p:nvSpPr>
            <p:cNvPr id="43" name="Freeform: Shape 42">
              <a:extLst>
                <a:ext uri="{FF2B5EF4-FFF2-40B4-BE49-F238E27FC236}">
                  <a16:creationId xmlns:a16="http://schemas.microsoft.com/office/drawing/2014/main" id="{DE5676B3-4F7B-4F15-B4E0-EFA0B9A4A4BB}"/>
                </a:ext>
              </a:extLst>
            </p:cNvPr>
            <p:cNvSpPr/>
            <p:nvPr/>
          </p:nvSpPr>
          <p:spPr>
            <a:xfrm>
              <a:off x="8451169" y="3428001"/>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3" y="39733"/>
                    <a:pt x="23540" y="39733"/>
                  </a:cubicBezTo>
                  <a:cubicBezTo>
                    <a:pt x="14597" y="39733"/>
                    <a:pt x="7348" y="32483"/>
                    <a:pt x="7348" y="23541"/>
                  </a:cubicBezTo>
                  <a:cubicBezTo>
                    <a:pt x="7348" y="14598"/>
                    <a:pt x="14597" y="7348"/>
                    <a:pt x="23540" y="7348"/>
                  </a:cubicBezTo>
                  <a:cubicBezTo>
                    <a:pt x="32483"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3" tIns="44821" rIns="89643" bIns="44821"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44"/>
              <a:endParaRPr lang="en-US" sz="883">
                <a:gradFill>
                  <a:gsLst>
                    <a:gs pos="0">
                      <a:srgbClr val="505050"/>
                    </a:gs>
                    <a:gs pos="100000">
                      <a:srgbClr val="505050"/>
                    </a:gs>
                  </a:gsLst>
                  <a:lin ang="5400000" scaled="1"/>
                </a:gradFill>
                <a:latin typeface="Segoe UI"/>
              </a:endParaRPr>
            </a:p>
          </p:txBody>
        </p:sp>
        <p:sp>
          <p:nvSpPr>
            <p:cNvPr id="44" name="Freeform: Shape 43">
              <a:extLst>
                <a:ext uri="{FF2B5EF4-FFF2-40B4-BE49-F238E27FC236}">
                  <a16:creationId xmlns:a16="http://schemas.microsoft.com/office/drawing/2014/main" id="{9E8E3F08-7845-40E9-B466-8CF8D2C7485F}"/>
                </a:ext>
              </a:extLst>
            </p:cNvPr>
            <p:cNvSpPr/>
            <p:nvPr/>
          </p:nvSpPr>
          <p:spPr>
            <a:xfrm>
              <a:off x="8407354" y="3505153"/>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0" y="39733"/>
                  </a:cubicBezTo>
                  <a:cubicBezTo>
                    <a:pt x="14597" y="39733"/>
                    <a:pt x="7348" y="32483"/>
                    <a:pt x="7348" y="23541"/>
                  </a:cubicBezTo>
                  <a:cubicBezTo>
                    <a:pt x="7348" y="14598"/>
                    <a:pt x="14597" y="7348"/>
                    <a:pt x="23540" y="7348"/>
                  </a:cubicBezTo>
                  <a:cubicBezTo>
                    <a:pt x="32484"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3" tIns="44821" rIns="89643" bIns="44821"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44"/>
              <a:endParaRPr lang="en-US" sz="883">
                <a:gradFill>
                  <a:gsLst>
                    <a:gs pos="0">
                      <a:srgbClr val="505050"/>
                    </a:gs>
                    <a:gs pos="100000">
                      <a:srgbClr val="505050"/>
                    </a:gs>
                  </a:gsLst>
                  <a:lin ang="5400000" scaled="1"/>
                </a:gradFill>
                <a:latin typeface="Segoe UI"/>
              </a:endParaRPr>
            </a:p>
          </p:txBody>
        </p:sp>
        <p:sp>
          <p:nvSpPr>
            <p:cNvPr id="45" name="Freeform: Shape 44">
              <a:extLst>
                <a:ext uri="{FF2B5EF4-FFF2-40B4-BE49-F238E27FC236}">
                  <a16:creationId xmlns:a16="http://schemas.microsoft.com/office/drawing/2014/main" id="{F44A23F6-1748-49D1-977B-B7892763D71D}"/>
                </a:ext>
              </a:extLst>
            </p:cNvPr>
            <p:cNvSpPr/>
            <p:nvPr/>
          </p:nvSpPr>
          <p:spPr>
            <a:xfrm>
              <a:off x="8393066" y="3575638"/>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0" y="39733"/>
                  </a:cubicBezTo>
                  <a:cubicBezTo>
                    <a:pt x="14597" y="39733"/>
                    <a:pt x="7348" y="32483"/>
                    <a:pt x="7348" y="23541"/>
                  </a:cubicBezTo>
                  <a:cubicBezTo>
                    <a:pt x="7348" y="14598"/>
                    <a:pt x="14597" y="7348"/>
                    <a:pt x="23540" y="7348"/>
                  </a:cubicBezTo>
                  <a:cubicBezTo>
                    <a:pt x="32484"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3" tIns="44821" rIns="89643" bIns="44821"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44"/>
              <a:endParaRPr lang="en-US" sz="883">
                <a:gradFill>
                  <a:gsLst>
                    <a:gs pos="0">
                      <a:srgbClr val="505050"/>
                    </a:gs>
                    <a:gs pos="100000">
                      <a:srgbClr val="505050"/>
                    </a:gs>
                  </a:gsLst>
                  <a:lin ang="5400000" scaled="1"/>
                </a:gradFill>
                <a:latin typeface="Segoe UI"/>
              </a:endParaRPr>
            </a:p>
          </p:txBody>
        </p:sp>
        <p:sp>
          <p:nvSpPr>
            <p:cNvPr id="46" name="Freeform: Shape 45">
              <a:extLst>
                <a:ext uri="{FF2B5EF4-FFF2-40B4-BE49-F238E27FC236}">
                  <a16:creationId xmlns:a16="http://schemas.microsoft.com/office/drawing/2014/main" id="{039CC0FB-7F61-44B2-B4CC-7B2FEDAC7E03}"/>
                </a:ext>
              </a:extLst>
            </p:cNvPr>
            <p:cNvSpPr/>
            <p:nvPr/>
          </p:nvSpPr>
          <p:spPr>
            <a:xfrm>
              <a:off x="8294959" y="3507058"/>
              <a:ext cx="38100" cy="38100"/>
            </a:xfrm>
            <a:custGeom>
              <a:avLst/>
              <a:gdLst>
                <a:gd name="connsiteX0" fmla="*/ 39733 w 38100"/>
                <a:gd name="connsiteY0" fmla="*/ 23541 h 38100"/>
                <a:gd name="connsiteX1" fmla="*/ 23541 w 38100"/>
                <a:gd name="connsiteY1" fmla="*/ 39733 h 38100"/>
                <a:gd name="connsiteX2" fmla="*/ 7348 w 38100"/>
                <a:gd name="connsiteY2" fmla="*/ 23541 h 38100"/>
                <a:gd name="connsiteX3" fmla="*/ 23541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1" y="39733"/>
                  </a:cubicBezTo>
                  <a:cubicBezTo>
                    <a:pt x="14598" y="39733"/>
                    <a:pt x="7348" y="32483"/>
                    <a:pt x="7348" y="23541"/>
                  </a:cubicBezTo>
                  <a:cubicBezTo>
                    <a:pt x="7348" y="14598"/>
                    <a:pt x="14598" y="7348"/>
                    <a:pt x="23541" y="7348"/>
                  </a:cubicBezTo>
                  <a:cubicBezTo>
                    <a:pt x="32484"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3" tIns="44821" rIns="89643" bIns="44821"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44"/>
              <a:endParaRPr lang="en-US" sz="883">
                <a:gradFill>
                  <a:gsLst>
                    <a:gs pos="0">
                      <a:srgbClr val="505050"/>
                    </a:gs>
                    <a:gs pos="100000">
                      <a:srgbClr val="505050"/>
                    </a:gs>
                  </a:gsLst>
                  <a:lin ang="5400000" scaled="1"/>
                </a:gradFill>
                <a:latin typeface="Segoe UI"/>
              </a:endParaRPr>
            </a:p>
          </p:txBody>
        </p:sp>
        <p:sp>
          <p:nvSpPr>
            <p:cNvPr id="47" name="Freeform: Shape 46">
              <a:extLst>
                <a:ext uri="{FF2B5EF4-FFF2-40B4-BE49-F238E27FC236}">
                  <a16:creationId xmlns:a16="http://schemas.microsoft.com/office/drawing/2014/main" id="{14DB0921-1A97-4E2A-BA8B-215394C85FC7}"/>
                </a:ext>
              </a:extLst>
            </p:cNvPr>
            <p:cNvSpPr/>
            <p:nvPr/>
          </p:nvSpPr>
          <p:spPr>
            <a:xfrm>
              <a:off x="8270194" y="3437526"/>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3" y="39733"/>
                    <a:pt x="23540" y="39733"/>
                  </a:cubicBezTo>
                  <a:cubicBezTo>
                    <a:pt x="14597" y="39733"/>
                    <a:pt x="7348" y="32483"/>
                    <a:pt x="7348" y="23541"/>
                  </a:cubicBezTo>
                  <a:cubicBezTo>
                    <a:pt x="7348" y="14598"/>
                    <a:pt x="14597" y="7348"/>
                    <a:pt x="23540" y="7348"/>
                  </a:cubicBezTo>
                  <a:cubicBezTo>
                    <a:pt x="32483"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3" tIns="44821" rIns="89643" bIns="44821"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44"/>
              <a:endParaRPr lang="en-US" sz="883">
                <a:gradFill>
                  <a:gsLst>
                    <a:gs pos="0">
                      <a:srgbClr val="505050"/>
                    </a:gs>
                    <a:gs pos="100000">
                      <a:srgbClr val="505050"/>
                    </a:gs>
                  </a:gsLst>
                  <a:lin ang="5400000" scaled="1"/>
                </a:gradFill>
                <a:latin typeface="Segoe UI"/>
              </a:endParaRPr>
            </a:p>
          </p:txBody>
        </p:sp>
        <p:sp>
          <p:nvSpPr>
            <p:cNvPr id="48" name="Freeform: Shape 47">
              <a:extLst>
                <a:ext uri="{FF2B5EF4-FFF2-40B4-BE49-F238E27FC236}">
                  <a16:creationId xmlns:a16="http://schemas.microsoft.com/office/drawing/2014/main" id="{AA3B8E9D-0B57-4494-8F35-68796DCF2088}"/>
                </a:ext>
              </a:extLst>
            </p:cNvPr>
            <p:cNvSpPr/>
            <p:nvPr/>
          </p:nvSpPr>
          <p:spPr>
            <a:xfrm>
              <a:off x="8364491" y="3439431"/>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0" y="39733"/>
                  </a:cubicBezTo>
                  <a:cubicBezTo>
                    <a:pt x="14597" y="39733"/>
                    <a:pt x="7348" y="32483"/>
                    <a:pt x="7348" y="23541"/>
                  </a:cubicBezTo>
                  <a:cubicBezTo>
                    <a:pt x="7348" y="14598"/>
                    <a:pt x="14597" y="7348"/>
                    <a:pt x="23540" y="7348"/>
                  </a:cubicBezTo>
                  <a:cubicBezTo>
                    <a:pt x="32484"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3" tIns="44821" rIns="89643" bIns="44821"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44"/>
              <a:endParaRPr lang="en-US" sz="883">
                <a:gradFill>
                  <a:gsLst>
                    <a:gs pos="0">
                      <a:srgbClr val="505050"/>
                    </a:gs>
                    <a:gs pos="100000">
                      <a:srgbClr val="505050"/>
                    </a:gs>
                  </a:gsLst>
                  <a:lin ang="5400000" scaled="1"/>
                </a:gradFill>
                <a:latin typeface="Segoe UI"/>
              </a:endParaRPr>
            </a:p>
          </p:txBody>
        </p:sp>
        <p:sp>
          <p:nvSpPr>
            <p:cNvPr id="49" name="Freeform: Shape 48">
              <a:extLst>
                <a:ext uri="{FF2B5EF4-FFF2-40B4-BE49-F238E27FC236}">
                  <a16:creationId xmlns:a16="http://schemas.microsoft.com/office/drawing/2014/main" id="{33B83412-C27D-48DC-98C4-717C3D679445}"/>
                </a:ext>
              </a:extLst>
            </p:cNvPr>
            <p:cNvSpPr/>
            <p:nvPr/>
          </p:nvSpPr>
          <p:spPr>
            <a:xfrm>
              <a:off x="8328296" y="3524203"/>
              <a:ext cx="85725" cy="9525"/>
            </a:xfrm>
            <a:custGeom>
              <a:avLst/>
              <a:gdLst>
                <a:gd name="connsiteX0" fmla="*/ 7348 w 85725"/>
                <a:gd name="connsiteY0" fmla="*/ 9253 h 9525"/>
                <a:gd name="connsiteX1" fmla="*/ 85453 w 85725"/>
                <a:gd name="connsiteY1" fmla="*/ 7348 h 9525"/>
              </a:gdLst>
              <a:ahLst/>
              <a:cxnLst>
                <a:cxn ang="0">
                  <a:pos x="connsiteX0" y="connsiteY0"/>
                </a:cxn>
                <a:cxn ang="0">
                  <a:pos x="connsiteX1" y="connsiteY1"/>
                </a:cxn>
              </a:cxnLst>
              <a:rect l="l" t="t" r="r" b="b"/>
              <a:pathLst>
                <a:path w="85725" h="9525">
                  <a:moveTo>
                    <a:pt x="7348" y="9253"/>
                  </a:moveTo>
                  <a:lnTo>
                    <a:pt x="85453"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3" tIns="44821" rIns="89643" bIns="44821"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44"/>
              <a:endParaRPr lang="en-US" sz="883">
                <a:gradFill>
                  <a:gsLst>
                    <a:gs pos="0">
                      <a:srgbClr val="505050"/>
                    </a:gs>
                    <a:gs pos="100000">
                      <a:srgbClr val="505050"/>
                    </a:gs>
                  </a:gsLst>
                  <a:lin ang="5400000" scaled="1"/>
                </a:gradFill>
                <a:latin typeface="Segoe UI"/>
              </a:endParaRPr>
            </a:p>
          </p:txBody>
        </p:sp>
        <p:sp>
          <p:nvSpPr>
            <p:cNvPr id="50" name="Freeform: Shape 49">
              <a:extLst>
                <a:ext uri="{FF2B5EF4-FFF2-40B4-BE49-F238E27FC236}">
                  <a16:creationId xmlns:a16="http://schemas.microsoft.com/office/drawing/2014/main" id="{77F10246-8D60-4E25-A1BC-655C1FFEE36D}"/>
                </a:ext>
              </a:extLst>
            </p:cNvPr>
            <p:cNvSpPr/>
            <p:nvPr/>
          </p:nvSpPr>
          <p:spPr>
            <a:xfrm>
              <a:off x="8325439" y="3531823"/>
              <a:ext cx="85725" cy="57150"/>
            </a:xfrm>
            <a:custGeom>
              <a:avLst/>
              <a:gdLst>
                <a:gd name="connsiteX0" fmla="*/ 80691 w 85725"/>
                <a:gd name="connsiteY0" fmla="*/ 53068 h 57150"/>
                <a:gd name="connsiteX1" fmla="*/ 7348 w 85725"/>
                <a:gd name="connsiteY1" fmla="*/ 7348 h 57150"/>
              </a:gdLst>
              <a:ahLst/>
              <a:cxnLst>
                <a:cxn ang="0">
                  <a:pos x="connsiteX0" y="connsiteY0"/>
                </a:cxn>
                <a:cxn ang="0">
                  <a:pos x="connsiteX1" y="connsiteY1"/>
                </a:cxn>
              </a:cxnLst>
              <a:rect l="l" t="t" r="r" b="b"/>
              <a:pathLst>
                <a:path w="85725" h="57150">
                  <a:moveTo>
                    <a:pt x="80691" y="53068"/>
                  </a:moveTo>
                  <a:lnTo>
                    <a:pt x="734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3" tIns="44821" rIns="89643" bIns="44821"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44"/>
              <a:endParaRPr lang="en-US" sz="883">
                <a:gradFill>
                  <a:gsLst>
                    <a:gs pos="0">
                      <a:srgbClr val="505050"/>
                    </a:gs>
                    <a:gs pos="100000">
                      <a:srgbClr val="505050"/>
                    </a:gs>
                  </a:gsLst>
                  <a:lin ang="5400000" scaled="1"/>
                </a:gradFill>
                <a:latin typeface="Segoe UI"/>
              </a:endParaRPr>
            </a:p>
          </p:txBody>
        </p:sp>
        <p:sp>
          <p:nvSpPr>
            <p:cNvPr id="51" name="Freeform: Shape 50">
              <a:extLst>
                <a:ext uri="{FF2B5EF4-FFF2-40B4-BE49-F238E27FC236}">
                  <a16:creationId xmlns:a16="http://schemas.microsoft.com/office/drawing/2014/main" id="{49F0285E-24F2-41AE-9510-941BCCFF3F4B}"/>
                </a:ext>
              </a:extLst>
            </p:cNvPr>
            <p:cNvSpPr/>
            <p:nvPr/>
          </p:nvSpPr>
          <p:spPr>
            <a:xfrm>
              <a:off x="8414974" y="3536586"/>
              <a:ext cx="9525" cy="47625"/>
            </a:xfrm>
            <a:custGeom>
              <a:avLst/>
              <a:gdLst>
                <a:gd name="connsiteX0" fmla="*/ 11158 w 9525"/>
                <a:gd name="connsiteY0" fmla="*/ 7348 h 47625"/>
                <a:gd name="connsiteX1" fmla="*/ 7348 w 9525"/>
                <a:gd name="connsiteY1" fmla="*/ 46401 h 47625"/>
              </a:gdLst>
              <a:ahLst/>
              <a:cxnLst>
                <a:cxn ang="0">
                  <a:pos x="connsiteX0" y="connsiteY0"/>
                </a:cxn>
                <a:cxn ang="0">
                  <a:pos x="connsiteX1" y="connsiteY1"/>
                </a:cxn>
              </a:cxnLst>
              <a:rect l="l" t="t" r="r" b="b"/>
              <a:pathLst>
                <a:path w="9525" h="47625">
                  <a:moveTo>
                    <a:pt x="11158" y="7348"/>
                  </a:moveTo>
                  <a:lnTo>
                    <a:pt x="7348" y="464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3" tIns="44821" rIns="89643" bIns="44821"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44"/>
              <a:endParaRPr lang="en-US" sz="883">
                <a:gradFill>
                  <a:gsLst>
                    <a:gs pos="0">
                      <a:srgbClr val="505050"/>
                    </a:gs>
                    <a:gs pos="100000">
                      <a:srgbClr val="505050"/>
                    </a:gs>
                  </a:gsLst>
                  <a:lin ang="5400000" scaled="1"/>
                </a:gradFill>
                <a:latin typeface="Segoe UI"/>
              </a:endParaRPr>
            </a:p>
          </p:txBody>
        </p:sp>
        <p:sp>
          <p:nvSpPr>
            <p:cNvPr id="52" name="Freeform: Shape 51">
              <a:extLst>
                <a:ext uri="{FF2B5EF4-FFF2-40B4-BE49-F238E27FC236}">
                  <a16:creationId xmlns:a16="http://schemas.microsoft.com/office/drawing/2014/main" id="{6F868DAE-4C66-4676-BE84-D010E5563CAE}"/>
                </a:ext>
              </a:extLst>
            </p:cNvPr>
            <p:cNvSpPr/>
            <p:nvPr/>
          </p:nvSpPr>
          <p:spPr>
            <a:xfrm>
              <a:off x="8437834" y="3459433"/>
              <a:ext cx="28575" cy="57150"/>
            </a:xfrm>
            <a:custGeom>
              <a:avLst/>
              <a:gdLst>
                <a:gd name="connsiteX0" fmla="*/ 7348 w 28575"/>
                <a:gd name="connsiteY0" fmla="*/ 57831 h 57150"/>
                <a:gd name="connsiteX1" fmla="*/ 30208 w 28575"/>
                <a:gd name="connsiteY1" fmla="*/ 7348 h 57150"/>
              </a:gdLst>
              <a:ahLst/>
              <a:cxnLst>
                <a:cxn ang="0">
                  <a:pos x="connsiteX0" y="connsiteY0"/>
                </a:cxn>
                <a:cxn ang="0">
                  <a:pos x="connsiteX1" y="connsiteY1"/>
                </a:cxn>
              </a:cxnLst>
              <a:rect l="l" t="t" r="r" b="b"/>
              <a:pathLst>
                <a:path w="28575" h="57150">
                  <a:moveTo>
                    <a:pt x="7348" y="57831"/>
                  </a:moveTo>
                  <a:lnTo>
                    <a:pt x="3020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3" tIns="44821" rIns="89643" bIns="44821"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44"/>
              <a:endParaRPr lang="en-US" sz="883">
                <a:gradFill>
                  <a:gsLst>
                    <a:gs pos="0">
                      <a:srgbClr val="505050"/>
                    </a:gs>
                    <a:gs pos="100000">
                      <a:srgbClr val="505050"/>
                    </a:gs>
                  </a:gsLst>
                  <a:lin ang="5400000" scaled="1"/>
                </a:gradFill>
                <a:latin typeface="Segoe UI"/>
              </a:endParaRPr>
            </a:p>
          </p:txBody>
        </p:sp>
        <p:sp>
          <p:nvSpPr>
            <p:cNvPr id="53" name="Freeform: Shape 52">
              <a:extLst>
                <a:ext uri="{FF2B5EF4-FFF2-40B4-BE49-F238E27FC236}">
                  <a16:creationId xmlns:a16="http://schemas.microsoft.com/office/drawing/2014/main" id="{9610B24C-A6E1-44CE-A843-6EB154669EA3}"/>
                </a:ext>
              </a:extLst>
            </p:cNvPr>
            <p:cNvSpPr/>
            <p:nvPr/>
          </p:nvSpPr>
          <p:spPr>
            <a:xfrm>
              <a:off x="8394019" y="3391806"/>
              <a:ext cx="76200" cy="47625"/>
            </a:xfrm>
            <a:custGeom>
              <a:avLst/>
              <a:gdLst>
                <a:gd name="connsiteX0" fmla="*/ 69261 w 76200"/>
                <a:gd name="connsiteY0" fmla="*/ 47353 h 47625"/>
                <a:gd name="connsiteX1" fmla="*/ 7348 w 76200"/>
                <a:gd name="connsiteY1" fmla="*/ 7348 h 47625"/>
              </a:gdLst>
              <a:ahLst/>
              <a:cxnLst>
                <a:cxn ang="0">
                  <a:pos x="connsiteX0" y="connsiteY0"/>
                </a:cxn>
                <a:cxn ang="0">
                  <a:pos x="connsiteX1" y="connsiteY1"/>
                </a:cxn>
              </a:cxnLst>
              <a:rect l="l" t="t" r="r" b="b"/>
              <a:pathLst>
                <a:path w="76200" h="47625">
                  <a:moveTo>
                    <a:pt x="69261" y="47353"/>
                  </a:moveTo>
                  <a:lnTo>
                    <a:pt x="734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3" tIns="44821" rIns="89643" bIns="44821"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44"/>
              <a:endParaRPr lang="en-US" sz="883">
                <a:gradFill>
                  <a:gsLst>
                    <a:gs pos="0">
                      <a:srgbClr val="505050"/>
                    </a:gs>
                    <a:gs pos="100000">
                      <a:srgbClr val="505050"/>
                    </a:gs>
                  </a:gsLst>
                  <a:lin ang="5400000" scaled="1"/>
                </a:gradFill>
                <a:latin typeface="Segoe UI"/>
              </a:endParaRPr>
            </a:p>
          </p:txBody>
        </p:sp>
        <p:sp>
          <p:nvSpPr>
            <p:cNvPr id="54" name="Freeform: Shape 53">
              <a:extLst>
                <a:ext uri="{FF2B5EF4-FFF2-40B4-BE49-F238E27FC236}">
                  <a16:creationId xmlns:a16="http://schemas.microsoft.com/office/drawing/2014/main" id="{E84D8E32-F6DC-4CBA-890D-3DCB03C4480A}"/>
                </a:ext>
              </a:extLst>
            </p:cNvPr>
            <p:cNvSpPr/>
            <p:nvPr/>
          </p:nvSpPr>
          <p:spPr>
            <a:xfrm>
              <a:off x="8273051" y="3382281"/>
              <a:ext cx="95250" cy="19050"/>
            </a:xfrm>
            <a:custGeom>
              <a:avLst/>
              <a:gdLst>
                <a:gd name="connsiteX0" fmla="*/ 94978 w 95250"/>
                <a:gd name="connsiteY0" fmla="*/ 7348 h 19050"/>
                <a:gd name="connsiteX1" fmla="*/ 7348 w 95250"/>
                <a:gd name="connsiteY1" fmla="*/ 14016 h 19050"/>
              </a:gdLst>
              <a:ahLst/>
              <a:cxnLst>
                <a:cxn ang="0">
                  <a:pos x="connsiteX0" y="connsiteY0"/>
                </a:cxn>
                <a:cxn ang="0">
                  <a:pos x="connsiteX1" y="connsiteY1"/>
                </a:cxn>
              </a:cxnLst>
              <a:rect l="l" t="t" r="r" b="b"/>
              <a:pathLst>
                <a:path w="95250" h="19050">
                  <a:moveTo>
                    <a:pt x="94978" y="7348"/>
                  </a:moveTo>
                  <a:lnTo>
                    <a:pt x="7348" y="1401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3" tIns="44821" rIns="89643" bIns="44821"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44"/>
              <a:endParaRPr lang="en-US" sz="883">
                <a:gradFill>
                  <a:gsLst>
                    <a:gs pos="0">
                      <a:srgbClr val="505050"/>
                    </a:gs>
                    <a:gs pos="100000">
                      <a:srgbClr val="505050"/>
                    </a:gs>
                  </a:gsLst>
                  <a:lin ang="5400000" scaled="1"/>
                </a:gradFill>
                <a:latin typeface="Segoe UI"/>
              </a:endParaRPr>
            </a:p>
          </p:txBody>
        </p:sp>
        <p:sp>
          <p:nvSpPr>
            <p:cNvPr id="55" name="Freeform: Shape 54">
              <a:extLst>
                <a:ext uri="{FF2B5EF4-FFF2-40B4-BE49-F238E27FC236}">
                  <a16:creationId xmlns:a16="http://schemas.microsoft.com/office/drawing/2014/main" id="{DCF9C3ED-56D1-41FC-A796-FA86DFF74914}"/>
                </a:ext>
              </a:extLst>
            </p:cNvPr>
            <p:cNvSpPr/>
            <p:nvPr/>
          </p:nvSpPr>
          <p:spPr>
            <a:xfrm>
              <a:off x="8206376" y="3403236"/>
              <a:ext cx="47625" cy="57150"/>
            </a:xfrm>
            <a:custGeom>
              <a:avLst/>
              <a:gdLst>
                <a:gd name="connsiteX0" fmla="*/ 41638 w 47625"/>
                <a:gd name="connsiteY0" fmla="*/ 7348 h 57150"/>
                <a:gd name="connsiteX1" fmla="*/ 7348 w 47625"/>
                <a:gd name="connsiteY1" fmla="*/ 55926 h 57150"/>
              </a:gdLst>
              <a:ahLst/>
              <a:cxnLst>
                <a:cxn ang="0">
                  <a:pos x="connsiteX0" y="connsiteY0"/>
                </a:cxn>
                <a:cxn ang="0">
                  <a:pos x="connsiteX1" y="connsiteY1"/>
                </a:cxn>
              </a:cxnLst>
              <a:rect l="l" t="t" r="r" b="b"/>
              <a:pathLst>
                <a:path w="47625" h="57150">
                  <a:moveTo>
                    <a:pt x="41638" y="7348"/>
                  </a:moveTo>
                  <a:lnTo>
                    <a:pt x="7348" y="5592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3" tIns="44821" rIns="89643" bIns="44821"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44"/>
              <a:endParaRPr lang="en-US" sz="883">
                <a:gradFill>
                  <a:gsLst>
                    <a:gs pos="0">
                      <a:srgbClr val="505050"/>
                    </a:gs>
                    <a:gs pos="100000">
                      <a:srgbClr val="505050"/>
                    </a:gs>
                  </a:gsLst>
                  <a:lin ang="5400000" scaled="1"/>
                </a:gradFill>
                <a:latin typeface="Segoe UI"/>
              </a:endParaRPr>
            </a:p>
          </p:txBody>
        </p:sp>
        <p:sp>
          <p:nvSpPr>
            <p:cNvPr id="56" name="Freeform: Shape 55">
              <a:extLst>
                <a:ext uri="{FF2B5EF4-FFF2-40B4-BE49-F238E27FC236}">
                  <a16:creationId xmlns:a16="http://schemas.microsoft.com/office/drawing/2014/main" id="{B88BFB26-CAB0-4480-822B-73411EA3B108}"/>
                </a:ext>
              </a:extLst>
            </p:cNvPr>
            <p:cNvSpPr/>
            <p:nvPr/>
          </p:nvSpPr>
          <p:spPr>
            <a:xfrm>
              <a:off x="8206376" y="3482293"/>
              <a:ext cx="95250" cy="47625"/>
            </a:xfrm>
            <a:custGeom>
              <a:avLst/>
              <a:gdLst>
                <a:gd name="connsiteX0" fmla="*/ 7348 w 95250"/>
                <a:gd name="connsiteY0" fmla="*/ 7348 h 47625"/>
                <a:gd name="connsiteX1" fmla="*/ 94978 w 95250"/>
                <a:gd name="connsiteY1" fmla="*/ 45448 h 47625"/>
              </a:gdLst>
              <a:ahLst/>
              <a:cxnLst>
                <a:cxn ang="0">
                  <a:pos x="connsiteX0" y="connsiteY0"/>
                </a:cxn>
                <a:cxn ang="0">
                  <a:pos x="connsiteX1" y="connsiteY1"/>
                </a:cxn>
              </a:cxnLst>
              <a:rect l="l" t="t" r="r" b="b"/>
              <a:pathLst>
                <a:path w="95250" h="47625">
                  <a:moveTo>
                    <a:pt x="7348" y="7348"/>
                  </a:moveTo>
                  <a:lnTo>
                    <a:pt x="94978" y="454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3" tIns="44821" rIns="89643" bIns="44821"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44"/>
              <a:endParaRPr lang="en-US" sz="883">
                <a:gradFill>
                  <a:gsLst>
                    <a:gs pos="0">
                      <a:srgbClr val="505050"/>
                    </a:gs>
                    <a:gs pos="100000">
                      <a:srgbClr val="505050"/>
                    </a:gs>
                  </a:gsLst>
                  <a:lin ang="5400000" scaled="1"/>
                </a:gradFill>
                <a:latin typeface="Segoe UI"/>
              </a:endParaRPr>
            </a:p>
          </p:txBody>
        </p:sp>
        <p:sp>
          <p:nvSpPr>
            <p:cNvPr id="57" name="Freeform: Shape 56">
              <a:extLst>
                <a:ext uri="{FF2B5EF4-FFF2-40B4-BE49-F238E27FC236}">
                  <a16:creationId xmlns:a16="http://schemas.microsoft.com/office/drawing/2014/main" id="{33BCD2B6-D99E-44A9-A0F8-92FAC3BB5081}"/>
                </a:ext>
              </a:extLst>
            </p:cNvPr>
            <p:cNvSpPr/>
            <p:nvPr/>
          </p:nvSpPr>
          <p:spPr>
            <a:xfrm>
              <a:off x="8294006" y="3469911"/>
              <a:ext cx="19050" cy="47625"/>
            </a:xfrm>
            <a:custGeom>
              <a:avLst/>
              <a:gdLst>
                <a:gd name="connsiteX0" fmla="*/ 18778 w 19050"/>
                <a:gd name="connsiteY0" fmla="*/ 42591 h 47625"/>
                <a:gd name="connsiteX1" fmla="*/ 7348 w 19050"/>
                <a:gd name="connsiteY1" fmla="*/ 7348 h 47625"/>
              </a:gdLst>
              <a:ahLst/>
              <a:cxnLst>
                <a:cxn ang="0">
                  <a:pos x="connsiteX0" y="connsiteY0"/>
                </a:cxn>
                <a:cxn ang="0">
                  <a:pos x="connsiteX1" y="connsiteY1"/>
                </a:cxn>
              </a:cxnLst>
              <a:rect l="l" t="t" r="r" b="b"/>
              <a:pathLst>
                <a:path w="19050" h="47625">
                  <a:moveTo>
                    <a:pt x="18778" y="42591"/>
                  </a:moveTo>
                  <a:lnTo>
                    <a:pt x="734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3" tIns="44821" rIns="89643" bIns="44821"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44"/>
              <a:endParaRPr lang="en-US" sz="883">
                <a:gradFill>
                  <a:gsLst>
                    <a:gs pos="0">
                      <a:srgbClr val="505050"/>
                    </a:gs>
                    <a:gs pos="100000">
                      <a:srgbClr val="505050"/>
                    </a:gs>
                  </a:gsLst>
                  <a:lin ang="5400000" scaled="1"/>
                </a:gradFill>
                <a:latin typeface="Segoe UI"/>
              </a:endParaRPr>
            </a:p>
          </p:txBody>
        </p:sp>
        <p:sp>
          <p:nvSpPr>
            <p:cNvPr id="58" name="Freeform: Shape 57">
              <a:extLst>
                <a:ext uri="{FF2B5EF4-FFF2-40B4-BE49-F238E27FC236}">
                  <a16:creationId xmlns:a16="http://schemas.microsoft.com/office/drawing/2014/main" id="{184A3C1F-EC13-4A19-BBA2-CBA5C1E78FC8}"/>
                </a:ext>
              </a:extLst>
            </p:cNvPr>
            <p:cNvSpPr/>
            <p:nvPr/>
          </p:nvSpPr>
          <p:spPr>
            <a:xfrm>
              <a:off x="8303531" y="3453718"/>
              <a:ext cx="66675" cy="9525"/>
            </a:xfrm>
            <a:custGeom>
              <a:avLst/>
              <a:gdLst>
                <a:gd name="connsiteX0" fmla="*/ 7348 w 66675"/>
                <a:gd name="connsiteY0" fmla="*/ 7348 h 9525"/>
                <a:gd name="connsiteX1" fmla="*/ 67356 w 66675"/>
                <a:gd name="connsiteY1" fmla="*/ 8301 h 9525"/>
              </a:gdLst>
              <a:ahLst/>
              <a:cxnLst>
                <a:cxn ang="0">
                  <a:pos x="connsiteX0" y="connsiteY0"/>
                </a:cxn>
                <a:cxn ang="0">
                  <a:pos x="connsiteX1" y="connsiteY1"/>
                </a:cxn>
              </a:cxnLst>
              <a:rect l="l" t="t" r="r" b="b"/>
              <a:pathLst>
                <a:path w="66675" h="9525">
                  <a:moveTo>
                    <a:pt x="7348" y="7348"/>
                  </a:moveTo>
                  <a:lnTo>
                    <a:pt x="67356" y="83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3" tIns="44821" rIns="89643" bIns="44821"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44"/>
              <a:endParaRPr lang="en-US" sz="883">
                <a:gradFill>
                  <a:gsLst>
                    <a:gs pos="0">
                      <a:srgbClr val="505050"/>
                    </a:gs>
                    <a:gs pos="100000">
                      <a:srgbClr val="505050"/>
                    </a:gs>
                  </a:gsLst>
                  <a:lin ang="5400000" scaled="1"/>
                </a:gradFill>
                <a:latin typeface="Segoe UI"/>
              </a:endParaRPr>
            </a:p>
          </p:txBody>
        </p:sp>
        <p:sp>
          <p:nvSpPr>
            <p:cNvPr id="59" name="Freeform: Shape 58">
              <a:extLst>
                <a:ext uri="{FF2B5EF4-FFF2-40B4-BE49-F238E27FC236}">
                  <a16:creationId xmlns:a16="http://schemas.microsoft.com/office/drawing/2014/main" id="{18051154-E231-454C-AC7E-FD778F212B81}"/>
                </a:ext>
              </a:extLst>
            </p:cNvPr>
            <p:cNvSpPr/>
            <p:nvPr/>
          </p:nvSpPr>
          <p:spPr>
            <a:xfrm>
              <a:off x="8324486" y="3471816"/>
              <a:ext cx="57150" cy="47625"/>
            </a:xfrm>
            <a:custGeom>
              <a:avLst/>
              <a:gdLst>
                <a:gd name="connsiteX0" fmla="*/ 55926 w 57150"/>
                <a:gd name="connsiteY0" fmla="*/ 7348 h 47625"/>
                <a:gd name="connsiteX1" fmla="*/ 7348 w 57150"/>
                <a:gd name="connsiteY1" fmla="*/ 46401 h 47625"/>
              </a:gdLst>
              <a:ahLst/>
              <a:cxnLst>
                <a:cxn ang="0">
                  <a:pos x="connsiteX0" y="connsiteY0"/>
                </a:cxn>
                <a:cxn ang="0">
                  <a:pos x="connsiteX1" y="connsiteY1"/>
                </a:cxn>
              </a:cxnLst>
              <a:rect l="l" t="t" r="r" b="b"/>
              <a:pathLst>
                <a:path w="57150" h="47625">
                  <a:moveTo>
                    <a:pt x="55926" y="7348"/>
                  </a:moveTo>
                  <a:lnTo>
                    <a:pt x="7348" y="464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3" tIns="44821" rIns="89643" bIns="44821"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44"/>
              <a:endParaRPr lang="en-US" sz="883">
                <a:gradFill>
                  <a:gsLst>
                    <a:gs pos="0">
                      <a:srgbClr val="505050"/>
                    </a:gs>
                    <a:gs pos="100000">
                      <a:srgbClr val="505050"/>
                    </a:gs>
                  </a:gsLst>
                  <a:lin ang="5400000" scaled="1"/>
                </a:gradFill>
                <a:latin typeface="Segoe UI"/>
              </a:endParaRPr>
            </a:p>
          </p:txBody>
        </p:sp>
        <p:sp>
          <p:nvSpPr>
            <p:cNvPr id="60" name="Freeform: Shape 59">
              <a:extLst>
                <a:ext uri="{FF2B5EF4-FFF2-40B4-BE49-F238E27FC236}">
                  <a16:creationId xmlns:a16="http://schemas.microsoft.com/office/drawing/2014/main" id="{BB573F66-1AB8-4E9F-82DB-3B0A3885668A}"/>
                </a:ext>
              </a:extLst>
            </p:cNvPr>
            <p:cNvSpPr/>
            <p:nvPr/>
          </p:nvSpPr>
          <p:spPr>
            <a:xfrm>
              <a:off x="8388304" y="3469911"/>
              <a:ext cx="38100" cy="47625"/>
            </a:xfrm>
            <a:custGeom>
              <a:avLst/>
              <a:gdLst>
                <a:gd name="connsiteX0" fmla="*/ 7348 w 38100"/>
                <a:gd name="connsiteY0" fmla="*/ 7348 h 47625"/>
                <a:gd name="connsiteX1" fmla="*/ 34018 w 38100"/>
                <a:gd name="connsiteY1" fmla="*/ 42591 h 47625"/>
              </a:gdLst>
              <a:ahLst/>
              <a:cxnLst>
                <a:cxn ang="0">
                  <a:pos x="connsiteX0" y="connsiteY0"/>
                </a:cxn>
                <a:cxn ang="0">
                  <a:pos x="connsiteX1" y="connsiteY1"/>
                </a:cxn>
              </a:cxnLst>
              <a:rect l="l" t="t" r="r" b="b"/>
              <a:pathLst>
                <a:path w="38100" h="47625">
                  <a:moveTo>
                    <a:pt x="7348" y="7348"/>
                  </a:moveTo>
                  <a:lnTo>
                    <a:pt x="34018" y="4259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3" tIns="44821" rIns="89643" bIns="44821"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44"/>
              <a:endParaRPr lang="en-US" sz="883">
                <a:gradFill>
                  <a:gsLst>
                    <a:gs pos="0">
                      <a:srgbClr val="505050"/>
                    </a:gs>
                    <a:gs pos="100000">
                      <a:srgbClr val="505050"/>
                    </a:gs>
                  </a:gsLst>
                  <a:lin ang="5400000" scaled="1"/>
                </a:gradFill>
                <a:latin typeface="Segoe UI"/>
              </a:endParaRPr>
            </a:p>
          </p:txBody>
        </p:sp>
        <p:sp>
          <p:nvSpPr>
            <p:cNvPr id="61" name="Freeform: Shape 60">
              <a:extLst>
                <a:ext uri="{FF2B5EF4-FFF2-40B4-BE49-F238E27FC236}">
                  <a16:creationId xmlns:a16="http://schemas.microsoft.com/office/drawing/2014/main" id="{E3405B66-8AA5-4932-B597-C0EC8AF16932}"/>
                </a:ext>
              </a:extLst>
            </p:cNvPr>
            <p:cNvSpPr/>
            <p:nvPr/>
          </p:nvSpPr>
          <p:spPr>
            <a:xfrm>
              <a:off x="8398781" y="3446098"/>
              <a:ext cx="66675" cy="19050"/>
            </a:xfrm>
            <a:custGeom>
              <a:avLst/>
              <a:gdLst>
                <a:gd name="connsiteX0" fmla="*/ 59736 w 66675"/>
                <a:gd name="connsiteY0" fmla="*/ 7348 h 19050"/>
                <a:gd name="connsiteX1" fmla="*/ 7348 w 66675"/>
                <a:gd name="connsiteY1" fmla="*/ 13063 h 19050"/>
              </a:gdLst>
              <a:ahLst/>
              <a:cxnLst>
                <a:cxn ang="0">
                  <a:pos x="connsiteX0" y="connsiteY0"/>
                </a:cxn>
                <a:cxn ang="0">
                  <a:pos x="connsiteX1" y="connsiteY1"/>
                </a:cxn>
              </a:cxnLst>
              <a:rect l="l" t="t" r="r" b="b"/>
              <a:pathLst>
                <a:path w="66675" h="19050">
                  <a:moveTo>
                    <a:pt x="59736" y="7348"/>
                  </a:moveTo>
                  <a:lnTo>
                    <a:pt x="7348" y="130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3" tIns="44821" rIns="89643" bIns="44821"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44"/>
              <a:endParaRPr lang="en-US" sz="883">
                <a:gradFill>
                  <a:gsLst>
                    <a:gs pos="0">
                      <a:srgbClr val="505050"/>
                    </a:gs>
                    <a:gs pos="100000">
                      <a:srgbClr val="505050"/>
                    </a:gs>
                  </a:gsLst>
                  <a:lin ang="5400000" scaled="1"/>
                </a:gradFill>
                <a:latin typeface="Segoe UI"/>
              </a:endParaRPr>
            </a:p>
          </p:txBody>
        </p:sp>
        <p:sp>
          <p:nvSpPr>
            <p:cNvPr id="62" name="Freeform: Shape 61">
              <a:extLst>
                <a:ext uri="{FF2B5EF4-FFF2-40B4-BE49-F238E27FC236}">
                  <a16:creationId xmlns:a16="http://schemas.microsoft.com/office/drawing/2014/main" id="{0366C108-8546-4E38-828E-F70B34F0DE38}"/>
                </a:ext>
              </a:extLst>
            </p:cNvPr>
            <p:cNvSpPr/>
            <p:nvPr/>
          </p:nvSpPr>
          <p:spPr>
            <a:xfrm>
              <a:off x="8378779" y="3404188"/>
              <a:ext cx="9525" cy="47625"/>
            </a:xfrm>
            <a:custGeom>
              <a:avLst/>
              <a:gdLst>
                <a:gd name="connsiteX0" fmla="*/ 9253 w 9525"/>
                <a:gd name="connsiteY0" fmla="*/ 41638 h 47625"/>
                <a:gd name="connsiteX1" fmla="*/ 7348 w 9525"/>
                <a:gd name="connsiteY1" fmla="*/ 7348 h 47625"/>
              </a:gdLst>
              <a:ahLst/>
              <a:cxnLst>
                <a:cxn ang="0">
                  <a:pos x="connsiteX0" y="connsiteY0"/>
                </a:cxn>
                <a:cxn ang="0">
                  <a:pos x="connsiteX1" y="connsiteY1"/>
                </a:cxn>
              </a:cxnLst>
              <a:rect l="l" t="t" r="r" b="b"/>
              <a:pathLst>
                <a:path w="9525" h="47625">
                  <a:moveTo>
                    <a:pt x="9253" y="41638"/>
                  </a:moveTo>
                  <a:lnTo>
                    <a:pt x="734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3" tIns="44821" rIns="89643" bIns="44821"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44"/>
              <a:endParaRPr lang="en-US" sz="883">
                <a:gradFill>
                  <a:gsLst>
                    <a:gs pos="0">
                      <a:srgbClr val="505050"/>
                    </a:gs>
                    <a:gs pos="100000">
                      <a:srgbClr val="505050"/>
                    </a:gs>
                  </a:gsLst>
                  <a:lin ang="5400000" scaled="1"/>
                </a:gradFill>
                <a:latin typeface="Segoe UI"/>
              </a:endParaRPr>
            </a:p>
          </p:txBody>
        </p:sp>
        <p:sp>
          <p:nvSpPr>
            <p:cNvPr id="63" name="Freeform: Shape 62">
              <a:extLst>
                <a:ext uri="{FF2B5EF4-FFF2-40B4-BE49-F238E27FC236}">
                  <a16:creationId xmlns:a16="http://schemas.microsoft.com/office/drawing/2014/main" id="{57C4D244-4162-45F1-96C3-863D31BF6E5C}"/>
                </a:ext>
              </a:extLst>
            </p:cNvPr>
            <p:cNvSpPr/>
            <p:nvPr/>
          </p:nvSpPr>
          <p:spPr>
            <a:xfrm>
              <a:off x="8214949" y="3453718"/>
              <a:ext cx="66675" cy="19050"/>
            </a:xfrm>
            <a:custGeom>
              <a:avLst/>
              <a:gdLst>
                <a:gd name="connsiteX0" fmla="*/ 62593 w 66675"/>
                <a:gd name="connsiteY0" fmla="*/ 7348 h 19050"/>
                <a:gd name="connsiteX1" fmla="*/ 7348 w 66675"/>
                <a:gd name="connsiteY1" fmla="*/ 16873 h 19050"/>
              </a:gdLst>
              <a:ahLst/>
              <a:cxnLst>
                <a:cxn ang="0">
                  <a:pos x="connsiteX0" y="connsiteY0"/>
                </a:cxn>
                <a:cxn ang="0">
                  <a:pos x="connsiteX1" y="connsiteY1"/>
                </a:cxn>
              </a:cxnLst>
              <a:rect l="l" t="t" r="r" b="b"/>
              <a:pathLst>
                <a:path w="66675" h="19050">
                  <a:moveTo>
                    <a:pt x="62593" y="7348"/>
                  </a:moveTo>
                  <a:lnTo>
                    <a:pt x="7348" y="1687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3" tIns="44821" rIns="89643" bIns="44821"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44"/>
              <a:endParaRPr lang="en-US" sz="883">
                <a:gradFill>
                  <a:gsLst>
                    <a:gs pos="0">
                      <a:srgbClr val="505050"/>
                    </a:gs>
                    <a:gs pos="100000">
                      <a:srgbClr val="505050"/>
                    </a:gs>
                  </a:gsLst>
                  <a:lin ang="5400000" scaled="1"/>
                </a:gradFill>
                <a:latin typeface="Segoe UI"/>
              </a:endParaRPr>
            </a:p>
          </p:txBody>
        </p:sp>
        <p:sp>
          <p:nvSpPr>
            <p:cNvPr id="64" name="Freeform: Shape 63">
              <a:extLst>
                <a:ext uri="{FF2B5EF4-FFF2-40B4-BE49-F238E27FC236}">
                  <a16:creationId xmlns:a16="http://schemas.microsoft.com/office/drawing/2014/main" id="{94548469-1942-4746-9B24-A4CB01485B70}"/>
                </a:ext>
              </a:extLst>
            </p:cNvPr>
            <p:cNvSpPr/>
            <p:nvPr/>
          </p:nvSpPr>
          <p:spPr>
            <a:xfrm>
              <a:off x="8265431" y="3407046"/>
              <a:ext cx="28575" cy="38100"/>
            </a:xfrm>
            <a:custGeom>
              <a:avLst/>
              <a:gdLst>
                <a:gd name="connsiteX0" fmla="*/ 23541 w 28575"/>
                <a:gd name="connsiteY0" fmla="*/ 36876 h 38100"/>
                <a:gd name="connsiteX1" fmla="*/ 7348 w 28575"/>
                <a:gd name="connsiteY1" fmla="*/ 7348 h 38100"/>
              </a:gdLst>
              <a:ahLst/>
              <a:cxnLst>
                <a:cxn ang="0">
                  <a:pos x="connsiteX0" y="connsiteY0"/>
                </a:cxn>
                <a:cxn ang="0">
                  <a:pos x="connsiteX1" y="connsiteY1"/>
                </a:cxn>
              </a:cxnLst>
              <a:rect l="l" t="t" r="r" b="b"/>
              <a:pathLst>
                <a:path w="28575" h="38100">
                  <a:moveTo>
                    <a:pt x="23541" y="36876"/>
                  </a:moveTo>
                  <a:lnTo>
                    <a:pt x="734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3" tIns="44821" rIns="89643" bIns="44821"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44"/>
              <a:endParaRPr lang="en-US" sz="883">
                <a:gradFill>
                  <a:gsLst>
                    <a:gs pos="0">
                      <a:srgbClr val="505050"/>
                    </a:gs>
                    <a:gs pos="100000">
                      <a:srgbClr val="505050"/>
                    </a:gs>
                  </a:gsLst>
                  <a:lin ang="5400000" scaled="1"/>
                </a:gradFill>
                <a:latin typeface="Segoe UI"/>
              </a:endParaRPr>
            </a:p>
          </p:txBody>
        </p:sp>
        <p:sp>
          <p:nvSpPr>
            <p:cNvPr id="65" name="Freeform: Shape 64">
              <a:extLst>
                <a:ext uri="{FF2B5EF4-FFF2-40B4-BE49-F238E27FC236}">
                  <a16:creationId xmlns:a16="http://schemas.microsoft.com/office/drawing/2014/main" id="{13B04524-AAF2-41D6-B0A7-8C0A26F00739}"/>
                </a:ext>
              </a:extLst>
            </p:cNvPr>
            <p:cNvSpPr/>
            <p:nvPr/>
          </p:nvSpPr>
          <p:spPr>
            <a:xfrm>
              <a:off x="8297816" y="3396568"/>
              <a:ext cx="76200" cy="57150"/>
            </a:xfrm>
            <a:custGeom>
              <a:avLst/>
              <a:gdLst>
                <a:gd name="connsiteX0" fmla="*/ 7348 w 76200"/>
                <a:gd name="connsiteY0" fmla="*/ 54021 h 57150"/>
                <a:gd name="connsiteX1" fmla="*/ 74976 w 76200"/>
                <a:gd name="connsiteY1" fmla="*/ 7348 h 57150"/>
              </a:gdLst>
              <a:ahLst/>
              <a:cxnLst>
                <a:cxn ang="0">
                  <a:pos x="connsiteX0" y="connsiteY0"/>
                </a:cxn>
                <a:cxn ang="0">
                  <a:pos x="connsiteX1" y="connsiteY1"/>
                </a:cxn>
              </a:cxnLst>
              <a:rect l="l" t="t" r="r" b="b"/>
              <a:pathLst>
                <a:path w="76200" h="57150">
                  <a:moveTo>
                    <a:pt x="7348" y="54021"/>
                  </a:moveTo>
                  <a:lnTo>
                    <a:pt x="74976"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3" tIns="44821" rIns="89643" bIns="44821"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44"/>
              <a:endParaRPr lang="en-US" sz="883">
                <a:gradFill>
                  <a:gsLst>
                    <a:gs pos="0">
                      <a:srgbClr val="505050"/>
                    </a:gs>
                    <a:gs pos="100000">
                      <a:srgbClr val="505050"/>
                    </a:gs>
                  </a:gsLst>
                  <a:lin ang="5400000" scaled="1"/>
                </a:gradFill>
                <a:latin typeface="Segoe UI"/>
              </a:endParaRPr>
            </a:p>
          </p:txBody>
        </p:sp>
      </p:grpSp>
      <p:grpSp>
        <p:nvGrpSpPr>
          <p:cNvPr id="24" name="Group 23">
            <a:extLst>
              <a:ext uri="{FF2B5EF4-FFF2-40B4-BE49-F238E27FC236}">
                <a16:creationId xmlns:a16="http://schemas.microsoft.com/office/drawing/2014/main" id="{C02B88F2-7277-4730-81C7-29262B97D4EA}"/>
              </a:ext>
            </a:extLst>
          </p:cNvPr>
          <p:cNvGrpSpPr/>
          <p:nvPr/>
        </p:nvGrpSpPr>
        <p:grpSpPr>
          <a:xfrm>
            <a:off x="546396" y="2037256"/>
            <a:ext cx="540533" cy="540529"/>
            <a:chOff x="4838336" y="3345133"/>
            <a:chExt cx="314325" cy="314325"/>
          </a:xfrm>
        </p:grpSpPr>
        <p:sp>
          <p:nvSpPr>
            <p:cNvPr id="38" name="Freeform: Shape 37">
              <a:extLst>
                <a:ext uri="{FF2B5EF4-FFF2-40B4-BE49-F238E27FC236}">
                  <a16:creationId xmlns:a16="http://schemas.microsoft.com/office/drawing/2014/main" id="{4B4E52D9-3CF9-4317-B42F-CAABC1AB5024}"/>
                </a:ext>
              </a:extLst>
            </p:cNvPr>
            <p:cNvSpPr/>
            <p:nvPr/>
          </p:nvSpPr>
          <p:spPr>
            <a:xfrm>
              <a:off x="4838336" y="3345133"/>
              <a:ext cx="314325" cy="314325"/>
            </a:xfrm>
            <a:custGeom>
              <a:avLst/>
              <a:gdLst>
                <a:gd name="connsiteX0" fmla="*/ 7348 w 314325"/>
                <a:gd name="connsiteY0" fmla="*/ 157843 h 314325"/>
                <a:gd name="connsiteX1" fmla="*/ 157843 w 314325"/>
                <a:gd name="connsiteY1" fmla="*/ 308338 h 314325"/>
                <a:gd name="connsiteX2" fmla="*/ 308338 w 314325"/>
                <a:gd name="connsiteY2" fmla="*/ 157843 h 314325"/>
                <a:gd name="connsiteX3" fmla="*/ 157843 w 314325"/>
                <a:gd name="connsiteY3" fmla="*/ 7348 h 314325"/>
                <a:gd name="connsiteX4" fmla="*/ 7348 w 314325"/>
                <a:gd name="connsiteY4" fmla="*/ 157843 h 314325"/>
                <a:gd name="connsiteX5" fmla="*/ 7348 w 314325"/>
                <a:gd name="connsiteY5" fmla="*/ 15784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 h="314325">
                  <a:moveTo>
                    <a:pt x="7348" y="157843"/>
                  </a:moveTo>
                  <a:cubicBezTo>
                    <a:pt x="7348" y="240711"/>
                    <a:pt x="74976" y="308338"/>
                    <a:pt x="157843" y="308338"/>
                  </a:cubicBezTo>
                  <a:cubicBezTo>
                    <a:pt x="240711" y="308338"/>
                    <a:pt x="308338" y="240711"/>
                    <a:pt x="308338" y="157843"/>
                  </a:cubicBezTo>
                  <a:cubicBezTo>
                    <a:pt x="308338" y="74976"/>
                    <a:pt x="241663" y="7348"/>
                    <a:pt x="157843" y="7348"/>
                  </a:cubicBezTo>
                  <a:cubicBezTo>
                    <a:pt x="74023" y="7348"/>
                    <a:pt x="7348" y="74023"/>
                    <a:pt x="7348" y="157843"/>
                  </a:cubicBezTo>
                  <a:lnTo>
                    <a:pt x="7348" y="15784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3" tIns="44821" rIns="89643" bIns="44821"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44"/>
              <a:endParaRPr lang="en-US" sz="883">
                <a:gradFill>
                  <a:gsLst>
                    <a:gs pos="0">
                      <a:srgbClr val="505050"/>
                    </a:gs>
                    <a:gs pos="100000">
                      <a:srgbClr val="505050"/>
                    </a:gs>
                  </a:gsLst>
                  <a:lin ang="5400000" scaled="1"/>
                </a:gradFill>
                <a:latin typeface="Segoe UI"/>
              </a:endParaRPr>
            </a:p>
          </p:txBody>
        </p:sp>
        <p:sp>
          <p:nvSpPr>
            <p:cNvPr id="39" name="Freeform: Shape 38">
              <a:extLst>
                <a:ext uri="{FF2B5EF4-FFF2-40B4-BE49-F238E27FC236}">
                  <a16:creationId xmlns:a16="http://schemas.microsoft.com/office/drawing/2014/main" id="{03C8C8DB-98E9-49E5-8A83-E425C4BB5C3A}"/>
                </a:ext>
              </a:extLst>
            </p:cNvPr>
            <p:cNvSpPr/>
            <p:nvPr/>
          </p:nvSpPr>
          <p:spPr>
            <a:xfrm>
              <a:off x="4874531" y="3381328"/>
              <a:ext cx="238125" cy="238125"/>
            </a:xfrm>
            <a:custGeom>
              <a:avLst/>
              <a:gdLst>
                <a:gd name="connsiteX0" fmla="*/ 41638 w 238125"/>
                <a:gd name="connsiteY0" fmla="*/ 121648 h 238125"/>
                <a:gd name="connsiteX1" fmla="*/ 121648 w 238125"/>
                <a:gd name="connsiteY1" fmla="*/ 41638 h 238125"/>
                <a:gd name="connsiteX2" fmla="*/ 201658 w 238125"/>
                <a:gd name="connsiteY2" fmla="*/ 121648 h 238125"/>
                <a:gd name="connsiteX3" fmla="*/ 121648 w 238125"/>
                <a:gd name="connsiteY3" fmla="*/ 201658 h 238125"/>
                <a:gd name="connsiteX4" fmla="*/ 41638 w 238125"/>
                <a:gd name="connsiteY4" fmla="*/ 121648 h 238125"/>
                <a:gd name="connsiteX5" fmla="*/ 41638 w 238125"/>
                <a:gd name="connsiteY5" fmla="*/ 121648 h 238125"/>
                <a:gd name="connsiteX6" fmla="*/ 74975 w 238125"/>
                <a:gd name="connsiteY6" fmla="*/ 7348 h 238125"/>
                <a:gd name="connsiteX7" fmla="*/ 91168 w 238125"/>
                <a:gd name="connsiteY7" fmla="*/ 47353 h 238125"/>
                <a:gd name="connsiteX8" fmla="*/ 47353 w 238125"/>
                <a:gd name="connsiteY8" fmla="*/ 90216 h 238125"/>
                <a:gd name="connsiteX9" fmla="*/ 7348 w 238125"/>
                <a:gd name="connsiteY9" fmla="*/ 74023 h 238125"/>
                <a:gd name="connsiteX10" fmla="*/ 47353 w 238125"/>
                <a:gd name="connsiteY10" fmla="*/ 152128 h 238125"/>
                <a:gd name="connsiteX11" fmla="*/ 7348 w 238125"/>
                <a:gd name="connsiteY11" fmla="*/ 168321 h 238125"/>
                <a:gd name="connsiteX12" fmla="*/ 91168 w 238125"/>
                <a:gd name="connsiteY12" fmla="*/ 194991 h 238125"/>
                <a:gd name="connsiteX13" fmla="*/ 74975 w 238125"/>
                <a:gd name="connsiteY13" fmla="*/ 234996 h 238125"/>
                <a:gd name="connsiteX14" fmla="*/ 152128 w 238125"/>
                <a:gd name="connsiteY14" fmla="*/ 194991 h 238125"/>
                <a:gd name="connsiteX15" fmla="*/ 168321 w 238125"/>
                <a:gd name="connsiteY15" fmla="*/ 234996 h 238125"/>
                <a:gd name="connsiteX16" fmla="*/ 195943 w 238125"/>
                <a:gd name="connsiteY16" fmla="*/ 152128 h 238125"/>
                <a:gd name="connsiteX17" fmla="*/ 235948 w 238125"/>
                <a:gd name="connsiteY17" fmla="*/ 168321 h 238125"/>
                <a:gd name="connsiteX18" fmla="*/ 195943 w 238125"/>
                <a:gd name="connsiteY18" fmla="*/ 90216 h 238125"/>
                <a:gd name="connsiteX19" fmla="*/ 235948 w 238125"/>
                <a:gd name="connsiteY19" fmla="*/ 74023 h 238125"/>
                <a:gd name="connsiteX20" fmla="*/ 152128 w 238125"/>
                <a:gd name="connsiteY20" fmla="*/ 47353 h 238125"/>
                <a:gd name="connsiteX21" fmla="*/ 168321 w 238125"/>
                <a:gd name="connsiteY21" fmla="*/ 7348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8125" h="238125">
                  <a:moveTo>
                    <a:pt x="41638" y="121648"/>
                  </a:moveTo>
                  <a:cubicBezTo>
                    <a:pt x="41638" y="77833"/>
                    <a:pt x="77833" y="41638"/>
                    <a:pt x="121648" y="41638"/>
                  </a:cubicBezTo>
                  <a:cubicBezTo>
                    <a:pt x="165463" y="41638"/>
                    <a:pt x="201658" y="77833"/>
                    <a:pt x="201658" y="121648"/>
                  </a:cubicBezTo>
                  <a:cubicBezTo>
                    <a:pt x="201658" y="165463"/>
                    <a:pt x="165463" y="201658"/>
                    <a:pt x="121648" y="201658"/>
                  </a:cubicBezTo>
                  <a:cubicBezTo>
                    <a:pt x="77833" y="201658"/>
                    <a:pt x="41638" y="165463"/>
                    <a:pt x="41638" y="121648"/>
                  </a:cubicBezTo>
                  <a:lnTo>
                    <a:pt x="41638" y="121648"/>
                  </a:lnTo>
                  <a:close/>
                  <a:moveTo>
                    <a:pt x="74975" y="7348"/>
                  </a:moveTo>
                  <a:cubicBezTo>
                    <a:pt x="91168" y="47353"/>
                    <a:pt x="91168" y="47353"/>
                    <a:pt x="91168" y="47353"/>
                  </a:cubicBezTo>
                  <a:moveTo>
                    <a:pt x="47353" y="90216"/>
                  </a:moveTo>
                  <a:cubicBezTo>
                    <a:pt x="7348" y="74023"/>
                    <a:pt x="7348" y="74023"/>
                    <a:pt x="7348" y="74023"/>
                  </a:cubicBezTo>
                  <a:moveTo>
                    <a:pt x="47353" y="152128"/>
                  </a:moveTo>
                  <a:cubicBezTo>
                    <a:pt x="7348" y="168321"/>
                    <a:pt x="7348" y="168321"/>
                    <a:pt x="7348" y="168321"/>
                  </a:cubicBezTo>
                  <a:moveTo>
                    <a:pt x="91168" y="194991"/>
                  </a:moveTo>
                  <a:cubicBezTo>
                    <a:pt x="74975" y="234996"/>
                    <a:pt x="74975" y="234996"/>
                    <a:pt x="74975" y="234996"/>
                  </a:cubicBezTo>
                  <a:moveTo>
                    <a:pt x="152128" y="194991"/>
                  </a:moveTo>
                  <a:cubicBezTo>
                    <a:pt x="168321" y="234996"/>
                    <a:pt x="168321" y="234996"/>
                    <a:pt x="168321" y="234996"/>
                  </a:cubicBezTo>
                  <a:moveTo>
                    <a:pt x="195943" y="152128"/>
                  </a:moveTo>
                  <a:cubicBezTo>
                    <a:pt x="235948" y="168321"/>
                    <a:pt x="235948" y="168321"/>
                    <a:pt x="235948" y="168321"/>
                  </a:cubicBezTo>
                  <a:moveTo>
                    <a:pt x="195943" y="90216"/>
                  </a:moveTo>
                  <a:cubicBezTo>
                    <a:pt x="235948" y="74023"/>
                    <a:pt x="235948" y="74023"/>
                    <a:pt x="235948" y="74023"/>
                  </a:cubicBezTo>
                  <a:moveTo>
                    <a:pt x="152128" y="47353"/>
                  </a:moveTo>
                  <a:cubicBezTo>
                    <a:pt x="168321" y="7348"/>
                    <a:pt x="168321" y="7348"/>
                    <a:pt x="168321" y="73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3" tIns="44821" rIns="89643" bIns="44821"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44"/>
              <a:endParaRPr lang="en-US" sz="883">
                <a:gradFill>
                  <a:gsLst>
                    <a:gs pos="0">
                      <a:srgbClr val="505050"/>
                    </a:gs>
                    <a:gs pos="100000">
                      <a:srgbClr val="505050"/>
                    </a:gs>
                  </a:gsLst>
                  <a:lin ang="5400000" scaled="1"/>
                </a:gradFill>
                <a:latin typeface="Segoe UI"/>
              </a:endParaRPr>
            </a:p>
          </p:txBody>
        </p:sp>
      </p:grpSp>
      <p:grpSp>
        <p:nvGrpSpPr>
          <p:cNvPr id="25" name="Group 24">
            <a:extLst>
              <a:ext uri="{FF2B5EF4-FFF2-40B4-BE49-F238E27FC236}">
                <a16:creationId xmlns:a16="http://schemas.microsoft.com/office/drawing/2014/main" id="{D8F55FAD-BDB8-4685-964F-CC3B1C6F6526}"/>
              </a:ext>
            </a:extLst>
          </p:cNvPr>
          <p:cNvGrpSpPr/>
          <p:nvPr/>
        </p:nvGrpSpPr>
        <p:grpSpPr>
          <a:xfrm>
            <a:off x="409535" y="3820368"/>
            <a:ext cx="602416" cy="497896"/>
            <a:chOff x="10399984" y="3370851"/>
            <a:chExt cx="301942" cy="249555"/>
          </a:xfrm>
        </p:grpSpPr>
        <p:sp>
          <p:nvSpPr>
            <p:cNvPr id="26" name="Freeform: Shape 25">
              <a:extLst>
                <a:ext uri="{FF2B5EF4-FFF2-40B4-BE49-F238E27FC236}">
                  <a16:creationId xmlns:a16="http://schemas.microsoft.com/office/drawing/2014/main" id="{8D77803B-15EF-4669-86CA-2FC5E2BE31D3}"/>
                </a:ext>
              </a:extLst>
            </p:cNvPr>
            <p:cNvSpPr/>
            <p:nvPr/>
          </p:nvSpPr>
          <p:spPr>
            <a:xfrm>
              <a:off x="10538096" y="3470863"/>
              <a:ext cx="47625" cy="47625"/>
            </a:xfrm>
            <a:custGeom>
              <a:avLst/>
              <a:gdLst>
                <a:gd name="connsiteX0" fmla="*/ 41638 w 47625"/>
                <a:gd name="connsiteY0" fmla="*/ 24493 h 47625"/>
                <a:gd name="connsiteX1" fmla="*/ 24493 w 47625"/>
                <a:gd name="connsiteY1" fmla="*/ 41638 h 47625"/>
                <a:gd name="connsiteX2" fmla="*/ 7349 w 47625"/>
                <a:gd name="connsiteY2" fmla="*/ 24493 h 47625"/>
                <a:gd name="connsiteX3" fmla="*/ 24493 w 47625"/>
                <a:gd name="connsiteY3" fmla="*/ 7348 h 47625"/>
                <a:gd name="connsiteX4" fmla="*/ 41638 w 47625"/>
                <a:gd name="connsiteY4" fmla="*/ 2449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638" y="24493"/>
                  </a:moveTo>
                  <a:cubicBezTo>
                    <a:pt x="41638" y="33962"/>
                    <a:pt x="33962" y="41638"/>
                    <a:pt x="24493" y="41638"/>
                  </a:cubicBezTo>
                  <a:cubicBezTo>
                    <a:pt x="15024" y="41638"/>
                    <a:pt x="7349" y="33962"/>
                    <a:pt x="7349" y="24493"/>
                  </a:cubicBezTo>
                  <a:cubicBezTo>
                    <a:pt x="7349" y="15024"/>
                    <a:pt x="15025" y="7348"/>
                    <a:pt x="24493" y="7348"/>
                  </a:cubicBezTo>
                  <a:cubicBezTo>
                    <a:pt x="33963" y="7348"/>
                    <a:pt x="41638" y="15024"/>
                    <a:pt x="41638" y="2449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3" tIns="44821" rIns="89643" bIns="44821"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44"/>
              <a:endParaRPr lang="en-US" sz="883">
                <a:gradFill>
                  <a:gsLst>
                    <a:gs pos="0">
                      <a:srgbClr val="505050"/>
                    </a:gs>
                    <a:gs pos="100000">
                      <a:srgbClr val="505050"/>
                    </a:gs>
                  </a:gsLst>
                  <a:lin ang="5400000" scaled="1"/>
                </a:gradFill>
                <a:latin typeface="Segoe UI"/>
              </a:endParaRPr>
            </a:p>
          </p:txBody>
        </p:sp>
        <p:sp>
          <p:nvSpPr>
            <p:cNvPr id="27" name="Freeform: Shape 26">
              <a:extLst>
                <a:ext uri="{FF2B5EF4-FFF2-40B4-BE49-F238E27FC236}">
                  <a16:creationId xmlns:a16="http://schemas.microsoft.com/office/drawing/2014/main" id="{C5A041C6-CC3B-4B5C-A373-2EF6E5F72E4B}"/>
                </a:ext>
              </a:extLst>
            </p:cNvPr>
            <p:cNvSpPr/>
            <p:nvPr/>
          </p:nvSpPr>
          <p:spPr>
            <a:xfrm>
              <a:off x="10637156" y="3572781"/>
              <a:ext cx="47625" cy="47625"/>
            </a:xfrm>
            <a:custGeom>
              <a:avLst/>
              <a:gdLst>
                <a:gd name="connsiteX0" fmla="*/ 41638 w 47625"/>
                <a:gd name="connsiteY0" fmla="*/ 24493 h 47625"/>
                <a:gd name="connsiteX1" fmla="*/ 24493 w 47625"/>
                <a:gd name="connsiteY1" fmla="*/ 41638 h 47625"/>
                <a:gd name="connsiteX2" fmla="*/ 7348 w 47625"/>
                <a:gd name="connsiteY2" fmla="*/ 24493 h 47625"/>
                <a:gd name="connsiteX3" fmla="*/ 24493 w 47625"/>
                <a:gd name="connsiteY3" fmla="*/ 7348 h 47625"/>
                <a:gd name="connsiteX4" fmla="*/ 41638 w 47625"/>
                <a:gd name="connsiteY4" fmla="*/ 2449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638" y="24493"/>
                  </a:moveTo>
                  <a:cubicBezTo>
                    <a:pt x="41638" y="33962"/>
                    <a:pt x="33962" y="41638"/>
                    <a:pt x="24493" y="41638"/>
                  </a:cubicBezTo>
                  <a:cubicBezTo>
                    <a:pt x="15024" y="41638"/>
                    <a:pt x="7348" y="33962"/>
                    <a:pt x="7348" y="24493"/>
                  </a:cubicBezTo>
                  <a:cubicBezTo>
                    <a:pt x="7348" y="15024"/>
                    <a:pt x="15024" y="7348"/>
                    <a:pt x="24493" y="7348"/>
                  </a:cubicBezTo>
                  <a:cubicBezTo>
                    <a:pt x="33962" y="7348"/>
                    <a:pt x="41638" y="15024"/>
                    <a:pt x="41638" y="2449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3" tIns="44821" rIns="89643" bIns="44821"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44"/>
              <a:endParaRPr lang="en-US" sz="883">
                <a:gradFill>
                  <a:gsLst>
                    <a:gs pos="0">
                      <a:srgbClr val="505050"/>
                    </a:gs>
                    <a:gs pos="100000">
                      <a:srgbClr val="505050"/>
                    </a:gs>
                  </a:gsLst>
                  <a:lin ang="5400000" scaled="1"/>
                </a:gradFill>
                <a:latin typeface="Segoe UI"/>
              </a:endParaRPr>
            </a:p>
          </p:txBody>
        </p:sp>
        <p:sp>
          <p:nvSpPr>
            <p:cNvPr id="28" name="Freeform: Shape 27">
              <a:extLst>
                <a:ext uri="{FF2B5EF4-FFF2-40B4-BE49-F238E27FC236}">
                  <a16:creationId xmlns:a16="http://schemas.microsoft.com/office/drawing/2014/main" id="{D2C3A1A5-863D-490C-82A7-5058989E07C8}"/>
                </a:ext>
              </a:extLst>
            </p:cNvPr>
            <p:cNvSpPr/>
            <p:nvPr/>
          </p:nvSpPr>
          <p:spPr>
            <a:xfrm>
              <a:off x="10399984" y="3470863"/>
              <a:ext cx="47625" cy="47625"/>
            </a:xfrm>
            <a:custGeom>
              <a:avLst/>
              <a:gdLst>
                <a:gd name="connsiteX0" fmla="*/ 41638 w 47625"/>
                <a:gd name="connsiteY0" fmla="*/ 24493 h 47625"/>
                <a:gd name="connsiteX1" fmla="*/ 24493 w 47625"/>
                <a:gd name="connsiteY1" fmla="*/ 41638 h 47625"/>
                <a:gd name="connsiteX2" fmla="*/ 7349 w 47625"/>
                <a:gd name="connsiteY2" fmla="*/ 24493 h 47625"/>
                <a:gd name="connsiteX3" fmla="*/ 24493 w 47625"/>
                <a:gd name="connsiteY3" fmla="*/ 7348 h 47625"/>
                <a:gd name="connsiteX4" fmla="*/ 41638 w 47625"/>
                <a:gd name="connsiteY4" fmla="*/ 2449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638" y="24493"/>
                  </a:moveTo>
                  <a:cubicBezTo>
                    <a:pt x="41638" y="33962"/>
                    <a:pt x="33962" y="41638"/>
                    <a:pt x="24493" y="41638"/>
                  </a:cubicBezTo>
                  <a:cubicBezTo>
                    <a:pt x="15024" y="41638"/>
                    <a:pt x="7349" y="33962"/>
                    <a:pt x="7349" y="24493"/>
                  </a:cubicBezTo>
                  <a:cubicBezTo>
                    <a:pt x="7349" y="15024"/>
                    <a:pt x="15025" y="7348"/>
                    <a:pt x="24493" y="7348"/>
                  </a:cubicBezTo>
                  <a:cubicBezTo>
                    <a:pt x="33963" y="7348"/>
                    <a:pt x="41638" y="15024"/>
                    <a:pt x="41638" y="2449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3" tIns="44821" rIns="89643" bIns="44821"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44"/>
              <a:endParaRPr lang="en-US" sz="883">
                <a:gradFill>
                  <a:gsLst>
                    <a:gs pos="0">
                      <a:srgbClr val="505050"/>
                    </a:gs>
                    <a:gs pos="100000">
                      <a:srgbClr val="505050"/>
                    </a:gs>
                  </a:gsLst>
                  <a:lin ang="5400000" scaled="1"/>
                </a:gradFill>
                <a:latin typeface="Segoe UI"/>
              </a:endParaRPr>
            </a:p>
          </p:txBody>
        </p:sp>
        <p:sp>
          <p:nvSpPr>
            <p:cNvPr id="31" name="Freeform: Shape 30">
              <a:extLst>
                <a:ext uri="{FF2B5EF4-FFF2-40B4-BE49-F238E27FC236}">
                  <a16:creationId xmlns:a16="http://schemas.microsoft.com/office/drawing/2014/main" id="{AAC2A662-89C0-4BB2-BFA4-834BD725D6CD}"/>
                </a:ext>
              </a:extLst>
            </p:cNvPr>
            <p:cNvSpPr/>
            <p:nvPr/>
          </p:nvSpPr>
          <p:spPr>
            <a:xfrm>
              <a:off x="10641919" y="3370851"/>
              <a:ext cx="47625" cy="47625"/>
            </a:xfrm>
            <a:custGeom>
              <a:avLst/>
              <a:gdLst>
                <a:gd name="connsiteX0" fmla="*/ 41638 w 47625"/>
                <a:gd name="connsiteY0" fmla="*/ 24493 h 47625"/>
                <a:gd name="connsiteX1" fmla="*/ 24493 w 47625"/>
                <a:gd name="connsiteY1" fmla="*/ 41638 h 47625"/>
                <a:gd name="connsiteX2" fmla="*/ 7348 w 47625"/>
                <a:gd name="connsiteY2" fmla="*/ 24493 h 47625"/>
                <a:gd name="connsiteX3" fmla="*/ 24493 w 47625"/>
                <a:gd name="connsiteY3" fmla="*/ 7348 h 47625"/>
                <a:gd name="connsiteX4" fmla="*/ 41638 w 47625"/>
                <a:gd name="connsiteY4" fmla="*/ 2449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638" y="24493"/>
                  </a:moveTo>
                  <a:cubicBezTo>
                    <a:pt x="41638" y="33962"/>
                    <a:pt x="33962" y="41638"/>
                    <a:pt x="24493" y="41638"/>
                  </a:cubicBezTo>
                  <a:cubicBezTo>
                    <a:pt x="15024" y="41638"/>
                    <a:pt x="7348" y="33962"/>
                    <a:pt x="7348" y="24493"/>
                  </a:cubicBezTo>
                  <a:cubicBezTo>
                    <a:pt x="7348" y="15024"/>
                    <a:pt x="15024" y="7348"/>
                    <a:pt x="24493" y="7348"/>
                  </a:cubicBezTo>
                  <a:cubicBezTo>
                    <a:pt x="33962" y="7348"/>
                    <a:pt x="41638" y="15024"/>
                    <a:pt x="41638" y="2449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3" tIns="44821" rIns="89643" bIns="44821"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44"/>
              <a:endParaRPr lang="en-US" sz="883">
                <a:gradFill>
                  <a:gsLst>
                    <a:gs pos="0">
                      <a:srgbClr val="505050"/>
                    </a:gs>
                    <a:gs pos="100000">
                      <a:srgbClr val="505050"/>
                    </a:gs>
                  </a:gsLst>
                  <a:lin ang="5400000" scaled="1"/>
                </a:gradFill>
                <a:latin typeface="Segoe UI"/>
              </a:endParaRPr>
            </a:p>
          </p:txBody>
        </p:sp>
        <p:sp>
          <p:nvSpPr>
            <p:cNvPr id="35" name="Freeform: Shape 34">
              <a:extLst>
                <a:ext uri="{FF2B5EF4-FFF2-40B4-BE49-F238E27FC236}">
                  <a16:creationId xmlns:a16="http://schemas.microsoft.com/office/drawing/2014/main" id="{9B387036-ACB5-4D05-A4A9-34D8B16B1526}"/>
                </a:ext>
              </a:extLst>
            </p:cNvPr>
            <p:cNvSpPr/>
            <p:nvPr/>
          </p:nvSpPr>
          <p:spPr>
            <a:xfrm>
              <a:off x="10453604" y="3386091"/>
              <a:ext cx="209550" cy="219075"/>
            </a:xfrm>
            <a:custGeom>
              <a:avLst/>
              <a:gdLst>
                <a:gd name="connsiteX0" fmla="*/ 210903 w 209550"/>
                <a:gd name="connsiteY0" fmla="*/ 39733 h 219075"/>
                <a:gd name="connsiteX1" fmla="*/ 143276 w 209550"/>
                <a:gd name="connsiteY1" fmla="*/ 142603 h 219075"/>
                <a:gd name="connsiteX2" fmla="*/ 12783 w 209550"/>
                <a:gd name="connsiteY2" fmla="*/ 206421 h 219075"/>
                <a:gd name="connsiteX3" fmla="*/ 76601 w 209550"/>
                <a:gd name="connsiteY3" fmla="*/ 75928 h 219075"/>
                <a:gd name="connsiteX4" fmla="*/ 184233 w 209550"/>
                <a:gd name="connsiteY4" fmla="*/ 7348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219075">
                  <a:moveTo>
                    <a:pt x="210903" y="39733"/>
                  </a:moveTo>
                  <a:cubicBezTo>
                    <a:pt x="205188" y="66403"/>
                    <a:pt x="179470" y="105456"/>
                    <a:pt x="143276" y="142603"/>
                  </a:cubicBezTo>
                  <a:cubicBezTo>
                    <a:pt x="89935" y="195943"/>
                    <a:pt x="30881" y="224518"/>
                    <a:pt x="12783" y="206421"/>
                  </a:cubicBezTo>
                  <a:cubicBezTo>
                    <a:pt x="-5315" y="188323"/>
                    <a:pt x="23260" y="129268"/>
                    <a:pt x="76601" y="75928"/>
                  </a:cubicBezTo>
                  <a:cubicBezTo>
                    <a:pt x="115653" y="36876"/>
                    <a:pt x="157563" y="10206"/>
                    <a:pt x="184233" y="73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3" tIns="44821" rIns="89643" bIns="44821"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44"/>
              <a:endParaRPr lang="en-US" sz="883">
                <a:gradFill>
                  <a:gsLst>
                    <a:gs pos="0">
                      <a:srgbClr val="505050"/>
                    </a:gs>
                    <a:gs pos="100000">
                      <a:srgbClr val="505050"/>
                    </a:gs>
                  </a:gsLst>
                  <a:lin ang="5400000" scaled="1"/>
                </a:gradFill>
                <a:latin typeface="Segoe UI"/>
              </a:endParaRPr>
            </a:p>
          </p:txBody>
        </p:sp>
        <p:sp>
          <p:nvSpPr>
            <p:cNvPr id="36" name="Freeform: Shape 35">
              <a:extLst>
                <a:ext uri="{FF2B5EF4-FFF2-40B4-BE49-F238E27FC236}">
                  <a16:creationId xmlns:a16="http://schemas.microsoft.com/office/drawing/2014/main" id="{5A8A7483-9BCE-4779-A240-3FB2040290BD}"/>
                </a:ext>
              </a:extLst>
            </p:cNvPr>
            <p:cNvSpPr/>
            <p:nvPr/>
          </p:nvSpPr>
          <p:spPr>
            <a:xfrm>
              <a:off x="10452716" y="3385483"/>
              <a:ext cx="219075" cy="209550"/>
            </a:xfrm>
            <a:custGeom>
              <a:avLst/>
              <a:gdLst>
                <a:gd name="connsiteX0" fmla="*/ 177501 w 219075"/>
                <a:gd name="connsiteY0" fmla="*/ 210838 h 209550"/>
                <a:gd name="connsiteX1" fmla="*/ 76536 w 219075"/>
                <a:gd name="connsiteY1" fmla="*/ 143211 h 209550"/>
                <a:gd name="connsiteX2" fmla="*/ 8908 w 219075"/>
                <a:gd name="connsiteY2" fmla="*/ 40341 h 209550"/>
                <a:gd name="connsiteX3" fmla="*/ 12719 w 219075"/>
                <a:gd name="connsiteY3" fmla="*/ 12718 h 209550"/>
                <a:gd name="connsiteX4" fmla="*/ 42246 w 219075"/>
                <a:gd name="connsiteY4" fmla="*/ 8908 h 209550"/>
                <a:gd name="connsiteX5" fmla="*/ 143211 w 219075"/>
                <a:gd name="connsiteY5" fmla="*/ 76536 h 209550"/>
                <a:gd name="connsiteX6" fmla="*/ 211791 w 219075"/>
                <a:gd name="connsiteY6" fmla="*/ 181311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75" h="209550">
                  <a:moveTo>
                    <a:pt x="177501" y="210838"/>
                  </a:moveTo>
                  <a:cubicBezTo>
                    <a:pt x="150831" y="204171"/>
                    <a:pt x="112731" y="179406"/>
                    <a:pt x="76536" y="143211"/>
                  </a:cubicBezTo>
                  <a:cubicBezTo>
                    <a:pt x="39388" y="106063"/>
                    <a:pt x="14623" y="67011"/>
                    <a:pt x="8908" y="40341"/>
                  </a:cubicBezTo>
                  <a:cubicBezTo>
                    <a:pt x="6051" y="27958"/>
                    <a:pt x="7003" y="18433"/>
                    <a:pt x="12719" y="12718"/>
                  </a:cubicBezTo>
                  <a:cubicBezTo>
                    <a:pt x="18433" y="7003"/>
                    <a:pt x="28911" y="6051"/>
                    <a:pt x="42246" y="8908"/>
                  </a:cubicBezTo>
                  <a:cubicBezTo>
                    <a:pt x="68916" y="15576"/>
                    <a:pt x="107016" y="40341"/>
                    <a:pt x="143211" y="76536"/>
                  </a:cubicBezTo>
                  <a:cubicBezTo>
                    <a:pt x="181311" y="114636"/>
                    <a:pt x="206076" y="154641"/>
                    <a:pt x="211791" y="18131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3" tIns="44821" rIns="89643" bIns="44821"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44"/>
              <a:endParaRPr lang="en-US" sz="883">
                <a:gradFill>
                  <a:gsLst>
                    <a:gs pos="0">
                      <a:srgbClr val="505050"/>
                    </a:gs>
                    <a:gs pos="100000">
                      <a:srgbClr val="505050"/>
                    </a:gs>
                  </a:gsLst>
                  <a:lin ang="5400000" scaled="1"/>
                </a:gradFill>
                <a:latin typeface="Segoe UI"/>
              </a:endParaRPr>
            </a:p>
          </p:txBody>
        </p:sp>
        <p:sp>
          <p:nvSpPr>
            <p:cNvPr id="37" name="Freeform: Shape 36">
              <a:extLst>
                <a:ext uri="{FF2B5EF4-FFF2-40B4-BE49-F238E27FC236}">
                  <a16:creationId xmlns:a16="http://schemas.microsoft.com/office/drawing/2014/main" id="{84F76A1E-ECAD-4393-997D-7EEBD950488D}"/>
                </a:ext>
              </a:extLst>
            </p:cNvPr>
            <p:cNvSpPr/>
            <p:nvPr/>
          </p:nvSpPr>
          <p:spPr>
            <a:xfrm>
              <a:off x="10435226" y="3441336"/>
              <a:ext cx="266700" cy="104775"/>
            </a:xfrm>
            <a:custGeom>
              <a:avLst/>
              <a:gdLst>
                <a:gd name="connsiteX0" fmla="*/ 7348 w 266700"/>
                <a:gd name="connsiteY0" fmla="*/ 31161 h 104775"/>
                <a:gd name="connsiteX1" fmla="*/ 127363 w 266700"/>
                <a:gd name="connsiteY1" fmla="*/ 7348 h 104775"/>
                <a:gd name="connsiteX2" fmla="*/ 264523 w 266700"/>
                <a:gd name="connsiteY2" fmla="*/ 54021 h 104775"/>
                <a:gd name="connsiteX3" fmla="*/ 127363 w 266700"/>
                <a:gd name="connsiteY3" fmla="*/ 100693 h 104775"/>
                <a:gd name="connsiteX4" fmla="*/ 9253 w 266700"/>
                <a:gd name="connsiteY4" fmla="*/ 77833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00" h="104775">
                  <a:moveTo>
                    <a:pt x="7348" y="31161"/>
                  </a:moveTo>
                  <a:cubicBezTo>
                    <a:pt x="31161" y="16873"/>
                    <a:pt x="75928" y="7348"/>
                    <a:pt x="127363" y="7348"/>
                  </a:cubicBezTo>
                  <a:cubicBezTo>
                    <a:pt x="203563" y="7348"/>
                    <a:pt x="264523" y="28303"/>
                    <a:pt x="264523" y="54021"/>
                  </a:cubicBezTo>
                  <a:cubicBezTo>
                    <a:pt x="264523" y="79738"/>
                    <a:pt x="202611" y="100693"/>
                    <a:pt x="127363" y="100693"/>
                  </a:cubicBezTo>
                  <a:cubicBezTo>
                    <a:pt x="76880" y="100693"/>
                    <a:pt x="33066" y="91168"/>
                    <a:pt x="9253" y="7783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3" tIns="44821" rIns="89643" bIns="44821"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44"/>
              <a:endParaRPr lang="en-US" sz="883">
                <a:gradFill>
                  <a:gsLst>
                    <a:gs pos="0">
                      <a:srgbClr val="505050"/>
                    </a:gs>
                    <a:gs pos="100000">
                      <a:srgbClr val="505050"/>
                    </a:gs>
                  </a:gsLst>
                  <a:lin ang="5400000" scaled="1"/>
                </a:gradFill>
                <a:latin typeface="Segoe UI"/>
              </a:endParaRPr>
            </a:p>
          </p:txBody>
        </p:sp>
      </p:grpSp>
      <p:sp>
        <p:nvSpPr>
          <p:cNvPr id="2" name="transform_2" title="Icon of a circle and a square with a curved arrow between them">
            <a:extLst>
              <a:ext uri="{FF2B5EF4-FFF2-40B4-BE49-F238E27FC236}">
                <a16:creationId xmlns:a16="http://schemas.microsoft.com/office/drawing/2014/main" id="{83C74356-DC56-4E7A-8D0D-6B2C0ACBF0DD}"/>
              </a:ext>
            </a:extLst>
          </p:cNvPr>
          <p:cNvSpPr>
            <a:spLocks noChangeAspect="1" noEditPoints="1"/>
          </p:cNvSpPr>
          <p:nvPr/>
        </p:nvSpPr>
        <p:spPr bwMode="auto">
          <a:xfrm>
            <a:off x="595274" y="5880791"/>
            <a:ext cx="467935" cy="433411"/>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32485">
              <a:defRPr/>
            </a:pPr>
            <a:endParaRPr lang="en-US" sz="1836">
              <a:gradFill>
                <a:gsLst>
                  <a:gs pos="0">
                    <a:srgbClr val="505050"/>
                  </a:gs>
                  <a:gs pos="100000">
                    <a:srgbClr val="505050"/>
                  </a:gs>
                </a:gsLst>
                <a:lin ang="5400000" scaled="1"/>
              </a:gradFill>
              <a:latin typeface="Segoe UI"/>
            </a:endParaRPr>
          </a:p>
        </p:txBody>
      </p:sp>
      <p:sp>
        <p:nvSpPr>
          <p:cNvPr id="3" name="TextBox 2">
            <a:extLst>
              <a:ext uri="{FF2B5EF4-FFF2-40B4-BE49-F238E27FC236}">
                <a16:creationId xmlns:a16="http://schemas.microsoft.com/office/drawing/2014/main" id="{4555D338-0F20-4DA1-8AFD-E7D35A7DCB3B}"/>
              </a:ext>
            </a:extLst>
          </p:cNvPr>
          <p:cNvSpPr txBox="1"/>
          <p:nvPr/>
        </p:nvSpPr>
        <p:spPr>
          <a:xfrm>
            <a:off x="1259730" y="5805455"/>
            <a:ext cx="5956807" cy="553998"/>
          </a:xfrm>
          <a:prstGeom prst="rect">
            <a:avLst/>
          </a:prstGeom>
          <a:noFill/>
        </p:spPr>
        <p:txBody>
          <a:bodyPr wrap="square" lIns="0" tIns="0" rIns="0" bIns="0" rtlCol="0">
            <a:spAutoFit/>
          </a:bodyPr>
          <a:lstStyle/>
          <a:p>
            <a:pPr defTabSz="914344">
              <a:spcBef>
                <a:spcPts val="1176"/>
              </a:spcBef>
              <a:spcAft>
                <a:spcPts val="1961"/>
              </a:spcAft>
            </a:pPr>
            <a:r>
              <a:rPr lang="en-US">
                <a:solidFill>
                  <a:srgbClr val="3C3C41"/>
                </a:solidFill>
                <a:latin typeface="Segoe UI"/>
              </a:rPr>
              <a:t>Canvas app connections can be edited, deleted and shared (if implicit sharing is allowed) by the connection creators</a:t>
            </a:r>
          </a:p>
        </p:txBody>
      </p:sp>
      <p:sp>
        <p:nvSpPr>
          <p:cNvPr id="6" name="shield_3" title="Icon of a shield with an exclamation point inside">
            <a:extLst>
              <a:ext uri="{FF2B5EF4-FFF2-40B4-BE49-F238E27FC236}">
                <a16:creationId xmlns:a16="http://schemas.microsoft.com/office/drawing/2014/main" id="{581691E9-F463-48B2-8109-BF5A1C3FC1E2}"/>
              </a:ext>
            </a:extLst>
          </p:cNvPr>
          <p:cNvSpPr>
            <a:spLocks noChangeAspect="1" noEditPoints="1"/>
          </p:cNvSpPr>
          <p:nvPr/>
        </p:nvSpPr>
        <p:spPr bwMode="auto">
          <a:xfrm>
            <a:off x="578992" y="4893800"/>
            <a:ext cx="418224" cy="423875"/>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914344"/>
            <a:endParaRPr lang="en-US" sz="2353">
              <a:solidFill>
                <a:srgbClr val="3C3C41"/>
              </a:solidFill>
              <a:latin typeface="Segoe UI"/>
            </a:endParaRPr>
          </a:p>
        </p:txBody>
      </p:sp>
      <p:sp>
        <p:nvSpPr>
          <p:cNvPr id="70" name="TextBox 69">
            <a:extLst>
              <a:ext uri="{FF2B5EF4-FFF2-40B4-BE49-F238E27FC236}">
                <a16:creationId xmlns:a16="http://schemas.microsoft.com/office/drawing/2014/main" id="{7E25046C-85CB-4BDD-851D-8708B3AF5EAB}"/>
              </a:ext>
            </a:extLst>
          </p:cNvPr>
          <p:cNvSpPr txBox="1"/>
          <p:nvPr/>
        </p:nvSpPr>
        <p:spPr>
          <a:xfrm>
            <a:off x="1259731" y="4875925"/>
            <a:ext cx="6542059" cy="646331"/>
          </a:xfrm>
          <a:prstGeom prst="rect">
            <a:avLst/>
          </a:prstGeom>
          <a:noFill/>
        </p:spPr>
        <p:txBody>
          <a:bodyPr wrap="square">
            <a:spAutoFit/>
          </a:bodyPr>
          <a:lstStyle/>
          <a:p>
            <a:r>
              <a:rPr lang="en-US">
                <a:solidFill>
                  <a:srgbClr val="3C3C41"/>
                </a:solidFill>
                <a:latin typeface="Segoe UI"/>
              </a:rPr>
              <a:t>Existing </a:t>
            </a:r>
            <a:r>
              <a:rPr lang="en-US" err="1">
                <a:solidFill>
                  <a:srgbClr val="3C3C41"/>
                </a:solidFill>
                <a:latin typeface="Segoe UI"/>
              </a:rPr>
              <a:t>AuthZ</a:t>
            </a:r>
            <a:r>
              <a:rPr lang="en-US">
                <a:solidFill>
                  <a:srgbClr val="3C3C41"/>
                </a:solidFill>
                <a:latin typeface="Segoe UI"/>
              </a:rPr>
              <a:t>/</a:t>
            </a:r>
            <a:r>
              <a:rPr lang="en-US" err="1">
                <a:solidFill>
                  <a:srgbClr val="3C3C41"/>
                </a:solidFill>
                <a:latin typeface="Segoe UI"/>
              </a:rPr>
              <a:t>AuthN</a:t>
            </a:r>
            <a:r>
              <a:rPr lang="en-US">
                <a:solidFill>
                  <a:srgbClr val="3C3C41"/>
                </a:solidFill>
                <a:latin typeface="Segoe UI"/>
              </a:rPr>
              <a:t> rights of the user accrue upon establishing the connection</a:t>
            </a:r>
            <a:endParaRPr lang="en-US"/>
          </a:p>
        </p:txBody>
      </p:sp>
      <p:pic>
        <p:nvPicPr>
          <p:cNvPr id="73" name="Picture 72">
            <a:extLst>
              <a:ext uri="{FF2B5EF4-FFF2-40B4-BE49-F238E27FC236}">
                <a16:creationId xmlns:a16="http://schemas.microsoft.com/office/drawing/2014/main" id="{0E2D5417-F0B2-447A-85B4-63669BC2565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85103" y="1980241"/>
            <a:ext cx="4123701" cy="2243007"/>
          </a:xfrm>
          <a:prstGeom prst="rect">
            <a:avLst/>
          </a:prstGeom>
        </p:spPr>
      </p:pic>
      <p:sp>
        <p:nvSpPr>
          <p:cNvPr id="4" name="Freeform: Shape 3">
            <a:extLst>
              <a:ext uri="{FF2B5EF4-FFF2-40B4-BE49-F238E27FC236}">
                <a16:creationId xmlns:a16="http://schemas.microsoft.com/office/drawing/2014/main" id="{0F4AAE1E-E948-4561-8EBB-D08BE12C3E06}"/>
              </a:ext>
            </a:extLst>
          </p:cNvPr>
          <p:cNvSpPr/>
          <p:nvPr/>
        </p:nvSpPr>
        <p:spPr bwMode="auto">
          <a:xfrm>
            <a:off x="0" y="487"/>
            <a:ext cx="9528463" cy="1344923"/>
          </a:xfrm>
          <a:custGeom>
            <a:avLst/>
            <a:gdLst>
              <a:gd name="connsiteX0" fmla="*/ 0 w 6882109"/>
              <a:gd name="connsiteY0" fmla="*/ 0 h 2005096"/>
              <a:gd name="connsiteX1" fmla="*/ 6882109 w 6882109"/>
              <a:gd name="connsiteY1" fmla="*/ 0 h 2005096"/>
              <a:gd name="connsiteX2" fmla="*/ 5879561 w 6882109"/>
              <a:gd name="connsiteY2" fmla="*/ 2005096 h 2005096"/>
              <a:gd name="connsiteX3" fmla="*/ 0 w 6882109"/>
              <a:gd name="connsiteY3" fmla="*/ 2005096 h 2005096"/>
            </a:gdLst>
            <a:ahLst/>
            <a:cxnLst>
              <a:cxn ang="0">
                <a:pos x="connsiteX0" y="connsiteY0"/>
              </a:cxn>
              <a:cxn ang="0">
                <a:pos x="connsiteX1" y="connsiteY1"/>
              </a:cxn>
              <a:cxn ang="0">
                <a:pos x="connsiteX2" y="connsiteY2"/>
              </a:cxn>
              <a:cxn ang="0">
                <a:pos x="connsiteX3" y="connsiteY3"/>
              </a:cxn>
            </a:cxnLst>
            <a:rect l="l" t="t" r="r" b="b"/>
            <a:pathLst>
              <a:path w="6882109" h="2005096">
                <a:moveTo>
                  <a:pt x="0" y="0"/>
                </a:moveTo>
                <a:lnTo>
                  <a:pt x="6882109" y="0"/>
                </a:lnTo>
                <a:lnTo>
                  <a:pt x="5879561" y="2005096"/>
                </a:lnTo>
                <a:lnTo>
                  <a:pt x="0" y="2005096"/>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GB"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Freeform: Shape 4">
            <a:extLst>
              <a:ext uri="{FF2B5EF4-FFF2-40B4-BE49-F238E27FC236}">
                <a16:creationId xmlns:a16="http://schemas.microsoft.com/office/drawing/2014/main" id="{3573F494-461D-492B-B013-C7B86F490AB4}"/>
              </a:ext>
            </a:extLst>
          </p:cNvPr>
          <p:cNvSpPr/>
          <p:nvPr/>
        </p:nvSpPr>
        <p:spPr bwMode="auto">
          <a:xfrm>
            <a:off x="-1" y="488"/>
            <a:ext cx="9040257" cy="1420373"/>
          </a:xfrm>
          <a:custGeom>
            <a:avLst/>
            <a:gdLst>
              <a:gd name="connsiteX0" fmla="*/ 0 w 6576402"/>
              <a:gd name="connsiteY0" fmla="*/ 0 h 2117581"/>
              <a:gd name="connsiteX1" fmla="*/ 6576402 w 6576402"/>
              <a:gd name="connsiteY1" fmla="*/ 0 h 2117581"/>
              <a:gd name="connsiteX2" fmla="*/ 5517611 w 6576402"/>
              <a:gd name="connsiteY2" fmla="*/ 2117581 h 2117581"/>
              <a:gd name="connsiteX3" fmla="*/ 0 w 6576402"/>
              <a:gd name="connsiteY3" fmla="*/ 2117581 h 2117581"/>
            </a:gdLst>
            <a:ahLst/>
            <a:cxnLst>
              <a:cxn ang="0">
                <a:pos x="connsiteX0" y="connsiteY0"/>
              </a:cxn>
              <a:cxn ang="0">
                <a:pos x="connsiteX1" y="connsiteY1"/>
              </a:cxn>
              <a:cxn ang="0">
                <a:pos x="connsiteX2" y="connsiteY2"/>
              </a:cxn>
              <a:cxn ang="0">
                <a:pos x="connsiteX3" y="connsiteY3"/>
              </a:cxn>
            </a:cxnLst>
            <a:rect l="l" t="t" r="r" b="b"/>
            <a:pathLst>
              <a:path w="6576402" h="2117581">
                <a:moveTo>
                  <a:pt x="0" y="0"/>
                </a:moveTo>
                <a:lnTo>
                  <a:pt x="6576402" y="0"/>
                </a:lnTo>
                <a:lnTo>
                  <a:pt x="5517611" y="2117581"/>
                </a:lnTo>
                <a:lnTo>
                  <a:pt x="0" y="211758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GB"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Hexagon 6">
            <a:extLst>
              <a:ext uri="{FF2B5EF4-FFF2-40B4-BE49-F238E27FC236}">
                <a16:creationId xmlns:a16="http://schemas.microsoft.com/office/drawing/2014/main" id="{2047E901-DB99-40FB-B60C-D95976004C0E}"/>
              </a:ext>
            </a:extLst>
          </p:cNvPr>
          <p:cNvSpPr/>
          <p:nvPr/>
        </p:nvSpPr>
        <p:spPr bwMode="auto">
          <a:xfrm>
            <a:off x="279490" y="525496"/>
            <a:ext cx="504000" cy="432000"/>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r>
              <a:rPr lang="en-IN" sz="1600" b="1" dirty="0">
                <a:solidFill>
                  <a:srgbClr val="FFFFFF"/>
                </a:solidFill>
                <a:latin typeface="Segoe UI"/>
                <a:cs typeface="Segoe UI" pitchFamily="34" charset="0"/>
              </a:rPr>
              <a:t>4</a:t>
            </a:r>
            <a:endParaRPr lang="en-IN" sz="1176" b="1" dirty="0">
              <a:solidFill>
                <a:srgbClr val="FFFFFF"/>
              </a:solidFill>
              <a:latin typeface="Segoe UI"/>
              <a:cs typeface="Segoe UI" pitchFamily="34" charset="0"/>
            </a:endParaRPr>
          </a:p>
        </p:txBody>
      </p:sp>
      <p:sp>
        <p:nvSpPr>
          <p:cNvPr id="30" name="Title 1">
            <a:extLst>
              <a:ext uri="{FF2B5EF4-FFF2-40B4-BE49-F238E27FC236}">
                <a16:creationId xmlns:a16="http://schemas.microsoft.com/office/drawing/2014/main" id="{4913BEAD-CC13-4786-9701-F4E194619B0A}"/>
              </a:ext>
            </a:extLst>
          </p:cNvPr>
          <p:cNvSpPr txBox="1">
            <a:spLocks/>
          </p:cNvSpPr>
          <p:nvPr/>
        </p:nvSpPr>
        <p:spPr>
          <a:xfrm>
            <a:off x="928928" y="498547"/>
            <a:ext cx="6542059" cy="489789"/>
          </a:xfrm>
          <a:prstGeom prst="rect">
            <a:avLst/>
          </a:prstGeom>
        </p:spPr>
        <p:txBody>
          <a:bodyPr vert="horz" wrap="square" lIns="0" tIns="89643" rIns="143428" bIns="89643" rtlCol="0" anchor="ctr">
            <a:noAutofit/>
          </a:bodyPr>
          <a:lstStyle>
            <a:lvl1pPr algn="l" defTabSz="932742" rtl="0" eaLnBrk="1" latinLnBrk="0" hangingPunct="1">
              <a:lnSpc>
                <a:spcPct val="9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44"/>
            <a:r>
              <a:rPr lang="en-US" sz="2745" spc="-49" dirty="0">
                <a:solidFill>
                  <a:srgbClr val="FFFFFF"/>
                </a:solidFill>
                <a:latin typeface="Segoe UI Semibold"/>
              </a:rPr>
              <a:t>Connection Creation and Authentication</a:t>
            </a:r>
          </a:p>
        </p:txBody>
      </p:sp>
    </p:spTree>
    <p:extLst>
      <p:ext uri="{BB962C8B-B14F-4D97-AF65-F5344CB8AC3E}">
        <p14:creationId xmlns:p14="http://schemas.microsoft.com/office/powerpoint/2010/main" val="35446447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reeform: Shape 42">
            <a:extLst>
              <a:ext uri="{FF2B5EF4-FFF2-40B4-BE49-F238E27FC236}">
                <a16:creationId xmlns:a16="http://schemas.microsoft.com/office/drawing/2014/main" id="{DF43BFE0-32B7-419C-B384-B4B8FDE57D58}"/>
              </a:ext>
            </a:extLst>
          </p:cNvPr>
          <p:cNvSpPr/>
          <p:nvPr/>
        </p:nvSpPr>
        <p:spPr bwMode="auto">
          <a:xfrm>
            <a:off x="0" y="0"/>
            <a:ext cx="7984324" cy="6858000"/>
          </a:xfrm>
          <a:custGeom>
            <a:avLst/>
            <a:gdLst>
              <a:gd name="connsiteX0" fmla="*/ 477436 w 7984324"/>
              <a:gd name="connsiteY0" fmla="*/ 0 h 6858000"/>
              <a:gd name="connsiteX1" fmla="*/ 4630338 w 7984324"/>
              <a:gd name="connsiteY1" fmla="*/ 0 h 6858000"/>
              <a:gd name="connsiteX2" fmla="*/ 7984324 w 7984324"/>
              <a:gd name="connsiteY2" fmla="*/ 3353985 h 6858000"/>
              <a:gd name="connsiteX3" fmla="*/ 4480307 w 7984324"/>
              <a:gd name="connsiteY3" fmla="*/ 6858000 h 6858000"/>
              <a:gd name="connsiteX4" fmla="*/ 627467 w 7984324"/>
              <a:gd name="connsiteY4" fmla="*/ 6858000 h 6858000"/>
              <a:gd name="connsiteX5" fmla="*/ 0 w 7984324"/>
              <a:gd name="connsiteY5" fmla="*/ 6230534 h 6858000"/>
              <a:gd name="connsiteX6" fmla="*/ 0 w 7984324"/>
              <a:gd name="connsiteY6" fmla="*/ 47743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84324" h="6858000">
                <a:moveTo>
                  <a:pt x="477436" y="0"/>
                </a:moveTo>
                <a:lnTo>
                  <a:pt x="4630338" y="0"/>
                </a:lnTo>
                <a:lnTo>
                  <a:pt x="7984324" y="3353985"/>
                </a:lnTo>
                <a:lnTo>
                  <a:pt x="4480307" y="6858000"/>
                </a:lnTo>
                <a:lnTo>
                  <a:pt x="627467" y="6858000"/>
                </a:lnTo>
                <a:lnTo>
                  <a:pt x="0" y="6230534"/>
                </a:lnTo>
                <a:lnTo>
                  <a:pt x="0" y="477436"/>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20" name="Diamond 19">
            <a:extLst>
              <a:ext uri="{FF2B5EF4-FFF2-40B4-BE49-F238E27FC236}">
                <a16:creationId xmlns:a16="http://schemas.microsoft.com/office/drawing/2014/main" id="{BFDAF5F8-6735-476A-9311-3976341C7A89}"/>
              </a:ext>
            </a:extLst>
          </p:cNvPr>
          <p:cNvSpPr/>
          <p:nvPr/>
        </p:nvSpPr>
        <p:spPr bwMode="auto">
          <a:xfrm>
            <a:off x="-2384815" y="-2035277"/>
            <a:ext cx="10673409" cy="10673406"/>
          </a:xfrm>
          <a:prstGeom prst="diamond">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000000"/>
              </a:solidFill>
              <a:cs typeface="Segoe UI" pitchFamily="34" charset="0"/>
            </a:endParaRPr>
          </a:p>
        </p:txBody>
      </p:sp>
      <p:sp>
        <p:nvSpPr>
          <p:cNvPr id="2" name="Rectangle 1">
            <a:extLst>
              <a:ext uri="{FF2B5EF4-FFF2-40B4-BE49-F238E27FC236}">
                <a16:creationId xmlns:a16="http://schemas.microsoft.com/office/drawing/2014/main" id="{57CC4248-B3E2-43CE-AD6F-7D98D64B0DB1}"/>
              </a:ext>
            </a:extLst>
          </p:cNvPr>
          <p:cNvSpPr/>
          <p:nvPr/>
        </p:nvSpPr>
        <p:spPr>
          <a:xfrm>
            <a:off x="592318" y="2059410"/>
            <a:ext cx="4706757" cy="2739181"/>
          </a:xfrm>
          <a:prstGeom prst="rect">
            <a:avLst/>
          </a:prstGeom>
        </p:spPr>
        <p:txBody>
          <a:bodyPr wrap="square" lIns="0" tIns="0" rIns="0" bIns="0">
            <a:noAutofit/>
          </a:bodyPr>
          <a:lstStyle/>
          <a:p>
            <a:pPr lvl="0" defTabSz="932742">
              <a:defRPr/>
            </a:pPr>
            <a:r>
              <a:rPr lang="en-US" sz="3000">
                <a:latin typeface="+mj-lt"/>
                <a:cs typeface="Segoe UI Light" panose="020B0502040204020203" pitchFamily="34" charset="0"/>
              </a:rPr>
              <a:t>Power Platform DLP policies allow you to control data flows across data connectors when used within Power Apps and Power Automate. </a:t>
            </a:r>
            <a:endParaRPr lang="en-US" sz="3000">
              <a:cs typeface="Segoe UI Light" panose="020B0502040204020203" pitchFamily="34" charset="0"/>
            </a:endParaRPr>
          </a:p>
        </p:txBody>
      </p:sp>
      <p:grpSp>
        <p:nvGrpSpPr>
          <p:cNvPr id="37" name="Group 36">
            <a:extLst>
              <a:ext uri="{FF2B5EF4-FFF2-40B4-BE49-F238E27FC236}">
                <a16:creationId xmlns:a16="http://schemas.microsoft.com/office/drawing/2014/main" id="{00EE0EA7-71D4-4D98-A025-C6ED185523CB}"/>
              </a:ext>
            </a:extLst>
          </p:cNvPr>
          <p:cNvGrpSpPr/>
          <p:nvPr/>
        </p:nvGrpSpPr>
        <p:grpSpPr>
          <a:xfrm>
            <a:off x="10490374" y="-1328471"/>
            <a:ext cx="2034237" cy="2034237"/>
            <a:chOff x="-384455" y="4677191"/>
            <a:chExt cx="3059346" cy="3059346"/>
          </a:xfrm>
        </p:grpSpPr>
        <p:sp>
          <p:nvSpPr>
            <p:cNvPr id="38" name="Diamond 37">
              <a:extLst>
                <a:ext uri="{FF2B5EF4-FFF2-40B4-BE49-F238E27FC236}">
                  <a16:creationId xmlns:a16="http://schemas.microsoft.com/office/drawing/2014/main" id="{E552E9BA-D2DF-4703-8DF6-31585EE76F13}"/>
                </a:ext>
              </a:extLst>
            </p:cNvPr>
            <p:cNvSpPr/>
            <p:nvPr/>
          </p:nvSpPr>
          <p:spPr bwMode="auto">
            <a:xfrm>
              <a:off x="-384455" y="4677191"/>
              <a:ext cx="3059346" cy="3059346"/>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39" name="Diamond 38">
              <a:extLst>
                <a:ext uri="{FF2B5EF4-FFF2-40B4-BE49-F238E27FC236}">
                  <a16:creationId xmlns:a16="http://schemas.microsoft.com/office/drawing/2014/main" id="{96DC556A-4F24-473E-BAA3-4CF38D108D14}"/>
                </a:ext>
              </a:extLst>
            </p:cNvPr>
            <p:cNvSpPr/>
            <p:nvPr/>
          </p:nvSpPr>
          <p:spPr bwMode="auto">
            <a:xfrm>
              <a:off x="1605009" y="6165850"/>
              <a:ext cx="1069882" cy="1069882"/>
            </a:xfrm>
            <a:prstGeom prst="diamond">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grpSp>
      <p:grpSp>
        <p:nvGrpSpPr>
          <p:cNvPr id="3" name="Group 2">
            <a:extLst>
              <a:ext uri="{FF2B5EF4-FFF2-40B4-BE49-F238E27FC236}">
                <a16:creationId xmlns:a16="http://schemas.microsoft.com/office/drawing/2014/main" id="{1EBB8597-8288-4708-842C-6E6B295E334E}"/>
              </a:ext>
            </a:extLst>
          </p:cNvPr>
          <p:cNvGrpSpPr/>
          <p:nvPr/>
        </p:nvGrpSpPr>
        <p:grpSpPr>
          <a:xfrm>
            <a:off x="5551305" y="1667399"/>
            <a:ext cx="6048377" cy="3523202"/>
            <a:chOff x="5536642" y="1945590"/>
            <a:chExt cx="6048377" cy="3523202"/>
          </a:xfrm>
        </p:grpSpPr>
        <p:sp>
          <p:nvSpPr>
            <p:cNvPr id="22" name="Rectangle: Rounded Corners 21">
              <a:extLst>
                <a:ext uri="{FF2B5EF4-FFF2-40B4-BE49-F238E27FC236}">
                  <a16:creationId xmlns:a16="http://schemas.microsoft.com/office/drawing/2014/main" id="{C399CC75-295D-47D7-95A1-73A3E51EDECF}"/>
                </a:ext>
              </a:extLst>
            </p:cNvPr>
            <p:cNvSpPr/>
            <p:nvPr/>
          </p:nvSpPr>
          <p:spPr bwMode="auto">
            <a:xfrm>
              <a:off x="5536642" y="1945590"/>
              <a:ext cx="6048377" cy="3523202"/>
            </a:xfrm>
            <a:prstGeom prst="roundRect">
              <a:avLst>
                <a:gd name="adj" fmla="val 2826"/>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pic>
          <p:nvPicPr>
            <p:cNvPr id="21" name="Picture 20" descr="A screen shot of a computer&#10;&#10;Description automatically generated">
              <a:extLst>
                <a:ext uri="{FF2B5EF4-FFF2-40B4-BE49-F238E27FC236}">
                  <a16:creationId xmlns:a16="http://schemas.microsoft.com/office/drawing/2014/main" id="{E1C32FEF-B907-4E8F-9CB8-63AAA6BDF86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86484" y="2157739"/>
              <a:ext cx="5748692" cy="3098904"/>
            </a:xfrm>
            <a:prstGeom prst="rect">
              <a:avLst/>
            </a:prstGeom>
          </p:spPr>
        </p:pic>
      </p:grpSp>
    </p:spTree>
    <p:extLst>
      <p:ext uri="{BB962C8B-B14F-4D97-AF65-F5344CB8AC3E}">
        <p14:creationId xmlns:p14="http://schemas.microsoft.com/office/powerpoint/2010/main" val="157491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amond 7">
            <a:extLst>
              <a:ext uri="{FF2B5EF4-FFF2-40B4-BE49-F238E27FC236}">
                <a16:creationId xmlns:a16="http://schemas.microsoft.com/office/drawing/2014/main" id="{3896C44F-C80F-41D1-B04F-D953A5EE8B84}"/>
              </a:ext>
            </a:extLst>
          </p:cNvPr>
          <p:cNvSpPr/>
          <p:nvPr/>
        </p:nvSpPr>
        <p:spPr bwMode="auto">
          <a:xfrm>
            <a:off x="522391" y="3576485"/>
            <a:ext cx="887266" cy="887266"/>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000000"/>
              </a:solidFill>
              <a:cs typeface="Segoe UI" pitchFamily="34" charset="0"/>
            </a:endParaRPr>
          </a:p>
        </p:txBody>
      </p:sp>
      <p:sp>
        <p:nvSpPr>
          <p:cNvPr id="2" name="Freeform: Shape 1">
            <a:extLst>
              <a:ext uri="{FF2B5EF4-FFF2-40B4-BE49-F238E27FC236}">
                <a16:creationId xmlns:a16="http://schemas.microsoft.com/office/drawing/2014/main" id="{C70F6843-0985-4803-A810-7F14F43CE5FE}"/>
              </a:ext>
            </a:extLst>
          </p:cNvPr>
          <p:cNvSpPr/>
          <p:nvPr/>
        </p:nvSpPr>
        <p:spPr bwMode="auto">
          <a:xfrm>
            <a:off x="1" y="0"/>
            <a:ext cx="6562724" cy="4696776"/>
          </a:xfrm>
          <a:custGeom>
            <a:avLst/>
            <a:gdLst>
              <a:gd name="connsiteX0" fmla="*/ 0 w 6562724"/>
              <a:gd name="connsiteY0" fmla="*/ 0 h 4696776"/>
              <a:gd name="connsiteX1" fmla="*/ 6562724 w 6562724"/>
              <a:gd name="connsiteY1" fmla="*/ 0 h 4696776"/>
              <a:gd name="connsiteX2" fmla="*/ 1865948 w 6562724"/>
              <a:gd name="connsiteY2" fmla="*/ 4696776 h 4696776"/>
              <a:gd name="connsiteX3" fmla="*/ 0 w 6562724"/>
              <a:gd name="connsiteY3" fmla="*/ 2830828 h 4696776"/>
            </a:gdLst>
            <a:ahLst/>
            <a:cxnLst>
              <a:cxn ang="0">
                <a:pos x="connsiteX0" y="connsiteY0"/>
              </a:cxn>
              <a:cxn ang="0">
                <a:pos x="connsiteX1" y="connsiteY1"/>
              </a:cxn>
              <a:cxn ang="0">
                <a:pos x="connsiteX2" y="connsiteY2"/>
              </a:cxn>
              <a:cxn ang="0">
                <a:pos x="connsiteX3" y="connsiteY3"/>
              </a:cxn>
            </a:cxnLst>
            <a:rect l="l" t="t" r="r" b="b"/>
            <a:pathLst>
              <a:path w="6562724" h="4696776">
                <a:moveTo>
                  <a:pt x="0" y="0"/>
                </a:moveTo>
                <a:lnTo>
                  <a:pt x="6562724" y="0"/>
                </a:lnTo>
                <a:lnTo>
                  <a:pt x="1865948" y="4696776"/>
                </a:lnTo>
                <a:lnTo>
                  <a:pt x="0" y="2830828"/>
                </a:lnTo>
                <a:close/>
              </a:path>
            </a:pathLst>
          </a:custGeom>
          <a:solidFill>
            <a:srgbClr val="191919"/>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000000"/>
              </a:solidFill>
              <a:cs typeface="Segoe UI" pitchFamily="34" charset="0"/>
            </a:endParaRPr>
          </a:p>
        </p:txBody>
      </p:sp>
      <p:sp>
        <p:nvSpPr>
          <p:cNvPr id="3" name="Title 7">
            <a:extLst>
              <a:ext uri="{FF2B5EF4-FFF2-40B4-BE49-F238E27FC236}">
                <a16:creationId xmlns:a16="http://schemas.microsoft.com/office/drawing/2014/main" id="{CCD1583B-8D1B-4945-B0A6-44603EBC4E84}"/>
              </a:ext>
            </a:extLst>
          </p:cNvPr>
          <p:cNvSpPr txBox="1">
            <a:spLocks/>
          </p:cNvSpPr>
          <p:nvPr/>
        </p:nvSpPr>
        <p:spPr>
          <a:xfrm>
            <a:off x="919606" y="514451"/>
            <a:ext cx="4660311" cy="42319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750" dirty="0">
                <a:solidFill>
                  <a:schemeClr val="bg1"/>
                </a:solidFill>
              </a:rPr>
              <a:t>Connector Classification</a:t>
            </a:r>
          </a:p>
        </p:txBody>
      </p:sp>
      <p:sp>
        <p:nvSpPr>
          <p:cNvPr id="4" name="Text Placeholder 2">
            <a:extLst>
              <a:ext uri="{FF2B5EF4-FFF2-40B4-BE49-F238E27FC236}">
                <a16:creationId xmlns:a16="http://schemas.microsoft.com/office/drawing/2014/main" id="{C4359242-ADD1-4E92-B1F0-14CB7DFC486A}"/>
              </a:ext>
            </a:extLst>
          </p:cNvPr>
          <p:cNvSpPr txBox="1">
            <a:spLocks/>
          </p:cNvSpPr>
          <p:nvPr/>
        </p:nvSpPr>
        <p:spPr>
          <a:xfrm>
            <a:off x="933684" y="1066231"/>
            <a:ext cx="3481388" cy="995297"/>
          </a:xfrm>
          <a:prstGeom prst="rect">
            <a:avLst/>
          </a:prstGeom>
          <a:ln>
            <a:noFill/>
          </a:ln>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bg1"/>
                </a:solidFill>
              </a:rPr>
              <a:t>Connectors can be classified across following groups</a:t>
            </a:r>
            <a:br>
              <a:rPr lang="en-US" sz="2000" dirty="0">
                <a:solidFill>
                  <a:schemeClr val="bg1"/>
                </a:solidFill>
              </a:rPr>
            </a:br>
            <a:r>
              <a:rPr lang="en-US" sz="2000" dirty="0">
                <a:solidFill>
                  <a:schemeClr val="bg1"/>
                </a:solidFill>
              </a:rPr>
              <a:t>using DLP policies</a:t>
            </a:r>
          </a:p>
        </p:txBody>
      </p:sp>
      <p:sp>
        <p:nvSpPr>
          <p:cNvPr id="5" name="Diamond 95">
            <a:extLst>
              <a:ext uri="{FF2B5EF4-FFF2-40B4-BE49-F238E27FC236}">
                <a16:creationId xmlns:a16="http://schemas.microsoft.com/office/drawing/2014/main" id="{74D3BFF2-E9AF-4004-A99F-F6C72DADF460}"/>
              </a:ext>
            </a:extLst>
          </p:cNvPr>
          <p:cNvSpPr/>
          <p:nvPr/>
        </p:nvSpPr>
        <p:spPr bwMode="auto">
          <a:xfrm>
            <a:off x="-29496" y="-40284"/>
            <a:ext cx="6842212" cy="6842211"/>
          </a:xfrm>
          <a:custGeom>
            <a:avLst/>
            <a:gdLst>
              <a:gd name="connsiteX0" fmla="*/ 0 w 24453852"/>
              <a:gd name="connsiteY0" fmla="*/ 12226924 h 24453848"/>
              <a:gd name="connsiteX1" fmla="*/ 12226926 w 24453852"/>
              <a:gd name="connsiteY1" fmla="*/ 0 h 24453848"/>
              <a:gd name="connsiteX2" fmla="*/ 24453852 w 24453852"/>
              <a:gd name="connsiteY2" fmla="*/ 12226924 h 24453848"/>
              <a:gd name="connsiteX3" fmla="*/ 12226926 w 24453852"/>
              <a:gd name="connsiteY3" fmla="*/ 24453848 h 24453848"/>
              <a:gd name="connsiteX4" fmla="*/ 0 w 24453852"/>
              <a:gd name="connsiteY4" fmla="*/ 12226924 h 24453848"/>
              <a:gd name="connsiteX0" fmla="*/ 0 w 24453852"/>
              <a:gd name="connsiteY0" fmla="*/ 12226924 h 12226924"/>
              <a:gd name="connsiteX1" fmla="*/ 12226926 w 24453852"/>
              <a:gd name="connsiteY1" fmla="*/ 0 h 12226924"/>
              <a:gd name="connsiteX2" fmla="*/ 24453852 w 24453852"/>
              <a:gd name="connsiteY2" fmla="*/ 12226924 h 12226924"/>
              <a:gd name="connsiteX3" fmla="*/ 0 w 24453852"/>
              <a:gd name="connsiteY3" fmla="*/ 12226924 h 12226924"/>
              <a:gd name="connsiteX0" fmla="*/ 0 w 12226926"/>
              <a:gd name="connsiteY0" fmla="*/ 12226924 h 12226924"/>
              <a:gd name="connsiteX1" fmla="*/ 12226926 w 12226926"/>
              <a:gd name="connsiteY1" fmla="*/ 0 h 12226924"/>
              <a:gd name="connsiteX2" fmla="*/ 0 w 12226926"/>
              <a:gd name="connsiteY2" fmla="*/ 12226924 h 12226924"/>
            </a:gdLst>
            <a:ahLst/>
            <a:cxnLst>
              <a:cxn ang="0">
                <a:pos x="connsiteX0" y="connsiteY0"/>
              </a:cxn>
              <a:cxn ang="0">
                <a:pos x="connsiteX1" y="connsiteY1"/>
              </a:cxn>
              <a:cxn ang="0">
                <a:pos x="connsiteX2" y="connsiteY2"/>
              </a:cxn>
            </a:cxnLst>
            <a:rect l="l" t="t" r="r" b="b"/>
            <a:pathLst>
              <a:path w="12226926" h="12226924">
                <a:moveTo>
                  <a:pt x="0" y="12226924"/>
                </a:moveTo>
                <a:lnTo>
                  <a:pt x="12226926" y="0"/>
                </a:lnTo>
                <a:lnTo>
                  <a:pt x="0" y="12226924"/>
                </a:lnTo>
                <a:close/>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000000"/>
              </a:solidFill>
              <a:cs typeface="Segoe UI" pitchFamily="34" charset="0"/>
            </a:endParaRPr>
          </a:p>
        </p:txBody>
      </p:sp>
      <p:sp>
        <p:nvSpPr>
          <p:cNvPr id="7" name="Diamond 6">
            <a:extLst>
              <a:ext uri="{FF2B5EF4-FFF2-40B4-BE49-F238E27FC236}">
                <a16:creationId xmlns:a16="http://schemas.microsoft.com/office/drawing/2014/main" id="{9EB0DB1D-5791-41BF-AAF5-87B1A294B033}"/>
              </a:ext>
            </a:extLst>
          </p:cNvPr>
          <p:cNvSpPr/>
          <p:nvPr/>
        </p:nvSpPr>
        <p:spPr bwMode="auto">
          <a:xfrm>
            <a:off x="980772" y="3726426"/>
            <a:ext cx="887266" cy="887266"/>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000000"/>
              </a:solidFill>
              <a:cs typeface="Segoe UI" pitchFamily="34" charset="0"/>
            </a:endParaRPr>
          </a:p>
        </p:txBody>
      </p:sp>
      <p:sp>
        <p:nvSpPr>
          <p:cNvPr id="11" name="TextBox 10">
            <a:extLst>
              <a:ext uri="{FF2B5EF4-FFF2-40B4-BE49-F238E27FC236}">
                <a16:creationId xmlns:a16="http://schemas.microsoft.com/office/drawing/2014/main" id="{44BE5E76-8A16-4CE0-A27A-FE12B3EA9F8B}"/>
              </a:ext>
            </a:extLst>
          </p:cNvPr>
          <p:cNvSpPr txBox="1"/>
          <p:nvPr/>
        </p:nvSpPr>
        <p:spPr>
          <a:xfrm>
            <a:off x="6754042" y="867012"/>
            <a:ext cx="4853758" cy="1987724"/>
          </a:xfrm>
          <a:prstGeom prst="rect">
            <a:avLst/>
          </a:prstGeom>
          <a:noFill/>
        </p:spPr>
        <p:txBody>
          <a:bodyPr wrap="square" lIns="0" tIns="0" rIns="0" bIns="0"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600"/>
              </a:spcAft>
              <a:tabLst>
                <a:tab pos="560241" algn="l"/>
              </a:tabLst>
            </a:pPr>
            <a:r>
              <a:rPr lang="en-US" sz="2400">
                <a:solidFill>
                  <a:schemeClr val="tx1"/>
                </a:solidFill>
                <a:latin typeface="+mj-lt"/>
                <a:cs typeface="Segoe UI Semilight" panose="020B0402040204020203" pitchFamily="34" charset="0"/>
              </a:rPr>
              <a:t>Business</a:t>
            </a:r>
          </a:p>
          <a:p>
            <a:pPr marL="285750" indent="-285750">
              <a:spcBef>
                <a:spcPts val="0"/>
              </a:spcBef>
              <a:buFont typeface="Arial" panose="020B0604020202020204" pitchFamily="34" charset="0"/>
              <a:buChar char="•"/>
              <a:tabLst>
                <a:tab pos="560241" algn="l"/>
              </a:tabLst>
            </a:pPr>
            <a:r>
              <a:rPr lang="en-US" sz="1600">
                <a:solidFill>
                  <a:schemeClr val="tx1"/>
                </a:solidFill>
                <a:latin typeface="+mn-lt"/>
                <a:cs typeface="Segoe UI Semilight" panose="020B0402040204020203" pitchFamily="34" charset="0"/>
              </a:rPr>
              <a:t>A given Power App or Power Automate resource can use one or more connectors from </a:t>
            </a:r>
            <a:r>
              <a:rPr lang="en-US" sz="1600">
                <a:solidFill>
                  <a:schemeClr val="tx1"/>
                </a:solidFill>
                <a:latin typeface="+mj-lt"/>
                <a:cs typeface="Segoe UI Semilight" panose="020B0402040204020203" pitchFamily="34" charset="0"/>
              </a:rPr>
              <a:t>Business</a:t>
            </a:r>
            <a:r>
              <a:rPr lang="en-US" sz="1600">
                <a:solidFill>
                  <a:schemeClr val="tx1"/>
                </a:solidFill>
                <a:latin typeface="+mn-lt"/>
                <a:cs typeface="Segoe UI Semilight" panose="020B0402040204020203" pitchFamily="34" charset="0"/>
              </a:rPr>
              <a:t> group</a:t>
            </a:r>
          </a:p>
          <a:p>
            <a:pPr marL="285750" indent="-285750">
              <a:spcBef>
                <a:spcPts val="0"/>
              </a:spcBef>
              <a:buFont typeface="Arial" panose="020B0604020202020204" pitchFamily="34" charset="0"/>
              <a:buChar char="•"/>
              <a:tabLst>
                <a:tab pos="560241" algn="l"/>
              </a:tabLst>
            </a:pPr>
            <a:r>
              <a:rPr lang="en-US" sz="1600">
                <a:solidFill>
                  <a:schemeClr val="tx1"/>
                </a:solidFill>
                <a:latin typeface="+mn-lt"/>
                <a:cs typeface="Segoe UI Semilight" panose="020B0402040204020203" pitchFamily="34" charset="0"/>
              </a:rPr>
              <a:t>If a Power App or Power Automate resource uses a </a:t>
            </a:r>
            <a:r>
              <a:rPr lang="en-US" sz="1600">
                <a:solidFill>
                  <a:schemeClr val="tx1"/>
                </a:solidFill>
                <a:latin typeface="+mj-lt"/>
                <a:cs typeface="Segoe UI Semilight" panose="020B0402040204020203" pitchFamily="34" charset="0"/>
              </a:rPr>
              <a:t>Business</a:t>
            </a:r>
            <a:r>
              <a:rPr lang="en-US" sz="1600">
                <a:solidFill>
                  <a:schemeClr val="tx1"/>
                </a:solidFill>
                <a:latin typeface="+mn-lt"/>
                <a:cs typeface="Segoe UI Semilight" panose="020B0402040204020203" pitchFamily="34" charset="0"/>
              </a:rPr>
              <a:t> connector, it cannot use any </a:t>
            </a:r>
            <a:r>
              <a:rPr lang="en-US" sz="1600">
                <a:solidFill>
                  <a:schemeClr val="tx1"/>
                </a:solidFill>
                <a:latin typeface="+mj-lt"/>
                <a:cs typeface="Segoe UI Semilight" panose="020B0402040204020203" pitchFamily="34" charset="0"/>
              </a:rPr>
              <a:t>Non-business</a:t>
            </a:r>
            <a:r>
              <a:rPr lang="en-US" sz="1600">
                <a:solidFill>
                  <a:schemeClr val="tx1"/>
                </a:solidFill>
                <a:latin typeface="+mn-lt"/>
                <a:cs typeface="Segoe UI Semilight" panose="020B0402040204020203" pitchFamily="34" charset="0"/>
              </a:rPr>
              <a:t> connector</a:t>
            </a:r>
          </a:p>
        </p:txBody>
      </p:sp>
      <p:sp>
        <p:nvSpPr>
          <p:cNvPr id="21" name="TextBox 20">
            <a:extLst>
              <a:ext uri="{FF2B5EF4-FFF2-40B4-BE49-F238E27FC236}">
                <a16:creationId xmlns:a16="http://schemas.microsoft.com/office/drawing/2014/main" id="{FDA3D17D-2515-4D34-B110-DF595EDC4CA8}"/>
              </a:ext>
            </a:extLst>
          </p:cNvPr>
          <p:cNvSpPr txBox="1"/>
          <p:nvPr/>
        </p:nvSpPr>
        <p:spPr>
          <a:xfrm>
            <a:off x="4600778" y="3014339"/>
            <a:ext cx="6977525" cy="1495281"/>
          </a:xfrm>
          <a:prstGeom prst="rect">
            <a:avLst/>
          </a:prstGeom>
          <a:noFill/>
        </p:spPr>
        <p:txBody>
          <a:bodyPr wrap="square" lIns="0" tIns="0" rIns="0" bIns="0"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600"/>
              </a:spcAft>
              <a:tabLst>
                <a:tab pos="560241" algn="l"/>
              </a:tabLst>
            </a:pPr>
            <a:r>
              <a:rPr lang="en-US" sz="2400">
                <a:solidFill>
                  <a:schemeClr val="tx1"/>
                </a:solidFill>
                <a:latin typeface="+mj-lt"/>
                <a:cs typeface="Segoe UI Semilight" panose="020B0402040204020203" pitchFamily="34" charset="0"/>
              </a:rPr>
              <a:t>Non-business</a:t>
            </a:r>
          </a:p>
          <a:p>
            <a:pPr marL="285750" indent="-285750">
              <a:spcBef>
                <a:spcPts val="0"/>
              </a:spcBef>
              <a:buFont typeface="Arial" panose="020B0604020202020204" pitchFamily="34" charset="0"/>
              <a:buChar char="•"/>
              <a:tabLst>
                <a:tab pos="560241" algn="l"/>
              </a:tabLst>
            </a:pPr>
            <a:r>
              <a:rPr lang="en-US" sz="1600">
                <a:solidFill>
                  <a:schemeClr val="tx1"/>
                </a:solidFill>
                <a:latin typeface="+mn-lt"/>
                <a:cs typeface="Segoe UI Semilight" panose="020B0402040204020203" pitchFamily="34" charset="0"/>
              </a:rPr>
              <a:t>A given Power App or Power Automate resource can use one or more connectors from </a:t>
            </a:r>
            <a:r>
              <a:rPr lang="en-US" sz="1600">
                <a:solidFill>
                  <a:schemeClr val="tx1"/>
                </a:solidFill>
                <a:latin typeface="+mj-lt"/>
                <a:cs typeface="Segoe UI Semilight" panose="020B0402040204020203" pitchFamily="34" charset="0"/>
              </a:rPr>
              <a:t>Non-business</a:t>
            </a:r>
            <a:r>
              <a:rPr lang="en-US" sz="1600">
                <a:solidFill>
                  <a:schemeClr val="tx1"/>
                </a:solidFill>
                <a:latin typeface="+mn-lt"/>
                <a:cs typeface="Segoe UI Semilight" panose="020B0402040204020203" pitchFamily="34" charset="0"/>
              </a:rPr>
              <a:t> group</a:t>
            </a:r>
          </a:p>
          <a:p>
            <a:pPr marL="285750" indent="-285750">
              <a:spcBef>
                <a:spcPts val="0"/>
              </a:spcBef>
              <a:spcAft>
                <a:spcPts val="1000"/>
              </a:spcAft>
              <a:buFont typeface="Arial" panose="020B0604020202020204" pitchFamily="34" charset="0"/>
              <a:buChar char="•"/>
              <a:tabLst>
                <a:tab pos="560241" algn="l"/>
              </a:tabLst>
            </a:pPr>
            <a:r>
              <a:rPr lang="en-US" sz="1600">
                <a:solidFill>
                  <a:schemeClr val="tx1"/>
                </a:solidFill>
                <a:latin typeface="+mn-lt"/>
                <a:cs typeface="Segoe UI Semilight" panose="020B0402040204020203" pitchFamily="34" charset="0"/>
              </a:rPr>
              <a:t>If a Power App or Power Automate resource uses a </a:t>
            </a:r>
            <a:r>
              <a:rPr lang="en-US" sz="1600">
                <a:solidFill>
                  <a:schemeClr val="tx1"/>
                </a:solidFill>
                <a:latin typeface="+mj-lt"/>
                <a:cs typeface="Segoe UI Semilight" panose="020B0402040204020203" pitchFamily="34" charset="0"/>
              </a:rPr>
              <a:t>Non-business</a:t>
            </a:r>
            <a:r>
              <a:rPr lang="en-US" sz="1600">
                <a:solidFill>
                  <a:schemeClr val="tx1"/>
                </a:solidFill>
                <a:latin typeface="+mn-lt"/>
                <a:cs typeface="Segoe UI Semilight" panose="020B0402040204020203" pitchFamily="34" charset="0"/>
              </a:rPr>
              <a:t> connector, it cannot use any </a:t>
            </a:r>
            <a:r>
              <a:rPr lang="en-US" sz="1600">
                <a:solidFill>
                  <a:schemeClr val="tx1"/>
                </a:solidFill>
                <a:latin typeface="+mj-lt"/>
                <a:cs typeface="Segoe UI Semilight" panose="020B0402040204020203" pitchFamily="34" charset="0"/>
              </a:rPr>
              <a:t>Business</a:t>
            </a:r>
            <a:r>
              <a:rPr lang="en-US" sz="1600">
                <a:solidFill>
                  <a:schemeClr val="tx1"/>
                </a:solidFill>
                <a:latin typeface="+mn-lt"/>
                <a:cs typeface="Segoe UI Semilight" panose="020B0402040204020203" pitchFamily="34" charset="0"/>
              </a:rPr>
              <a:t> connector</a:t>
            </a:r>
          </a:p>
        </p:txBody>
      </p:sp>
      <p:sp>
        <p:nvSpPr>
          <p:cNvPr id="26" name="TextBox 25">
            <a:extLst>
              <a:ext uri="{FF2B5EF4-FFF2-40B4-BE49-F238E27FC236}">
                <a16:creationId xmlns:a16="http://schemas.microsoft.com/office/drawing/2014/main" id="{1BDEAA51-C8D9-4887-85D6-225B07FDF7AA}"/>
              </a:ext>
            </a:extLst>
          </p:cNvPr>
          <p:cNvSpPr txBox="1"/>
          <p:nvPr/>
        </p:nvSpPr>
        <p:spPr>
          <a:xfrm>
            <a:off x="2614661" y="4915444"/>
            <a:ext cx="8993138" cy="1585049"/>
          </a:xfrm>
          <a:prstGeom prst="rect">
            <a:avLst/>
          </a:prstGeom>
          <a:noFill/>
        </p:spPr>
        <p:txBody>
          <a:bodyPr wrap="square" lIns="0" tIns="0" rIns="0" bIns="0"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600"/>
              </a:spcAft>
              <a:tabLst>
                <a:tab pos="560241" algn="l"/>
              </a:tabLst>
            </a:pPr>
            <a:r>
              <a:rPr lang="en-US" sz="2400" dirty="0">
                <a:solidFill>
                  <a:schemeClr val="tx1"/>
                </a:solidFill>
                <a:latin typeface="+mj-lt"/>
                <a:cs typeface="Segoe UI Semilight" panose="020B0402040204020203" pitchFamily="34" charset="0"/>
              </a:rPr>
              <a:t>Blocked</a:t>
            </a:r>
          </a:p>
          <a:p>
            <a:pPr marL="285750" indent="-285750">
              <a:spcBef>
                <a:spcPts val="0"/>
              </a:spcBef>
              <a:buFont typeface="Arial" panose="020B0604020202020204" pitchFamily="34" charset="0"/>
              <a:buChar char="•"/>
              <a:tabLst>
                <a:tab pos="560241" algn="l"/>
              </a:tabLst>
            </a:pPr>
            <a:r>
              <a:rPr lang="en-US" sz="1600" dirty="0">
                <a:solidFill>
                  <a:schemeClr val="tx1"/>
                </a:solidFill>
                <a:latin typeface="+mn-lt"/>
                <a:cs typeface="Segoe UI Semilight" panose="020B0402040204020203" pitchFamily="34" charset="0"/>
              </a:rPr>
              <a:t>Any Power App or Power Automate resource cannot use any connector from </a:t>
            </a:r>
            <a:r>
              <a:rPr lang="en-US" sz="1600" dirty="0">
                <a:solidFill>
                  <a:schemeClr val="tx1"/>
                </a:solidFill>
                <a:latin typeface="+mj-lt"/>
                <a:cs typeface="Segoe UI Semilight" panose="020B0402040204020203" pitchFamily="34" charset="0"/>
              </a:rPr>
              <a:t>Blocked</a:t>
            </a:r>
            <a:r>
              <a:rPr lang="en-US" sz="1600" dirty="0">
                <a:solidFill>
                  <a:schemeClr val="tx1"/>
                </a:solidFill>
                <a:latin typeface="+mn-lt"/>
                <a:cs typeface="Segoe UI Semilight" panose="020B0402040204020203" pitchFamily="34" charset="0"/>
              </a:rPr>
              <a:t> group</a:t>
            </a:r>
          </a:p>
          <a:p>
            <a:pPr marL="285750" indent="-285750">
              <a:spcBef>
                <a:spcPts val="0"/>
              </a:spcBef>
              <a:buFont typeface="Arial" panose="020B0604020202020204" pitchFamily="34" charset="0"/>
              <a:buChar char="•"/>
              <a:tabLst>
                <a:tab pos="560241" algn="l"/>
              </a:tabLst>
            </a:pPr>
            <a:r>
              <a:rPr lang="en-US" sz="1600" dirty="0">
                <a:solidFill>
                  <a:schemeClr val="tx1"/>
                </a:solidFill>
                <a:latin typeface="+mn-lt"/>
                <a:cs typeface="Segoe UI Semilight" panose="020B0402040204020203" pitchFamily="34" charset="0"/>
              </a:rPr>
              <a:t>All Microsoft owned premium connectors and third-party connectors (standard and premium) can be blocked</a:t>
            </a:r>
          </a:p>
          <a:p>
            <a:pPr marL="285750" indent="-285750">
              <a:spcBef>
                <a:spcPts val="0"/>
              </a:spcBef>
              <a:spcAft>
                <a:spcPts val="1000"/>
              </a:spcAft>
              <a:buFont typeface="Arial" panose="020B0604020202020204" pitchFamily="34" charset="0"/>
              <a:buChar char="•"/>
              <a:tabLst>
                <a:tab pos="560241" algn="l"/>
              </a:tabLst>
            </a:pPr>
            <a:r>
              <a:rPr lang="en-US" sz="1600" dirty="0">
                <a:solidFill>
                  <a:schemeClr val="tx1"/>
                </a:solidFill>
                <a:latin typeface="+mn-lt"/>
                <a:cs typeface="Segoe UI Semilight" panose="020B0402040204020203" pitchFamily="34" charset="0"/>
              </a:rPr>
              <a:t>All Microsoft owned standard connectors and Microsoft </a:t>
            </a:r>
            <a:r>
              <a:rPr lang="en-US" sz="1600" dirty="0" err="1">
                <a:solidFill>
                  <a:schemeClr val="tx1"/>
                </a:solidFill>
                <a:latin typeface="+mn-lt"/>
                <a:cs typeface="Segoe UI Semilight" panose="020B0402040204020203" pitchFamily="34" charset="0"/>
              </a:rPr>
              <a:t>Dataverse</a:t>
            </a:r>
            <a:r>
              <a:rPr lang="en-US" sz="1600" dirty="0">
                <a:solidFill>
                  <a:schemeClr val="tx1"/>
                </a:solidFill>
                <a:latin typeface="+mn-lt"/>
                <a:cs typeface="Segoe UI Semilight" panose="020B0402040204020203" pitchFamily="34" charset="0"/>
              </a:rPr>
              <a:t> cannot be blocked </a:t>
            </a:r>
          </a:p>
        </p:txBody>
      </p:sp>
      <p:grpSp>
        <p:nvGrpSpPr>
          <p:cNvPr id="14" name="Group 13">
            <a:extLst>
              <a:ext uri="{FF2B5EF4-FFF2-40B4-BE49-F238E27FC236}">
                <a16:creationId xmlns:a16="http://schemas.microsoft.com/office/drawing/2014/main" id="{4D6C23C4-F13E-40EC-B502-F65526B98DA5}"/>
              </a:ext>
            </a:extLst>
          </p:cNvPr>
          <p:cNvGrpSpPr/>
          <p:nvPr/>
        </p:nvGrpSpPr>
        <p:grpSpPr>
          <a:xfrm>
            <a:off x="5929476" y="696586"/>
            <a:ext cx="695776" cy="695772"/>
            <a:chOff x="5929476" y="696586"/>
            <a:chExt cx="695776" cy="695772"/>
          </a:xfrm>
        </p:grpSpPr>
        <p:sp>
          <p:nvSpPr>
            <p:cNvPr id="13" name="Diamond 12">
              <a:extLst>
                <a:ext uri="{FF2B5EF4-FFF2-40B4-BE49-F238E27FC236}">
                  <a16:creationId xmlns:a16="http://schemas.microsoft.com/office/drawing/2014/main" id="{1A21C49F-E236-4CDC-9D1E-3D6650A94E8E}"/>
                </a:ext>
              </a:extLst>
            </p:cNvPr>
            <p:cNvSpPr/>
            <p:nvPr/>
          </p:nvSpPr>
          <p:spPr bwMode="auto">
            <a:xfrm>
              <a:off x="5929476" y="696586"/>
              <a:ext cx="695776" cy="695772"/>
            </a:xfrm>
            <a:prstGeom prst="diamond">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IN" sz="2800">
                <a:solidFill>
                  <a:srgbClr val="000000"/>
                </a:solidFill>
                <a:latin typeface="+mj-lt"/>
                <a:ea typeface="Segoe UI" pitchFamily="34" charset="0"/>
                <a:cs typeface="Segoe UI" pitchFamily="34" charset="0"/>
              </a:endParaRPr>
            </a:p>
          </p:txBody>
        </p:sp>
        <p:sp>
          <p:nvSpPr>
            <p:cNvPr id="12" name="Diamond 11">
              <a:extLst>
                <a:ext uri="{FF2B5EF4-FFF2-40B4-BE49-F238E27FC236}">
                  <a16:creationId xmlns:a16="http://schemas.microsoft.com/office/drawing/2014/main" id="{9CE2512A-702D-40E6-BBEC-34CF09124109}"/>
                </a:ext>
              </a:extLst>
            </p:cNvPr>
            <p:cNvSpPr/>
            <p:nvPr/>
          </p:nvSpPr>
          <p:spPr bwMode="auto">
            <a:xfrm rot="16200000">
              <a:off x="5958940" y="726048"/>
              <a:ext cx="636848" cy="636848"/>
            </a:xfrm>
            <a:prstGeom prst="diamond">
              <a:avLst/>
            </a:prstGeom>
            <a:noFill/>
            <a:ln w="6350">
              <a:solidFill>
                <a:srgbClr val="EAEAE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29" name="Chart_E999" title="Icon of a line graph with an arrow at the end pointing up">
              <a:extLst>
                <a:ext uri="{FF2B5EF4-FFF2-40B4-BE49-F238E27FC236}">
                  <a16:creationId xmlns:a16="http://schemas.microsoft.com/office/drawing/2014/main" id="{BE007719-D087-4F58-938E-AD62D0F99D26}"/>
                </a:ext>
              </a:extLst>
            </p:cNvPr>
            <p:cNvSpPr>
              <a:spLocks noChangeAspect="1" noEditPoints="1"/>
            </p:cNvSpPr>
            <p:nvPr/>
          </p:nvSpPr>
          <p:spPr bwMode="auto">
            <a:xfrm>
              <a:off x="6182506" y="949546"/>
              <a:ext cx="189720" cy="189852"/>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9" name="Group 8">
            <a:extLst>
              <a:ext uri="{FF2B5EF4-FFF2-40B4-BE49-F238E27FC236}">
                <a16:creationId xmlns:a16="http://schemas.microsoft.com/office/drawing/2014/main" id="{4B1EB29C-A9D2-4EE2-BE73-7EC34751CD54}"/>
              </a:ext>
            </a:extLst>
          </p:cNvPr>
          <p:cNvGrpSpPr/>
          <p:nvPr/>
        </p:nvGrpSpPr>
        <p:grpSpPr>
          <a:xfrm>
            <a:off x="3776213" y="2843913"/>
            <a:ext cx="695776" cy="695772"/>
            <a:chOff x="3776213" y="2843913"/>
            <a:chExt cx="695776" cy="695772"/>
          </a:xfrm>
        </p:grpSpPr>
        <p:sp>
          <p:nvSpPr>
            <p:cNvPr id="23" name="Diamond 22">
              <a:extLst>
                <a:ext uri="{FF2B5EF4-FFF2-40B4-BE49-F238E27FC236}">
                  <a16:creationId xmlns:a16="http://schemas.microsoft.com/office/drawing/2014/main" id="{2EF1BB70-04DF-4255-B496-A2F1998E031C}"/>
                </a:ext>
              </a:extLst>
            </p:cNvPr>
            <p:cNvSpPr/>
            <p:nvPr/>
          </p:nvSpPr>
          <p:spPr bwMode="auto">
            <a:xfrm>
              <a:off x="3776213" y="2843913"/>
              <a:ext cx="695776" cy="695772"/>
            </a:xfrm>
            <a:prstGeom prst="diamond">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IN" sz="2800">
                <a:solidFill>
                  <a:srgbClr val="000000"/>
                </a:solidFill>
                <a:latin typeface="+mj-lt"/>
                <a:ea typeface="Segoe UI" pitchFamily="34" charset="0"/>
                <a:cs typeface="Segoe UI" pitchFamily="34" charset="0"/>
              </a:endParaRPr>
            </a:p>
          </p:txBody>
        </p:sp>
        <p:sp>
          <p:nvSpPr>
            <p:cNvPr id="22" name="Diamond 21">
              <a:extLst>
                <a:ext uri="{FF2B5EF4-FFF2-40B4-BE49-F238E27FC236}">
                  <a16:creationId xmlns:a16="http://schemas.microsoft.com/office/drawing/2014/main" id="{299DB4F4-37BF-4C6B-A42F-11E64856398D}"/>
                </a:ext>
              </a:extLst>
            </p:cNvPr>
            <p:cNvSpPr/>
            <p:nvPr/>
          </p:nvSpPr>
          <p:spPr bwMode="auto">
            <a:xfrm rot="16200000">
              <a:off x="3805677" y="2873375"/>
              <a:ext cx="636848" cy="636848"/>
            </a:xfrm>
            <a:prstGeom prst="diamond">
              <a:avLst/>
            </a:prstGeom>
            <a:noFill/>
            <a:ln w="6350">
              <a:solidFill>
                <a:srgbClr val="EAEAE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grpSp>
          <p:nvGrpSpPr>
            <p:cNvPr id="30" name="Graphic 155">
              <a:extLst>
                <a:ext uri="{FF2B5EF4-FFF2-40B4-BE49-F238E27FC236}">
                  <a16:creationId xmlns:a16="http://schemas.microsoft.com/office/drawing/2014/main" id="{FED4AF0E-ED9C-4351-95C0-30170DAEA3AC}"/>
                </a:ext>
              </a:extLst>
            </p:cNvPr>
            <p:cNvGrpSpPr/>
            <p:nvPr/>
          </p:nvGrpSpPr>
          <p:grpSpPr>
            <a:xfrm>
              <a:off x="4014151" y="3079556"/>
              <a:ext cx="219902" cy="224484"/>
              <a:chOff x="5989637" y="3263899"/>
              <a:chExt cx="457200" cy="466725"/>
            </a:xfrm>
          </p:grpSpPr>
          <p:sp>
            <p:nvSpPr>
              <p:cNvPr id="31" name="Freeform: Shape 30">
                <a:extLst>
                  <a:ext uri="{FF2B5EF4-FFF2-40B4-BE49-F238E27FC236}">
                    <a16:creationId xmlns:a16="http://schemas.microsoft.com/office/drawing/2014/main" id="{72A49C25-D556-41D0-9BD9-37460851F0CE}"/>
                  </a:ext>
                </a:extLst>
              </p:cNvPr>
              <p:cNvSpPr/>
              <p:nvPr/>
            </p:nvSpPr>
            <p:spPr>
              <a:xfrm>
                <a:off x="5994494" y="3263899"/>
                <a:ext cx="454532" cy="460247"/>
              </a:xfrm>
              <a:custGeom>
                <a:avLst/>
                <a:gdLst>
                  <a:gd name="connsiteX0" fmla="*/ 0 w 454532"/>
                  <a:gd name="connsiteY0" fmla="*/ 0 h 460247"/>
                  <a:gd name="connsiteX1" fmla="*/ 0 w 454532"/>
                  <a:gd name="connsiteY1" fmla="*/ 460248 h 460247"/>
                  <a:gd name="connsiteX2" fmla="*/ 454533 w 454532"/>
                  <a:gd name="connsiteY2" fmla="*/ 460248 h 460247"/>
                </a:gdLst>
                <a:ahLst/>
                <a:cxnLst>
                  <a:cxn ang="0">
                    <a:pos x="connsiteX0" y="connsiteY0"/>
                  </a:cxn>
                  <a:cxn ang="0">
                    <a:pos x="connsiteX1" y="connsiteY1"/>
                  </a:cxn>
                  <a:cxn ang="0">
                    <a:pos x="connsiteX2" y="connsiteY2"/>
                  </a:cxn>
                </a:cxnLst>
                <a:rect l="l" t="t" r="r" b="b"/>
                <a:pathLst>
                  <a:path w="454532" h="460247">
                    <a:moveTo>
                      <a:pt x="0" y="0"/>
                    </a:moveTo>
                    <a:lnTo>
                      <a:pt x="0" y="460248"/>
                    </a:lnTo>
                    <a:lnTo>
                      <a:pt x="454533" y="460248"/>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 name="Freeform: Shape 31">
                <a:extLst>
                  <a:ext uri="{FF2B5EF4-FFF2-40B4-BE49-F238E27FC236}">
                    <a16:creationId xmlns:a16="http://schemas.microsoft.com/office/drawing/2014/main" id="{DC5858D5-134E-43E4-8F70-482E55FDD1D1}"/>
                  </a:ext>
                </a:extLst>
              </p:cNvPr>
              <p:cNvSpPr/>
              <p:nvPr/>
            </p:nvSpPr>
            <p:spPr>
              <a:xfrm>
                <a:off x="5994494" y="3360291"/>
                <a:ext cx="437769" cy="267462"/>
              </a:xfrm>
              <a:custGeom>
                <a:avLst/>
                <a:gdLst>
                  <a:gd name="connsiteX0" fmla="*/ 437769 w 437769"/>
                  <a:gd name="connsiteY0" fmla="*/ 267462 h 267462"/>
                  <a:gd name="connsiteX1" fmla="*/ 269367 w 437769"/>
                  <a:gd name="connsiteY1" fmla="*/ 118777 h 267462"/>
                  <a:gd name="connsiteX2" fmla="*/ 202025 w 437769"/>
                  <a:gd name="connsiteY2" fmla="*/ 178308 h 267462"/>
                  <a:gd name="connsiteX3" fmla="*/ 0 w 437769"/>
                  <a:gd name="connsiteY3" fmla="*/ 0 h 267462"/>
                </a:gdLst>
                <a:ahLst/>
                <a:cxnLst>
                  <a:cxn ang="0">
                    <a:pos x="connsiteX0" y="connsiteY0"/>
                  </a:cxn>
                  <a:cxn ang="0">
                    <a:pos x="connsiteX1" y="connsiteY1"/>
                  </a:cxn>
                  <a:cxn ang="0">
                    <a:pos x="connsiteX2" y="connsiteY2"/>
                  </a:cxn>
                  <a:cxn ang="0">
                    <a:pos x="connsiteX3" y="connsiteY3"/>
                  </a:cxn>
                </a:cxnLst>
                <a:rect l="l" t="t" r="r" b="b"/>
                <a:pathLst>
                  <a:path w="437769" h="267462">
                    <a:moveTo>
                      <a:pt x="437769" y="267462"/>
                    </a:moveTo>
                    <a:lnTo>
                      <a:pt x="269367" y="118777"/>
                    </a:lnTo>
                    <a:lnTo>
                      <a:pt x="202025" y="178308"/>
                    </a:lnTo>
                    <a:lnTo>
                      <a:pt x="0"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3" name="Freeform: Shape 32">
                <a:extLst>
                  <a:ext uri="{FF2B5EF4-FFF2-40B4-BE49-F238E27FC236}">
                    <a16:creationId xmlns:a16="http://schemas.microsoft.com/office/drawing/2014/main" id="{D233B1F6-A018-4284-90FA-8B967F70C0D7}"/>
                  </a:ext>
                </a:extLst>
              </p:cNvPr>
              <p:cNvSpPr/>
              <p:nvPr/>
            </p:nvSpPr>
            <p:spPr>
              <a:xfrm>
                <a:off x="6314344" y="3523645"/>
                <a:ext cx="117919" cy="104108"/>
              </a:xfrm>
              <a:custGeom>
                <a:avLst/>
                <a:gdLst>
                  <a:gd name="connsiteX0" fmla="*/ 117920 w 117919"/>
                  <a:gd name="connsiteY0" fmla="*/ 0 h 104108"/>
                  <a:gd name="connsiteX1" fmla="*/ 117920 w 117919"/>
                  <a:gd name="connsiteY1" fmla="*/ 104108 h 104108"/>
                  <a:gd name="connsiteX2" fmla="*/ 0 w 117919"/>
                  <a:gd name="connsiteY2" fmla="*/ 104108 h 104108"/>
                </a:gdLst>
                <a:ahLst/>
                <a:cxnLst>
                  <a:cxn ang="0">
                    <a:pos x="connsiteX0" y="connsiteY0"/>
                  </a:cxn>
                  <a:cxn ang="0">
                    <a:pos x="connsiteX1" y="connsiteY1"/>
                  </a:cxn>
                  <a:cxn ang="0">
                    <a:pos x="connsiteX2" y="connsiteY2"/>
                  </a:cxn>
                </a:cxnLst>
                <a:rect l="l" t="t" r="r" b="b"/>
                <a:pathLst>
                  <a:path w="117919" h="104108">
                    <a:moveTo>
                      <a:pt x="117920" y="0"/>
                    </a:moveTo>
                    <a:lnTo>
                      <a:pt x="117920" y="104108"/>
                    </a:lnTo>
                    <a:lnTo>
                      <a:pt x="0" y="104108"/>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grpSp>
        <p:nvGrpSpPr>
          <p:cNvPr id="6" name="Group 5">
            <a:extLst>
              <a:ext uri="{FF2B5EF4-FFF2-40B4-BE49-F238E27FC236}">
                <a16:creationId xmlns:a16="http://schemas.microsoft.com/office/drawing/2014/main" id="{1AFDC8DD-8EED-4AD4-AB3B-BD7F2865A660}"/>
              </a:ext>
            </a:extLst>
          </p:cNvPr>
          <p:cNvGrpSpPr/>
          <p:nvPr/>
        </p:nvGrpSpPr>
        <p:grpSpPr>
          <a:xfrm>
            <a:off x="1790096" y="4745018"/>
            <a:ext cx="695776" cy="695772"/>
            <a:chOff x="1790096" y="4745018"/>
            <a:chExt cx="695776" cy="695772"/>
          </a:xfrm>
        </p:grpSpPr>
        <p:sp>
          <p:nvSpPr>
            <p:cNvPr id="28" name="Diamond 27">
              <a:extLst>
                <a:ext uri="{FF2B5EF4-FFF2-40B4-BE49-F238E27FC236}">
                  <a16:creationId xmlns:a16="http://schemas.microsoft.com/office/drawing/2014/main" id="{7E2C5B2A-74B5-41CD-866F-8238486F1EC6}"/>
                </a:ext>
              </a:extLst>
            </p:cNvPr>
            <p:cNvSpPr/>
            <p:nvPr/>
          </p:nvSpPr>
          <p:spPr bwMode="auto">
            <a:xfrm>
              <a:off x="1790096" y="4745018"/>
              <a:ext cx="695776" cy="695772"/>
            </a:xfrm>
            <a:prstGeom prst="diamond">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IN" sz="2800">
                <a:solidFill>
                  <a:srgbClr val="000000"/>
                </a:solidFill>
                <a:latin typeface="+mj-lt"/>
                <a:ea typeface="Segoe UI" pitchFamily="34" charset="0"/>
                <a:cs typeface="Segoe UI" pitchFamily="34" charset="0"/>
              </a:endParaRPr>
            </a:p>
          </p:txBody>
        </p:sp>
        <p:sp>
          <p:nvSpPr>
            <p:cNvPr id="27" name="Diamond 26">
              <a:extLst>
                <a:ext uri="{FF2B5EF4-FFF2-40B4-BE49-F238E27FC236}">
                  <a16:creationId xmlns:a16="http://schemas.microsoft.com/office/drawing/2014/main" id="{07ECF258-EAA2-44B1-B7AE-FB0AFF08E0EB}"/>
                </a:ext>
              </a:extLst>
            </p:cNvPr>
            <p:cNvSpPr/>
            <p:nvPr/>
          </p:nvSpPr>
          <p:spPr bwMode="auto">
            <a:xfrm rot="16200000">
              <a:off x="1819560" y="4774480"/>
              <a:ext cx="636848" cy="636848"/>
            </a:xfrm>
            <a:prstGeom prst="diamond">
              <a:avLst/>
            </a:prstGeom>
            <a:noFill/>
            <a:ln w="6350">
              <a:solidFill>
                <a:srgbClr val="EAEAE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pic>
          <p:nvPicPr>
            <p:cNvPr id="37" name="Graphic 36">
              <a:extLst>
                <a:ext uri="{FF2B5EF4-FFF2-40B4-BE49-F238E27FC236}">
                  <a16:creationId xmlns:a16="http://schemas.microsoft.com/office/drawing/2014/main" id="{81CA0836-ED68-4B50-9B1D-D438263A103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014235" y="4969153"/>
              <a:ext cx="247500" cy="247500"/>
            </a:xfrm>
            <a:prstGeom prst="rect">
              <a:avLst/>
            </a:prstGeom>
          </p:spPr>
        </p:pic>
      </p:grpSp>
      <p:sp>
        <p:nvSpPr>
          <p:cNvPr id="10" name="Hexagon 9">
            <a:extLst>
              <a:ext uri="{FF2B5EF4-FFF2-40B4-BE49-F238E27FC236}">
                <a16:creationId xmlns:a16="http://schemas.microsoft.com/office/drawing/2014/main" id="{D6DBA368-552C-4E0D-B96F-B0103858B74C}"/>
              </a:ext>
            </a:extLst>
          </p:cNvPr>
          <p:cNvSpPr/>
          <p:nvPr/>
        </p:nvSpPr>
        <p:spPr bwMode="auto">
          <a:xfrm>
            <a:off x="279490" y="525496"/>
            <a:ext cx="504000" cy="432000"/>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r>
              <a:rPr lang="en-IN" sz="1600" b="1" dirty="0">
                <a:solidFill>
                  <a:srgbClr val="FFFFFF"/>
                </a:solidFill>
                <a:latin typeface="Segoe UI"/>
                <a:cs typeface="Segoe UI" pitchFamily="34" charset="0"/>
              </a:rPr>
              <a:t>4</a:t>
            </a:r>
            <a:endParaRPr lang="en-IN" sz="1176" b="1" dirty="0">
              <a:solidFill>
                <a:srgbClr val="FFFFFF"/>
              </a:solidFill>
              <a:latin typeface="Segoe UI"/>
              <a:cs typeface="Segoe UI" pitchFamily="34" charset="0"/>
            </a:endParaRPr>
          </a:p>
        </p:txBody>
      </p:sp>
    </p:spTree>
    <p:extLst>
      <p:ext uri="{BB962C8B-B14F-4D97-AF65-F5344CB8AC3E}">
        <p14:creationId xmlns:p14="http://schemas.microsoft.com/office/powerpoint/2010/main" val="280351705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iamond 10">
            <a:extLst>
              <a:ext uri="{FF2B5EF4-FFF2-40B4-BE49-F238E27FC236}">
                <a16:creationId xmlns:a16="http://schemas.microsoft.com/office/drawing/2014/main" id="{C27022D0-E6DB-4AF2-8F6A-94EC99560F23}"/>
              </a:ext>
            </a:extLst>
          </p:cNvPr>
          <p:cNvSpPr/>
          <p:nvPr/>
        </p:nvSpPr>
        <p:spPr bwMode="auto">
          <a:xfrm>
            <a:off x="8035993" y="-234950"/>
            <a:ext cx="3631958" cy="3631958"/>
          </a:xfrm>
          <a:prstGeom prst="diamond">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000000"/>
              </a:solidFill>
              <a:cs typeface="Segoe UI" pitchFamily="34" charset="0"/>
            </a:endParaRPr>
          </a:p>
        </p:txBody>
      </p:sp>
      <p:sp>
        <p:nvSpPr>
          <p:cNvPr id="12" name="Diamond 11">
            <a:extLst>
              <a:ext uri="{FF2B5EF4-FFF2-40B4-BE49-F238E27FC236}">
                <a16:creationId xmlns:a16="http://schemas.microsoft.com/office/drawing/2014/main" id="{757D765D-F313-48DA-8259-D923D7D86407}"/>
              </a:ext>
            </a:extLst>
          </p:cNvPr>
          <p:cNvSpPr/>
          <p:nvPr/>
        </p:nvSpPr>
        <p:spPr bwMode="auto">
          <a:xfrm>
            <a:off x="10013950" y="-1119981"/>
            <a:ext cx="2824162" cy="2824162"/>
          </a:xfrm>
          <a:prstGeom prst="diamond">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000000"/>
              </a:solidFill>
              <a:cs typeface="Segoe UI" pitchFamily="34" charset="0"/>
            </a:endParaRPr>
          </a:p>
        </p:txBody>
      </p:sp>
      <p:sp>
        <p:nvSpPr>
          <p:cNvPr id="15" name="Freeform: Shape 14">
            <a:extLst>
              <a:ext uri="{FF2B5EF4-FFF2-40B4-BE49-F238E27FC236}">
                <a16:creationId xmlns:a16="http://schemas.microsoft.com/office/drawing/2014/main" id="{E4CD48A8-F628-4BDD-A42B-416B6CE360A5}"/>
              </a:ext>
            </a:extLst>
          </p:cNvPr>
          <p:cNvSpPr/>
          <p:nvPr/>
        </p:nvSpPr>
        <p:spPr bwMode="auto">
          <a:xfrm>
            <a:off x="6443878" y="585788"/>
            <a:ext cx="5748123" cy="6272214"/>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AD65234A-8766-4F08-8066-C2D809DDC3FD}"/>
              </a:ext>
            </a:extLst>
          </p:cNvPr>
          <p:cNvSpPr/>
          <p:nvPr/>
        </p:nvSpPr>
        <p:spPr>
          <a:xfrm>
            <a:off x="584199" y="1738983"/>
            <a:ext cx="5163924" cy="4788855"/>
          </a:xfrm>
          <a:prstGeom prst="rect">
            <a:avLst/>
          </a:prstGeom>
        </p:spPr>
        <p:txBody>
          <a:bodyPr wrap="square" lIns="0" tIns="0" rIns="0" bIns="0" anchor="t">
            <a:noAutofit/>
          </a:bodyPr>
          <a:lstStyle/>
          <a:p>
            <a:pPr marL="0" lvl="1">
              <a:spcAft>
                <a:spcPts val="600"/>
              </a:spcAft>
              <a:buNone/>
            </a:pPr>
            <a:r>
              <a:rPr lang="en-US" sz="1800" dirty="0">
                <a:latin typeface="+mj-lt"/>
              </a:rPr>
              <a:t>Following grouping logic is applied to new connectors added to Power Platform:</a:t>
            </a:r>
          </a:p>
          <a:p>
            <a:pPr marL="285750" lvl="2" indent="-285750">
              <a:spcAft>
                <a:spcPts val="600"/>
              </a:spcAft>
              <a:buFont typeface="Arial" panose="020B0604020202020204" pitchFamily="34" charset="0"/>
              <a:buChar char="•"/>
            </a:pPr>
            <a:r>
              <a:rPr lang="en-US" sz="1600" dirty="0"/>
              <a:t>Power Platform connector ecosystem keeps evolving</a:t>
            </a:r>
            <a:br>
              <a:rPr lang="en-US" sz="1600" dirty="0"/>
            </a:br>
            <a:r>
              <a:rPr lang="en-US" sz="1600" dirty="0"/>
              <a:t>and adding new connectors</a:t>
            </a:r>
          </a:p>
          <a:p>
            <a:pPr marL="285750" lvl="2" indent="-285750">
              <a:spcAft>
                <a:spcPts val="600"/>
              </a:spcAft>
              <a:buFont typeface="Arial" panose="020B0604020202020204" pitchFamily="34" charset="0"/>
              <a:buChar char="•"/>
            </a:pPr>
            <a:r>
              <a:rPr lang="en-US" sz="1600" dirty="0"/>
              <a:t>If connectors are added after DLP policy creation, admins have not had a chance to explicitly categorize them. </a:t>
            </a:r>
          </a:p>
          <a:p>
            <a:pPr marL="285750" lvl="2" indent="-285750">
              <a:spcAft>
                <a:spcPts val="600"/>
              </a:spcAft>
              <a:buFont typeface="Arial" panose="020B0604020202020204" pitchFamily="34" charset="0"/>
              <a:buChar char="•"/>
            </a:pPr>
            <a:r>
              <a:rPr lang="en-US" sz="1600" dirty="0"/>
              <a:t>These new connectors are automatically added to ‘default connector’ group identified for them</a:t>
            </a:r>
          </a:p>
          <a:p>
            <a:pPr marL="285750" lvl="2" indent="-285750">
              <a:spcAft>
                <a:spcPts val="600"/>
              </a:spcAft>
              <a:buFont typeface="Arial" panose="020B0604020202020204" pitchFamily="34" charset="0"/>
              <a:buChar char="•"/>
            </a:pPr>
            <a:r>
              <a:rPr lang="en-US" sz="1600" dirty="0"/>
              <a:t>Admins can set the ‘default connector’ group</a:t>
            </a:r>
            <a:br>
              <a:rPr lang="en-US" sz="1600" dirty="0"/>
            </a:br>
            <a:r>
              <a:rPr lang="en-US" sz="1600" dirty="0"/>
              <a:t>for new connectors in a DLP policy to – Business or </a:t>
            </a:r>
            <a:br>
              <a:rPr lang="en-US" sz="1600" dirty="0"/>
            </a:br>
            <a:r>
              <a:rPr lang="en-US" sz="1600" dirty="0"/>
              <a:t>Non-business or Blocked</a:t>
            </a:r>
          </a:p>
          <a:p>
            <a:pPr marL="285750" lvl="2" indent="-285750">
              <a:spcAft>
                <a:spcPts val="600"/>
              </a:spcAft>
              <a:buFont typeface="Arial" panose="020B0604020202020204" pitchFamily="34" charset="0"/>
              <a:buChar char="•"/>
            </a:pPr>
            <a:r>
              <a:rPr lang="en-US" sz="1600" dirty="0"/>
              <a:t>Admins can review these new connectors</a:t>
            </a:r>
            <a:br>
              <a:rPr lang="en-US" sz="1600" dirty="0"/>
            </a:br>
            <a:r>
              <a:rPr lang="en-US" sz="1600" dirty="0"/>
              <a:t>retrospectively and classify them explicitly as appropriate</a:t>
            </a:r>
          </a:p>
        </p:txBody>
      </p:sp>
      <p:grpSp>
        <p:nvGrpSpPr>
          <p:cNvPr id="2" name="Group 1">
            <a:extLst>
              <a:ext uri="{FF2B5EF4-FFF2-40B4-BE49-F238E27FC236}">
                <a16:creationId xmlns:a16="http://schemas.microsoft.com/office/drawing/2014/main" id="{05736787-AD5C-4F4F-A418-CF7356E415E7}"/>
              </a:ext>
            </a:extLst>
          </p:cNvPr>
          <p:cNvGrpSpPr/>
          <p:nvPr/>
        </p:nvGrpSpPr>
        <p:grpSpPr>
          <a:xfrm>
            <a:off x="6111715" y="2061029"/>
            <a:ext cx="5822436" cy="3670074"/>
            <a:chOff x="6226593" y="2891824"/>
            <a:chExt cx="5389479" cy="3397166"/>
          </a:xfrm>
        </p:grpSpPr>
        <p:sp>
          <p:nvSpPr>
            <p:cNvPr id="19" name="Rectangle: Rounded Corners 18">
              <a:extLst>
                <a:ext uri="{FF2B5EF4-FFF2-40B4-BE49-F238E27FC236}">
                  <a16:creationId xmlns:a16="http://schemas.microsoft.com/office/drawing/2014/main" id="{C07CBE62-7B6E-4FE6-ADE9-B6EFC7D908F2}"/>
                </a:ext>
              </a:extLst>
            </p:cNvPr>
            <p:cNvSpPr/>
            <p:nvPr/>
          </p:nvSpPr>
          <p:spPr bwMode="auto">
            <a:xfrm>
              <a:off x="6226593" y="2891824"/>
              <a:ext cx="5389479" cy="3397166"/>
            </a:xfrm>
            <a:prstGeom prst="roundRect">
              <a:avLst>
                <a:gd name="adj" fmla="val 2826"/>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pic>
          <p:nvPicPr>
            <p:cNvPr id="20" name="Picture 19" descr="A screenshot of a computer screen&#10;&#10;Description automatically generated">
              <a:extLst>
                <a:ext uri="{FF2B5EF4-FFF2-40B4-BE49-F238E27FC236}">
                  <a16:creationId xmlns:a16="http://schemas.microsoft.com/office/drawing/2014/main" id="{AA3071D5-EB5B-4A3C-8F19-87B31633395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32821" y="3134369"/>
              <a:ext cx="5177023" cy="2912076"/>
            </a:xfrm>
            <a:prstGeom prst="rect">
              <a:avLst/>
            </a:prstGeom>
          </p:spPr>
        </p:pic>
      </p:grpSp>
      <p:sp>
        <p:nvSpPr>
          <p:cNvPr id="3" name="Freeform: Shape 2">
            <a:extLst>
              <a:ext uri="{FF2B5EF4-FFF2-40B4-BE49-F238E27FC236}">
                <a16:creationId xmlns:a16="http://schemas.microsoft.com/office/drawing/2014/main" id="{16AED103-7ABF-4A0F-8A9A-0A0638ADF8A5}"/>
              </a:ext>
            </a:extLst>
          </p:cNvPr>
          <p:cNvSpPr/>
          <p:nvPr/>
        </p:nvSpPr>
        <p:spPr bwMode="auto">
          <a:xfrm>
            <a:off x="0" y="487"/>
            <a:ext cx="9528463" cy="1344923"/>
          </a:xfrm>
          <a:custGeom>
            <a:avLst/>
            <a:gdLst>
              <a:gd name="connsiteX0" fmla="*/ 0 w 6882109"/>
              <a:gd name="connsiteY0" fmla="*/ 0 h 2005096"/>
              <a:gd name="connsiteX1" fmla="*/ 6882109 w 6882109"/>
              <a:gd name="connsiteY1" fmla="*/ 0 h 2005096"/>
              <a:gd name="connsiteX2" fmla="*/ 5879561 w 6882109"/>
              <a:gd name="connsiteY2" fmla="*/ 2005096 h 2005096"/>
              <a:gd name="connsiteX3" fmla="*/ 0 w 6882109"/>
              <a:gd name="connsiteY3" fmla="*/ 2005096 h 2005096"/>
            </a:gdLst>
            <a:ahLst/>
            <a:cxnLst>
              <a:cxn ang="0">
                <a:pos x="connsiteX0" y="connsiteY0"/>
              </a:cxn>
              <a:cxn ang="0">
                <a:pos x="connsiteX1" y="connsiteY1"/>
              </a:cxn>
              <a:cxn ang="0">
                <a:pos x="connsiteX2" y="connsiteY2"/>
              </a:cxn>
              <a:cxn ang="0">
                <a:pos x="connsiteX3" y="connsiteY3"/>
              </a:cxn>
            </a:cxnLst>
            <a:rect l="l" t="t" r="r" b="b"/>
            <a:pathLst>
              <a:path w="6882109" h="2005096">
                <a:moveTo>
                  <a:pt x="0" y="0"/>
                </a:moveTo>
                <a:lnTo>
                  <a:pt x="6882109" y="0"/>
                </a:lnTo>
                <a:lnTo>
                  <a:pt x="5879561" y="2005096"/>
                </a:lnTo>
                <a:lnTo>
                  <a:pt x="0" y="2005096"/>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GB"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Freeform: Shape 3">
            <a:extLst>
              <a:ext uri="{FF2B5EF4-FFF2-40B4-BE49-F238E27FC236}">
                <a16:creationId xmlns:a16="http://schemas.microsoft.com/office/drawing/2014/main" id="{E56CE912-54EF-4374-8B26-4B40135A58C2}"/>
              </a:ext>
            </a:extLst>
          </p:cNvPr>
          <p:cNvSpPr/>
          <p:nvPr/>
        </p:nvSpPr>
        <p:spPr bwMode="auto">
          <a:xfrm>
            <a:off x="-1" y="488"/>
            <a:ext cx="9040257" cy="1420373"/>
          </a:xfrm>
          <a:custGeom>
            <a:avLst/>
            <a:gdLst>
              <a:gd name="connsiteX0" fmla="*/ 0 w 6576402"/>
              <a:gd name="connsiteY0" fmla="*/ 0 h 2117581"/>
              <a:gd name="connsiteX1" fmla="*/ 6576402 w 6576402"/>
              <a:gd name="connsiteY1" fmla="*/ 0 h 2117581"/>
              <a:gd name="connsiteX2" fmla="*/ 5517611 w 6576402"/>
              <a:gd name="connsiteY2" fmla="*/ 2117581 h 2117581"/>
              <a:gd name="connsiteX3" fmla="*/ 0 w 6576402"/>
              <a:gd name="connsiteY3" fmla="*/ 2117581 h 2117581"/>
            </a:gdLst>
            <a:ahLst/>
            <a:cxnLst>
              <a:cxn ang="0">
                <a:pos x="connsiteX0" y="connsiteY0"/>
              </a:cxn>
              <a:cxn ang="0">
                <a:pos x="connsiteX1" y="connsiteY1"/>
              </a:cxn>
              <a:cxn ang="0">
                <a:pos x="connsiteX2" y="connsiteY2"/>
              </a:cxn>
              <a:cxn ang="0">
                <a:pos x="connsiteX3" y="connsiteY3"/>
              </a:cxn>
            </a:cxnLst>
            <a:rect l="l" t="t" r="r" b="b"/>
            <a:pathLst>
              <a:path w="6576402" h="2117581">
                <a:moveTo>
                  <a:pt x="0" y="0"/>
                </a:moveTo>
                <a:lnTo>
                  <a:pt x="6576402" y="0"/>
                </a:lnTo>
                <a:lnTo>
                  <a:pt x="5517611" y="2117581"/>
                </a:lnTo>
                <a:lnTo>
                  <a:pt x="0" y="211758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GB"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Hexagon 4">
            <a:extLst>
              <a:ext uri="{FF2B5EF4-FFF2-40B4-BE49-F238E27FC236}">
                <a16:creationId xmlns:a16="http://schemas.microsoft.com/office/drawing/2014/main" id="{8D056CED-C66C-4730-99EE-E5B763BDBF6D}"/>
              </a:ext>
            </a:extLst>
          </p:cNvPr>
          <p:cNvSpPr/>
          <p:nvPr/>
        </p:nvSpPr>
        <p:spPr bwMode="auto">
          <a:xfrm>
            <a:off x="279490" y="525496"/>
            <a:ext cx="504000" cy="432000"/>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r>
              <a:rPr lang="en-IN" sz="1600" b="1" dirty="0">
                <a:solidFill>
                  <a:srgbClr val="FFFFFF"/>
                </a:solidFill>
                <a:latin typeface="Segoe UI"/>
                <a:cs typeface="Segoe UI" pitchFamily="34" charset="0"/>
              </a:rPr>
              <a:t>4</a:t>
            </a:r>
            <a:endParaRPr lang="en-IN" sz="1176" b="1" dirty="0">
              <a:solidFill>
                <a:srgbClr val="FFFFFF"/>
              </a:solidFill>
              <a:latin typeface="Segoe UI"/>
              <a:cs typeface="Segoe UI" pitchFamily="34" charset="0"/>
            </a:endParaRPr>
          </a:p>
        </p:txBody>
      </p:sp>
      <p:sp>
        <p:nvSpPr>
          <p:cNvPr id="6" name="Rectangle 5">
            <a:extLst>
              <a:ext uri="{FF2B5EF4-FFF2-40B4-BE49-F238E27FC236}">
                <a16:creationId xmlns:a16="http://schemas.microsoft.com/office/drawing/2014/main" id="{74FE63AC-790B-4B07-B1DC-74ACA45715AB}"/>
              </a:ext>
            </a:extLst>
          </p:cNvPr>
          <p:cNvSpPr/>
          <p:nvPr/>
        </p:nvSpPr>
        <p:spPr>
          <a:xfrm>
            <a:off x="909532" y="508081"/>
            <a:ext cx="5956300" cy="432000"/>
          </a:xfrm>
          <a:prstGeom prst="rect">
            <a:avLst/>
          </a:prstGeom>
        </p:spPr>
        <p:txBody>
          <a:bodyPr wrap="none" lIns="0" tIns="0" rIns="0" bIns="0">
            <a:noAutofit/>
          </a:bodyPr>
          <a:lstStyle/>
          <a:p>
            <a:r>
              <a:rPr lang="en-US" sz="2750" dirty="0">
                <a:solidFill>
                  <a:schemeClr val="bg1"/>
                </a:solidFill>
                <a:latin typeface="+mj-lt"/>
              </a:rPr>
              <a:t>Connector default</a:t>
            </a:r>
            <a:endParaRPr lang="en-IN" sz="2750" dirty="0">
              <a:solidFill>
                <a:schemeClr val="bg1"/>
              </a:solidFill>
              <a:latin typeface="+mj-lt"/>
            </a:endParaRPr>
          </a:p>
        </p:txBody>
      </p:sp>
    </p:spTree>
    <p:extLst>
      <p:ext uri="{BB962C8B-B14F-4D97-AF65-F5344CB8AC3E}">
        <p14:creationId xmlns:p14="http://schemas.microsoft.com/office/powerpoint/2010/main" val="193175493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amond 7">
            <a:extLst>
              <a:ext uri="{FF2B5EF4-FFF2-40B4-BE49-F238E27FC236}">
                <a16:creationId xmlns:a16="http://schemas.microsoft.com/office/drawing/2014/main" id="{45F7C8C8-B5AC-4BF0-ACC3-C6EC7BADE132}"/>
              </a:ext>
            </a:extLst>
          </p:cNvPr>
          <p:cNvSpPr/>
          <p:nvPr/>
        </p:nvSpPr>
        <p:spPr bwMode="auto">
          <a:xfrm>
            <a:off x="522391" y="3576485"/>
            <a:ext cx="887266" cy="887266"/>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000000"/>
              </a:solidFill>
              <a:cs typeface="Segoe UI" pitchFamily="34" charset="0"/>
            </a:endParaRPr>
          </a:p>
        </p:txBody>
      </p:sp>
      <p:sp>
        <p:nvSpPr>
          <p:cNvPr id="9" name="Freeform: Shape 8">
            <a:extLst>
              <a:ext uri="{FF2B5EF4-FFF2-40B4-BE49-F238E27FC236}">
                <a16:creationId xmlns:a16="http://schemas.microsoft.com/office/drawing/2014/main" id="{524214CE-99F5-4102-8FA3-DB12099E92FA}"/>
              </a:ext>
            </a:extLst>
          </p:cNvPr>
          <p:cNvSpPr/>
          <p:nvPr/>
        </p:nvSpPr>
        <p:spPr bwMode="auto">
          <a:xfrm>
            <a:off x="1" y="0"/>
            <a:ext cx="6562724" cy="4696776"/>
          </a:xfrm>
          <a:custGeom>
            <a:avLst/>
            <a:gdLst>
              <a:gd name="connsiteX0" fmla="*/ 0 w 6562724"/>
              <a:gd name="connsiteY0" fmla="*/ 0 h 4696776"/>
              <a:gd name="connsiteX1" fmla="*/ 6562724 w 6562724"/>
              <a:gd name="connsiteY1" fmla="*/ 0 h 4696776"/>
              <a:gd name="connsiteX2" fmla="*/ 1865948 w 6562724"/>
              <a:gd name="connsiteY2" fmla="*/ 4696776 h 4696776"/>
              <a:gd name="connsiteX3" fmla="*/ 0 w 6562724"/>
              <a:gd name="connsiteY3" fmla="*/ 2830828 h 4696776"/>
            </a:gdLst>
            <a:ahLst/>
            <a:cxnLst>
              <a:cxn ang="0">
                <a:pos x="connsiteX0" y="connsiteY0"/>
              </a:cxn>
              <a:cxn ang="0">
                <a:pos x="connsiteX1" y="connsiteY1"/>
              </a:cxn>
              <a:cxn ang="0">
                <a:pos x="connsiteX2" y="connsiteY2"/>
              </a:cxn>
              <a:cxn ang="0">
                <a:pos x="connsiteX3" y="connsiteY3"/>
              </a:cxn>
            </a:cxnLst>
            <a:rect l="l" t="t" r="r" b="b"/>
            <a:pathLst>
              <a:path w="6562724" h="4696776">
                <a:moveTo>
                  <a:pt x="0" y="0"/>
                </a:moveTo>
                <a:lnTo>
                  <a:pt x="6562724" y="0"/>
                </a:lnTo>
                <a:lnTo>
                  <a:pt x="1865948" y="4696776"/>
                </a:lnTo>
                <a:lnTo>
                  <a:pt x="0" y="2830828"/>
                </a:lnTo>
                <a:close/>
              </a:path>
            </a:pathLst>
          </a:custGeom>
          <a:solidFill>
            <a:srgbClr val="191919"/>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000000"/>
              </a:solidFill>
              <a:cs typeface="Segoe UI" pitchFamily="34" charset="0"/>
            </a:endParaRPr>
          </a:p>
        </p:txBody>
      </p:sp>
      <p:sp>
        <p:nvSpPr>
          <p:cNvPr id="10" name="Title 7">
            <a:extLst>
              <a:ext uri="{FF2B5EF4-FFF2-40B4-BE49-F238E27FC236}">
                <a16:creationId xmlns:a16="http://schemas.microsoft.com/office/drawing/2014/main" id="{779B4CF8-844D-4F39-9B62-528367899A56}"/>
              </a:ext>
            </a:extLst>
          </p:cNvPr>
          <p:cNvSpPr txBox="1">
            <a:spLocks/>
          </p:cNvSpPr>
          <p:nvPr/>
        </p:nvSpPr>
        <p:spPr>
          <a:xfrm>
            <a:off x="892142" y="492075"/>
            <a:ext cx="4216400" cy="84638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750" dirty="0">
                <a:solidFill>
                  <a:schemeClr val="bg1"/>
                </a:solidFill>
              </a:rPr>
              <a:t>Tenant and Environment Policies</a:t>
            </a:r>
          </a:p>
        </p:txBody>
      </p:sp>
      <p:sp>
        <p:nvSpPr>
          <p:cNvPr id="11" name="Text Placeholder 2">
            <a:extLst>
              <a:ext uri="{FF2B5EF4-FFF2-40B4-BE49-F238E27FC236}">
                <a16:creationId xmlns:a16="http://schemas.microsoft.com/office/drawing/2014/main" id="{577CFAF5-0ECD-4EF5-BE27-CB7D6578909C}"/>
              </a:ext>
            </a:extLst>
          </p:cNvPr>
          <p:cNvSpPr txBox="1">
            <a:spLocks/>
          </p:cNvSpPr>
          <p:nvPr/>
        </p:nvSpPr>
        <p:spPr>
          <a:xfrm>
            <a:off x="892142" y="1392316"/>
            <a:ext cx="3481388" cy="995297"/>
          </a:xfrm>
          <a:prstGeom prst="rect">
            <a:avLst/>
          </a:prstGeom>
          <a:ln>
            <a:noFill/>
          </a:ln>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chemeClr val="bg1"/>
                </a:solidFill>
              </a:rPr>
              <a:t>Power Platform DLP allows admins to create two types</a:t>
            </a:r>
            <a:br>
              <a:rPr lang="en-US" sz="2000" dirty="0">
                <a:solidFill>
                  <a:schemeClr val="bg1"/>
                </a:solidFill>
              </a:rPr>
            </a:br>
            <a:r>
              <a:rPr lang="en-US" sz="2000" dirty="0">
                <a:solidFill>
                  <a:schemeClr val="bg1"/>
                </a:solidFill>
              </a:rPr>
              <a:t>of policies</a:t>
            </a:r>
          </a:p>
        </p:txBody>
      </p:sp>
      <p:sp>
        <p:nvSpPr>
          <p:cNvPr id="12" name="Diamond 95">
            <a:extLst>
              <a:ext uri="{FF2B5EF4-FFF2-40B4-BE49-F238E27FC236}">
                <a16:creationId xmlns:a16="http://schemas.microsoft.com/office/drawing/2014/main" id="{5C66572F-17B6-425E-B2A6-E151E76563AC}"/>
              </a:ext>
            </a:extLst>
          </p:cNvPr>
          <p:cNvSpPr/>
          <p:nvPr/>
        </p:nvSpPr>
        <p:spPr bwMode="auto">
          <a:xfrm>
            <a:off x="-29496" y="-40284"/>
            <a:ext cx="6842212" cy="6842211"/>
          </a:xfrm>
          <a:custGeom>
            <a:avLst/>
            <a:gdLst>
              <a:gd name="connsiteX0" fmla="*/ 0 w 24453852"/>
              <a:gd name="connsiteY0" fmla="*/ 12226924 h 24453848"/>
              <a:gd name="connsiteX1" fmla="*/ 12226926 w 24453852"/>
              <a:gd name="connsiteY1" fmla="*/ 0 h 24453848"/>
              <a:gd name="connsiteX2" fmla="*/ 24453852 w 24453852"/>
              <a:gd name="connsiteY2" fmla="*/ 12226924 h 24453848"/>
              <a:gd name="connsiteX3" fmla="*/ 12226926 w 24453852"/>
              <a:gd name="connsiteY3" fmla="*/ 24453848 h 24453848"/>
              <a:gd name="connsiteX4" fmla="*/ 0 w 24453852"/>
              <a:gd name="connsiteY4" fmla="*/ 12226924 h 24453848"/>
              <a:gd name="connsiteX0" fmla="*/ 0 w 24453852"/>
              <a:gd name="connsiteY0" fmla="*/ 12226924 h 12226924"/>
              <a:gd name="connsiteX1" fmla="*/ 12226926 w 24453852"/>
              <a:gd name="connsiteY1" fmla="*/ 0 h 12226924"/>
              <a:gd name="connsiteX2" fmla="*/ 24453852 w 24453852"/>
              <a:gd name="connsiteY2" fmla="*/ 12226924 h 12226924"/>
              <a:gd name="connsiteX3" fmla="*/ 0 w 24453852"/>
              <a:gd name="connsiteY3" fmla="*/ 12226924 h 12226924"/>
              <a:gd name="connsiteX0" fmla="*/ 0 w 12226926"/>
              <a:gd name="connsiteY0" fmla="*/ 12226924 h 12226924"/>
              <a:gd name="connsiteX1" fmla="*/ 12226926 w 12226926"/>
              <a:gd name="connsiteY1" fmla="*/ 0 h 12226924"/>
              <a:gd name="connsiteX2" fmla="*/ 0 w 12226926"/>
              <a:gd name="connsiteY2" fmla="*/ 12226924 h 12226924"/>
            </a:gdLst>
            <a:ahLst/>
            <a:cxnLst>
              <a:cxn ang="0">
                <a:pos x="connsiteX0" y="connsiteY0"/>
              </a:cxn>
              <a:cxn ang="0">
                <a:pos x="connsiteX1" y="connsiteY1"/>
              </a:cxn>
              <a:cxn ang="0">
                <a:pos x="connsiteX2" y="connsiteY2"/>
              </a:cxn>
            </a:cxnLst>
            <a:rect l="l" t="t" r="r" b="b"/>
            <a:pathLst>
              <a:path w="12226926" h="12226924">
                <a:moveTo>
                  <a:pt x="0" y="12226924"/>
                </a:moveTo>
                <a:lnTo>
                  <a:pt x="12226926" y="0"/>
                </a:lnTo>
                <a:lnTo>
                  <a:pt x="0" y="12226924"/>
                </a:lnTo>
                <a:close/>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000000"/>
              </a:solidFill>
              <a:cs typeface="Segoe UI" pitchFamily="34" charset="0"/>
            </a:endParaRPr>
          </a:p>
        </p:txBody>
      </p:sp>
      <p:sp>
        <p:nvSpPr>
          <p:cNvPr id="13" name="Diamond 12">
            <a:extLst>
              <a:ext uri="{FF2B5EF4-FFF2-40B4-BE49-F238E27FC236}">
                <a16:creationId xmlns:a16="http://schemas.microsoft.com/office/drawing/2014/main" id="{99C547BD-9716-446A-860B-2CB90BA55D4E}"/>
              </a:ext>
            </a:extLst>
          </p:cNvPr>
          <p:cNvSpPr/>
          <p:nvPr/>
        </p:nvSpPr>
        <p:spPr bwMode="auto">
          <a:xfrm>
            <a:off x="980772" y="3726426"/>
            <a:ext cx="887266" cy="887266"/>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000000"/>
              </a:solidFill>
              <a:cs typeface="Segoe UI" pitchFamily="34" charset="0"/>
            </a:endParaRPr>
          </a:p>
        </p:txBody>
      </p:sp>
      <p:sp>
        <p:nvSpPr>
          <p:cNvPr id="14" name="TextBox 13">
            <a:extLst>
              <a:ext uri="{FF2B5EF4-FFF2-40B4-BE49-F238E27FC236}">
                <a16:creationId xmlns:a16="http://schemas.microsoft.com/office/drawing/2014/main" id="{1057CAA8-4237-409E-A86B-7823D862DE21}"/>
              </a:ext>
            </a:extLst>
          </p:cNvPr>
          <p:cNvSpPr txBox="1"/>
          <p:nvPr/>
        </p:nvSpPr>
        <p:spPr>
          <a:xfrm>
            <a:off x="6733181" y="647699"/>
            <a:ext cx="4853758" cy="2918748"/>
          </a:xfrm>
          <a:prstGeom prst="rect">
            <a:avLst/>
          </a:prstGeom>
          <a:noFill/>
        </p:spPr>
        <p:txBody>
          <a:bodyPr wrap="square" lIns="0" tIns="0" rIns="0" bIns="0"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600"/>
              </a:spcAft>
              <a:tabLst>
                <a:tab pos="560241" algn="l"/>
              </a:tabLst>
            </a:pPr>
            <a:r>
              <a:rPr lang="en-US" sz="2400" dirty="0">
                <a:solidFill>
                  <a:schemeClr val="tx1"/>
                </a:solidFill>
                <a:latin typeface="+mj-lt"/>
                <a:cs typeface="Segoe UI Semilight" panose="020B0402040204020203" pitchFamily="34" charset="0"/>
              </a:rPr>
              <a:t>Tenant level DLP policies</a:t>
            </a:r>
          </a:p>
          <a:p>
            <a:pPr marL="285750" indent="-285750">
              <a:spcBef>
                <a:spcPts val="0"/>
              </a:spcBef>
              <a:buFont typeface="Arial" panose="020B0604020202020204" pitchFamily="34" charset="0"/>
              <a:buChar char="•"/>
              <a:tabLst>
                <a:tab pos="560241" algn="l"/>
              </a:tabLst>
            </a:pPr>
            <a:r>
              <a:rPr lang="en-US" sz="1600" dirty="0">
                <a:solidFill>
                  <a:schemeClr val="tx1"/>
                </a:solidFill>
                <a:latin typeface="+mn-lt"/>
                <a:cs typeface="Segoe UI Semilight" panose="020B0402040204020203" pitchFamily="34" charset="0"/>
              </a:rPr>
              <a:t>Supported only for - Power Platform Administrator, D365 Administrator or Global administrator - roles</a:t>
            </a:r>
          </a:p>
          <a:p>
            <a:pPr marL="285750" indent="-285750">
              <a:spcBef>
                <a:spcPts val="0"/>
              </a:spcBef>
              <a:buFont typeface="Arial" panose="020B0604020202020204" pitchFamily="34" charset="0"/>
              <a:buChar char="•"/>
              <a:tabLst>
                <a:tab pos="560241" algn="l"/>
              </a:tabLst>
            </a:pPr>
            <a:r>
              <a:rPr lang="en-US" sz="1600" dirty="0">
                <a:solidFill>
                  <a:schemeClr val="tx1"/>
                </a:solidFill>
                <a:latin typeface="+mn-lt"/>
                <a:cs typeface="Segoe UI Semilight" panose="020B0402040204020203" pitchFamily="34" charset="0"/>
              </a:rPr>
              <a:t>Can be applied to one, more than one or all environments at a time</a:t>
            </a:r>
          </a:p>
          <a:p>
            <a:pPr marL="285750" indent="-285750">
              <a:spcBef>
                <a:spcPts val="0"/>
              </a:spcBef>
              <a:buFont typeface="Arial" panose="020B0604020202020204" pitchFamily="34" charset="0"/>
              <a:buChar char="•"/>
              <a:tabLst>
                <a:tab pos="560241" algn="l"/>
              </a:tabLst>
            </a:pPr>
            <a:r>
              <a:rPr lang="en-US" sz="1600" dirty="0">
                <a:solidFill>
                  <a:schemeClr val="tx1"/>
                </a:solidFill>
                <a:latin typeface="+mn-lt"/>
                <a:cs typeface="Segoe UI Semilight" panose="020B0402040204020203" pitchFamily="34" charset="0"/>
              </a:rPr>
              <a:t>Can be edited and viewed by any tenant admin</a:t>
            </a:r>
          </a:p>
          <a:p>
            <a:pPr marL="285750" indent="-285750">
              <a:spcBef>
                <a:spcPts val="0"/>
              </a:spcBef>
              <a:buFont typeface="Arial" panose="020B0604020202020204" pitchFamily="34" charset="0"/>
              <a:buChar char="•"/>
              <a:tabLst>
                <a:tab pos="560241" algn="l"/>
              </a:tabLst>
            </a:pPr>
            <a:r>
              <a:rPr lang="en-US" sz="1600" dirty="0">
                <a:solidFill>
                  <a:schemeClr val="tx1"/>
                </a:solidFill>
                <a:latin typeface="+mn-lt"/>
                <a:cs typeface="Segoe UI Semilight" panose="020B0402040204020203" pitchFamily="34" charset="0"/>
              </a:rPr>
              <a:t>Connector settings are visible to all relevant environment admins but are not editable by them</a:t>
            </a:r>
          </a:p>
          <a:p>
            <a:pPr marL="285750" indent="-285750">
              <a:spcBef>
                <a:spcPts val="0"/>
              </a:spcBef>
              <a:buFont typeface="Arial" panose="020B0604020202020204" pitchFamily="34" charset="0"/>
              <a:buChar char="•"/>
              <a:tabLst>
                <a:tab pos="560241" algn="l"/>
              </a:tabLst>
            </a:pPr>
            <a:r>
              <a:rPr lang="en-US" sz="1600" dirty="0">
                <a:solidFill>
                  <a:schemeClr val="tx1"/>
                </a:solidFill>
                <a:latin typeface="+mn-lt"/>
                <a:cs typeface="Segoe UI Semilight" panose="020B0402040204020203" pitchFamily="34" charset="0"/>
              </a:rPr>
              <a:t>Can be used to manage custom connector patterns</a:t>
            </a:r>
          </a:p>
        </p:txBody>
      </p:sp>
      <p:sp>
        <p:nvSpPr>
          <p:cNvPr id="15" name="TextBox 14">
            <a:extLst>
              <a:ext uri="{FF2B5EF4-FFF2-40B4-BE49-F238E27FC236}">
                <a16:creationId xmlns:a16="http://schemas.microsoft.com/office/drawing/2014/main" id="{FCB1DB12-F03B-4398-B0A1-DBB347BCD3C2}"/>
              </a:ext>
            </a:extLst>
          </p:cNvPr>
          <p:cNvSpPr txBox="1"/>
          <p:nvPr/>
        </p:nvSpPr>
        <p:spPr>
          <a:xfrm>
            <a:off x="3147757" y="4432062"/>
            <a:ext cx="8902653" cy="1933863"/>
          </a:xfrm>
          <a:prstGeom prst="rect">
            <a:avLst/>
          </a:prstGeom>
          <a:noFill/>
        </p:spPr>
        <p:txBody>
          <a:bodyPr wrap="square" lIns="0" tIns="0" rIns="0" bIns="0"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600"/>
              </a:spcAft>
              <a:tabLst>
                <a:tab pos="560241" algn="l"/>
              </a:tabLst>
            </a:pPr>
            <a:r>
              <a:rPr lang="en-US" sz="2400" dirty="0">
                <a:solidFill>
                  <a:schemeClr val="tx1"/>
                </a:solidFill>
                <a:latin typeface="+mj-lt"/>
                <a:cs typeface="Segoe UI Semilight" panose="020B0402040204020203" pitchFamily="34" charset="0"/>
              </a:rPr>
              <a:t>Environment level DLP policies</a:t>
            </a:r>
          </a:p>
          <a:p>
            <a:pPr marL="285750" indent="-285750">
              <a:spcBef>
                <a:spcPts val="0"/>
              </a:spcBef>
              <a:buFont typeface="Arial" panose="020B0604020202020204" pitchFamily="34" charset="0"/>
              <a:buChar char="•"/>
              <a:tabLst>
                <a:tab pos="560241" algn="l"/>
              </a:tabLst>
            </a:pPr>
            <a:r>
              <a:rPr lang="en-US" sz="1600" dirty="0">
                <a:solidFill>
                  <a:schemeClr val="tx1"/>
                </a:solidFill>
                <a:latin typeface="+mn-lt"/>
                <a:cs typeface="Segoe UI Semilight" panose="020B0402040204020203" pitchFamily="34" charset="0"/>
              </a:rPr>
              <a:t>Supported for Environment Admin role associated with the environment</a:t>
            </a:r>
          </a:p>
          <a:p>
            <a:pPr marL="285750" indent="-285750">
              <a:spcBef>
                <a:spcPts val="0"/>
              </a:spcBef>
              <a:buFont typeface="Arial" panose="020B0604020202020204" pitchFamily="34" charset="0"/>
              <a:buChar char="•"/>
              <a:tabLst>
                <a:tab pos="560241" algn="l"/>
              </a:tabLst>
            </a:pPr>
            <a:r>
              <a:rPr lang="en-US" sz="1600" dirty="0">
                <a:solidFill>
                  <a:schemeClr val="tx1"/>
                </a:solidFill>
                <a:latin typeface="+mn-lt"/>
                <a:cs typeface="Segoe UI Semilight" panose="020B0402040204020203" pitchFamily="34" charset="0"/>
              </a:rPr>
              <a:t>Can be applied to only one environment at a time</a:t>
            </a:r>
          </a:p>
          <a:p>
            <a:pPr marL="285750" indent="-285750">
              <a:spcBef>
                <a:spcPts val="0"/>
              </a:spcBef>
              <a:buFont typeface="Arial" panose="020B0604020202020204" pitchFamily="34" charset="0"/>
              <a:buChar char="•"/>
              <a:tabLst>
                <a:tab pos="560241" algn="l"/>
              </a:tabLst>
            </a:pPr>
            <a:r>
              <a:rPr lang="en-US" sz="1600" dirty="0">
                <a:solidFill>
                  <a:schemeClr val="tx1"/>
                </a:solidFill>
                <a:latin typeface="+mn-lt"/>
                <a:cs typeface="Segoe UI Semilight" panose="020B0402040204020203" pitchFamily="34" charset="0"/>
              </a:rPr>
              <a:t>Specifying the environment is mandatory to create the policy</a:t>
            </a:r>
          </a:p>
          <a:p>
            <a:pPr marL="285750" indent="-285750">
              <a:spcBef>
                <a:spcPts val="0"/>
              </a:spcBef>
              <a:buFont typeface="Arial" panose="020B0604020202020204" pitchFamily="34" charset="0"/>
              <a:buChar char="•"/>
              <a:tabLst>
                <a:tab pos="560241" algn="l"/>
              </a:tabLst>
            </a:pPr>
            <a:r>
              <a:rPr lang="en-US" sz="1600" dirty="0">
                <a:solidFill>
                  <a:schemeClr val="tx1"/>
                </a:solidFill>
                <a:latin typeface="+mn-lt"/>
                <a:cs typeface="Segoe UI Semilight" panose="020B0402040204020203" pitchFamily="34" charset="0"/>
              </a:rPr>
              <a:t>Can be edited and viewed by any environment admin (of the environment) and tenant admins</a:t>
            </a:r>
          </a:p>
          <a:p>
            <a:pPr marL="285750" indent="-285750">
              <a:spcBef>
                <a:spcPts val="0"/>
              </a:spcBef>
              <a:buFont typeface="Arial" panose="020B0604020202020204" pitchFamily="34" charset="0"/>
              <a:buChar char="•"/>
              <a:tabLst>
                <a:tab pos="560241" algn="l"/>
              </a:tabLst>
            </a:pPr>
            <a:r>
              <a:rPr lang="en-US" sz="1600">
                <a:solidFill>
                  <a:schemeClr val="tx1"/>
                </a:solidFill>
                <a:latin typeface="+mn-lt"/>
                <a:cs typeface="Segoe UI Semilight" panose="020B0402040204020203" pitchFamily="34" charset="0"/>
              </a:rPr>
              <a:t>Can be used to manage custom connector patterns</a:t>
            </a:r>
            <a:endParaRPr lang="en-US" sz="1600" dirty="0">
              <a:solidFill>
                <a:schemeClr val="tx1"/>
              </a:solidFill>
              <a:latin typeface="+mn-lt"/>
              <a:cs typeface="Segoe UI Semilight" panose="020B0402040204020203" pitchFamily="34" charset="0"/>
            </a:endParaRPr>
          </a:p>
        </p:txBody>
      </p:sp>
      <p:grpSp>
        <p:nvGrpSpPr>
          <p:cNvPr id="3" name="Group 2">
            <a:extLst>
              <a:ext uri="{FF2B5EF4-FFF2-40B4-BE49-F238E27FC236}">
                <a16:creationId xmlns:a16="http://schemas.microsoft.com/office/drawing/2014/main" id="{05AA3DE4-A647-4EFB-B96C-682005D43AEA}"/>
              </a:ext>
            </a:extLst>
          </p:cNvPr>
          <p:cNvGrpSpPr/>
          <p:nvPr/>
        </p:nvGrpSpPr>
        <p:grpSpPr>
          <a:xfrm>
            <a:off x="5928753" y="623352"/>
            <a:ext cx="695776" cy="695772"/>
            <a:chOff x="5928753" y="623352"/>
            <a:chExt cx="695776" cy="695772"/>
          </a:xfrm>
        </p:grpSpPr>
        <p:sp>
          <p:nvSpPr>
            <p:cNvPr id="28" name="Diamond 27">
              <a:extLst>
                <a:ext uri="{FF2B5EF4-FFF2-40B4-BE49-F238E27FC236}">
                  <a16:creationId xmlns:a16="http://schemas.microsoft.com/office/drawing/2014/main" id="{2AAB61E0-A548-4194-81D7-F72464F79169}"/>
                </a:ext>
              </a:extLst>
            </p:cNvPr>
            <p:cNvSpPr/>
            <p:nvPr/>
          </p:nvSpPr>
          <p:spPr bwMode="auto">
            <a:xfrm>
              <a:off x="5928753" y="623352"/>
              <a:ext cx="695776" cy="695772"/>
            </a:xfrm>
            <a:prstGeom prst="diamond">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IN" sz="2800">
                <a:solidFill>
                  <a:srgbClr val="000000"/>
                </a:solidFill>
                <a:latin typeface="+mj-lt"/>
                <a:ea typeface="Segoe UI" pitchFamily="34" charset="0"/>
                <a:cs typeface="Segoe UI" pitchFamily="34" charset="0"/>
              </a:endParaRPr>
            </a:p>
          </p:txBody>
        </p:sp>
        <p:sp>
          <p:nvSpPr>
            <p:cNvPr id="31" name="Diamond 30">
              <a:extLst>
                <a:ext uri="{FF2B5EF4-FFF2-40B4-BE49-F238E27FC236}">
                  <a16:creationId xmlns:a16="http://schemas.microsoft.com/office/drawing/2014/main" id="{36A97DD9-8E92-4C62-99B7-545286046990}"/>
                </a:ext>
              </a:extLst>
            </p:cNvPr>
            <p:cNvSpPr/>
            <p:nvPr/>
          </p:nvSpPr>
          <p:spPr bwMode="auto">
            <a:xfrm rot="16200000">
              <a:off x="5958217" y="652814"/>
              <a:ext cx="636848" cy="636848"/>
            </a:xfrm>
            <a:prstGeom prst="diamond">
              <a:avLst/>
            </a:prstGeom>
            <a:noFill/>
            <a:ln w="6350">
              <a:solidFill>
                <a:srgbClr val="EAEAE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36" name="Script_F03A" title="Icon of an unrolled document with writing on it">
              <a:extLst>
                <a:ext uri="{FF2B5EF4-FFF2-40B4-BE49-F238E27FC236}">
                  <a16:creationId xmlns:a16="http://schemas.microsoft.com/office/drawing/2014/main" id="{E65BF433-2FA4-4CA0-90EC-03CBE829E5F3}"/>
                </a:ext>
              </a:extLst>
            </p:cNvPr>
            <p:cNvSpPr>
              <a:spLocks noChangeAspect="1" noEditPoints="1"/>
            </p:cNvSpPr>
            <p:nvPr/>
          </p:nvSpPr>
          <p:spPr bwMode="auto">
            <a:xfrm>
              <a:off x="6174737" y="869285"/>
              <a:ext cx="203808" cy="203906"/>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73D9665B-62C0-4EB3-9678-BC2696AB25A8}"/>
              </a:ext>
            </a:extLst>
          </p:cNvPr>
          <p:cNvGrpSpPr/>
          <p:nvPr/>
        </p:nvGrpSpPr>
        <p:grpSpPr>
          <a:xfrm>
            <a:off x="2344512" y="4300506"/>
            <a:ext cx="695776" cy="695772"/>
            <a:chOff x="2344512" y="4300506"/>
            <a:chExt cx="695776" cy="695772"/>
          </a:xfrm>
        </p:grpSpPr>
        <p:sp>
          <p:nvSpPr>
            <p:cNvPr id="23" name="Diamond 22">
              <a:extLst>
                <a:ext uri="{FF2B5EF4-FFF2-40B4-BE49-F238E27FC236}">
                  <a16:creationId xmlns:a16="http://schemas.microsoft.com/office/drawing/2014/main" id="{CFBE3B5D-3C16-49C8-96FB-23467B52AF89}"/>
                </a:ext>
              </a:extLst>
            </p:cNvPr>
            <p:cNvSpPr/>
            <p:nvPr/>
          </p:nvSpPr>
          <p:spPr bwMode="auto">
            <a:xfrm>
              <a:off x="2344512" y="4300506"/>
              <a:ext cx="695776" cy="695772"/>
            </a:xfrm>
            <a:prstGeom prst="diamond">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IN" sz="2800">
                <a:solidFill>
                  <a:srgbClr val="000000"/>
                </a:solidFill>
                <a:latin typeface="+mj-lt"/>
                <a:ea typeface="Segoe UI" pitchFamily="34" charset="0"/>
                <a:cs typeface="Segoe UI" pitchFamily="34" charset="0"/>
              </a:endParaRPr>
            </a:p>
          </p:txBody>
        </p:sp>
        <p:sp>
          <p:nvSpPr>
            <p:cNvPr id="25" name="Diamond 24">
              <a:extLst>
                <a:ext uri="{FF2B5EF4-FFF2-40B4-BE49-F238E27FC236}">
                  <a16:creationId xmlns:a16="http://schemas.microsoft.com/office/drawing/2014/main" id="{61D88250-44E9-451A-88B5-545B93C20262}"/>
                </a:ext>
              </a:extLst>
            </p:cNvPr>
            <p:cNvSpPr/>
            <p:nvPr/>
          </p:nvSpPr>
          <p:spPr bwMode="auto">
            <a:xfrm rot="16200000">
              <a:off x="2373976" y="4329968"/>
              <a:ext cx="636848" cy="636848"/>
            </a:xfrm>
            <a:prstGeom prst="diamond">
              <a:avLst/>
            </a:prstGeom>
            <a:noFill/>
            <a:ln w="6350">
              <a:solidFill>
                <a:srgbClr val="EAEAE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37" name="Graphic 8">
              <a:extLst>
                <a:ext uri="{FF2B5EF4-FFF2-40B4-BE49-F238E27FC236}">
                  <a16:creationId xmlns:a16="http://schemas.microsoft.com/office/drawing/2014/main" id="{5D52E274-3CAC-4830-872C-66CC29EFD5E9}"/>
                </a:ext>
              </a:extLst>
            </p:cNvPr>
            <p:cNvSpPr/>
            <p:nvPr/>
          </p:nvSpPr>
          <p:spPr>
            <a:xfrm>
              <a:off x="2572353" y="4519953"/>
              <a:ext cx="240095" cy="256879"/>
            </a:xfrm>
            <a:custGeom>
              <a:avLst/>
              <a:gdLst>
                <a:gd name="connsiteX0" fmla="*/ 227121 w 408254"/>
                <a:gd name="connsiteY0" fmla="*/ 330560 h 436795"/>
                <a:gd name="connsiteX1" fmla="*/ 186240 w 408254"/>
                <a:gd name="connsiteY1" fmla="*/ 274536 h 436795"/>
                <a:gd name="connsiteX2" fmla="*/ 328569 w 408254"/>
                <a:gd name="connsiteY2" fmla="*/ 273022 h 436795"/>
                <a:gd name="connsiteX3" fmla="*/ 387621 w 408254"/>
                <a:gd name="connsiteY3" fmla="*/ 327531 h 436795"/>
                <a:gd name="connsiteX4" fmla="*/ 389135 w 408254"/>
                <a:gd name="connsiteY4" fmla="*/ 418380 h 436795"/>
                <a:gd name="connsiteX5" fmla="*/ 289201 w 408254"/>
                <a:gd name="connsiteY5" fmla="*/ 428979 h 436795"/>
                <a:gd name="connsiteX6" fmla="*/ 107504 w 408254"/>
                <a:gd name="connsiteY6" fmla="*/ 383555 h 436795"/>
                <a:gd name="connsiteX7" fmla="*/ 0 w 408254"/>
                <a:gd name="connsiteY7" fmla="*/ 280593 h 436795"/>
                <a:gd name="connsiteX8" fmla="*/ 68136 w 408254"/>
                <a:gd name="connsiteY8" fmla="*/ 273022 h 436795"/>
                <a:gd name="connsiteX9" fmla="*/ 128702 w 408254"/>
                <a:gd name="connsiteY9" fmla="*/ 330560 h 436795"/>
                <a:gd name="connsiteX10" fmla="*/ 311913 w 408254"/>
                <a:gd name="connsiteY10" fmla="*/ 329046 h 436795"/>
                <a:gd name="connsiteX11" fmla="*/ 245291 w 408254"/>
                <a:gd name="connsiteY11" fmla="*/ 268480 h 436795"/>
                <a:gd name="connsiteX12" fmla="*/ 146872 w 408254"/>
                <a:gd name="connsiteY12" fmla="*/ 218513 h 436795"/>
                <a:gd name="connsiteX13" fmla="*/ 57537 w 408254"/>
                <a:gd name="connsiteY13" fmla="*/ 266966 h 436795"/>
                <a:gd name="connsiteX14" fmla="*/ 177155 w 408254"/>
                <a:gd name="connsiteY14" fmla="*/ 59528 h 436795"/>
                <a:gd name="connsiteX15" fmla="*/ 146872 w 408254"/>
                <a:gd name="connsiteY15" fmla="*/ 218513 h 436795"/>
                <a:gd name="connsiteX16" fmla="*/ 154443 w 408254"/>
                <a:gd name="connsiteY16" fmla="*/ 118580 h 436795"/>
                <a:gd name="connsiteX17" fmla="*/ 34825 w 408254"/>
                <a:gd name="connsiteY17" fmla="*/ 89811 h 436795"/>
                <a:gd name="connsiteX18" fmla="*/ 154443 w 408254"/>
                <a:gd name="connsiteY18" fmla="*/ 118580 h 436795"/>
                <a:gd name="connsiteX19" fmla="*/ 260433 w 408254"/>
                <a:gd name="connsiteY19" fmla="*/ 3505 h 436795"/>
                <a:gd name="connsiteX20" fmla="*/ 175641 w 408254"/>
                <a:gd name="connsiteY20" fmla="*/ 53471 h 436795"/>
                <a:gd name="connsiteX21" fmla="*/ 260433 w 408254"/>
                <a:gd name="connsiteY21" fmla="*/ 3505 h 436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8254" h="436795">
                  <a:moveTo>
                    <a:pt x="227121" y="330560"/>
                  </a:moveTo>
                  <a:cubicBezTo>
                    <a:pt x="227121" y="330560"/>
                    <a:pt x="186240" y="315418"/>
                    <a:pt x="186240" y="274536"/>
                  </a:cubicBezTo>
                  <a:cubicBezTo>
                    <a:pt x="186240" y="274536"/>
                    <a:pt x="186240" y="274536"/>
                    <a:pt x="328569" y="273022"/>
                  </a:cubicBezTo>
                  <a:cubicBezTo>
                    <a:pt x="328569" y="273022"/>
                    <a:pt x="328569" y="273022"/>
                    <a:pt x="387621" y="327531"/>
                  </a:cubicBezTo>
                  <a:cubicBezTo>
                    <a:pt x="414875" y="353272"/>
                    <a:pt x="414875" y="394154"/>
                    <a:pt x="389135" y="418380"/>
                  </a:cubicBezTo>
                  <a:cubicBezTo>
                    <a:pt x="363394" y="444120"/>
                    <a:pt x="316456" y="438064"/>
                    <a:pt x="289201" y="428979"/>
                  </a:cubicBezTo>
                  <a:cubicBezTo>
                    <a:pt x="287687" y="428979"/>
                    <a:pt x="107504" y="383555"/>
                    <a:pt x="107504" y="383555"/>
                  </a:cubicBezTo>
                  <a:cubicBezTo>
                    <a:pt x="107504" y="383555"/>
                    <a:pt x="107504" y="383555"/>
                    <a:pt x="0" y="280593"/>
                  </a:cubicBezTo>
                  <a:cubicBezTo>
                    <a:pt x="0" y="280593"/>
                    <a:pt x="36339" y="244254"/>
                    <a:pt x="68136" y="273022"/>
                  </a:cubicBezTo>
                  <a:cubicBezTo>
                    <a:pt x="99933" y="303305"/>
                    <a:pt x="128702" y="330560"/>
                    <a:pt x="128702" y="330560"/>
                  </a:cubicBezTo>
                  <a:cubicBezTo>
                    <a:pt x="128702" y="330560"/>
                    <a:pt x="128702" y="330560"/>
                    <a:pt x="311913" y="329046"/>
                  </a:cubicBezTo>
                  <a:moveTo>
                    <a:pt x="245291" y="268480"/>
                  </a:moveTo>
                  <a:cubicBezTo>
                    <a:pt x="245291" y="268480"/>
                    <a:pt x="216522" y="218513"/>
                    <a:pt x="146872" y="218513"/>
                  </a:cubicBezTo>
                  <a:cubicBezTo>
                    <a:pt x="77221" y="218513"/>
                    <a:pt x="57537" y="266966"/>
                    <a:pt x="57537" y="266966"/>
                  </a:cubicBezTo>
                  <a:moveTo>
                    <a:pt x="177155" y="59528"/>
                  </a:moveTo>
                  <a:cubicBezTo>
                    <a:pt x="146872" y="109495"/>
                    <a:pt x="146872" y="218513"/>
                    <a:pt x="146872" y="218513"/>
                  </a:cubicBezTo>
                  <a:moveTo>
                    <a:pt x="154443" y="118580"/>
                  </a:moveTo>
                  <a:cubicBezTo>
                    <a:pt x="154443" y="118580"/>
                    <a:pt x="125674" y="33788"/>
                    <a:pt x="34825" y="89811"/>
                  </a:cubicBezTo>
                  <a:cubicBezTo>
                    <a:pt x="34825" y="89811"/>
                    <a:pt x="110532" y="191258"/>
                    <a:pt x="154443" y="118580"/>
                  </a:cubicBezTo>
                  <a:close/>
                  <a:moveTo>
                    <a:pt x="260433" y="3505"/>
                  </a:moveTo>
                  <a:cubicBezTo>
                    <a:pt x="178669" y="-16179"/>
                    <a:pt x="175641" y="53471"/>
                    <a:pt x="175641" y="53471"/>
                  </a:cubicBezTo>
                  <a:cubicBezTo>
                    <a:pt x="227121" y="98896"/>
                    <a:pt x="260433" y="3505"/>
                    <a:pt x="260433" y="3505"/>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IN"/>
            </a:p>
          </p:txBody>
        </p:sp>
      </p:grpSp>
      <p:sp>
        <p:nvSpPr>
          <p:cNvPr id="2" name="Hexagon 1">
            <a:extLst>
              <a:ext uri="{FF2B5EF4-FFF2-40B4-BE49-F238E27FC236}">
                <a16:creationId xmlns:a16="http://schemas.microsoft.com/office/drawing/2014/main" id="{C5C61550-380D-40EC-9FAF-3BA034C9BE8E}"/>
              </a:ext>
            </a:extLst>
          </p:cNvPr>
          <p:cNvSpPr/>
          <p:nvPr/>
        </p:nvSpPr>
        <p:spPr bwMode="auto">
          <a:xfrm>
            <a:off x="279490" y="525496"/>
            <a:ext cx="504000" cy="432000"/>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r>
              <a:rPr lang="en-IN" sz="1600" b="1" dirty="0">
                <a:solidFill>
                  <a:srgbClr val="FFFFFF"/>
                </a:solidFill>
                <a:latin typeface="Segoe UI"/>
                <a:cs typeface="Segoe UI" pitchFamily="34" charset="0"/>
              </a:rPr>
              <a:t>4</a:t>
            </a:r>
            <a:endParaRPr lang="en-IN" sz="1176" b="1" dirty="0">
              <a:solidFill>
                <a:srgbClr val="FFFFFF"/>
              </a:solidFill>
              <a:latin typeface="Segoe UI"/>
              <a:cs typeface="Segoe UI" pitchFamily="34" charset="0"/>
            </a:endParaRPr>
          </a:p>
        </p:txBody>
      </p:sp>
    </p:spTree>
    <p:extLst>
      <p:ext uri="{BB962C8B-B14F-4D97-AF65-F5344CB8AC3E}">
        <p14:creationId xmlns:p14="http://schemas.microsoft.com/office/powerpoint/2010/main" val="213372574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Diamond 30">
            <a:extLst>
              <a:ext uri="{FF2B5EF4-FFF2-40B4-BE49-F238E27FC236}">
                <a16:creationId xmlns:a16="http://schemas.microsoft.com/office/drawing/2014/main" id="{96942E3F-3818-4C91-A317-A3DD71BB04D5}"/>
              </a:ext>
            </a:extLst>
          </p:cNvPr>
          <p:cNvSpPr/>
          <p:nvPr/>
        </p:nvSpPr>
        <p:spPr bwMode="auto">
          <a:xfrm>
            <a:off x="10013950" y="-688181"/>
            <a:ext cx="2824162" cy="2824162"/>
          </a:xfrm>
          <a:prstGeom prst="diamond">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000000"/>
              </a:solidFill>
              <a:cs typeface="Segoe UI" pitchFamily="34" charset="0"/>
            </a:endParaRPr>
          </a:p>
        </p:txBody>
      </p:sp>
      <p:sp>
        <p:nvSpPr>
          <p:cNvPr id="18" name="Freeform: Shape 17">
            <a:extLst>
              <a:ext uri="{FF2B5EF4-FFF2-40B4-BE49-F238E27FC236}">
                <a16:creationId xmlns:a16="http://schemas.microsoft.com/office/drawing/2014/main" id="{F9F59F14-670C-4AAE-93AD-58F73B946118}"/>
              </a:ext>
            </a:extLst>
          </p:cNvPr>
          <p:cNvSpPr/>
          <p:nvPr/>
        </p:nvSpPr>
        <p:spPr bwMode="auto">
          <a:xfrm>
            <a:off x="6740740" y="914400"/>
            <a:ext cx="5970011" cy="5210523"/>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000000"/>
              </a:solidFill>
              <a:cs typeface="Segoe UI" pitchFamily="34" charset="0"/>
            </a:endParaRPr>
          </a:p>
        </p:txBody>
      </p:sp>
      <p:sp>
        <p:nvSpPr>
          <p:cNvPr id="36" name="Freeform: Shape 35">
            <a:extLst>
              <a:ext uri="{FF2B5EF4-FFF2-40B4-BE49-F238E27FC236}">
                <a16:creationId xmlns:a16="http://schemas.microsoft.com/office/drawing/2014/main" id="{76E24E02-7B61-41EE-847D-ED2B37E7C72D}"/>
              </a:ext>
            </a:extLst>
          </p:cNvPr>
          <p:cNvSpPr/>
          <p:nvPr/>
        </p:nvSpPr>
        <p:spPr bwMode="auto">
          <a:xfrm>
            <a:off x="6792569" y="914400"/>
            <a:ext cx="5399431" cy="5943601"/>
          </a:xfrm>
          <a:custGeom>
            <a:avLst/>
            <a:gdLst>
              <a:gd name="connsiteX0" fmla="*/ 4513702 w 5399431"/>
              <a:gd name="connsiteY0" fmla="*/ 0 h 5943601"/>
              <a:gd name="connsiteX1" fmla="*/ 5399431 w 5399431"/>
              <a:gd name="connsiteY1" fmla="*/ 885729 h 5943601"/>
              <a:gd name="connsiteX2" fmla="*/ 5399431 w 5399431"/>
              <a:gd name="connsiteY2" fmla="*/ 5943601 h 5943601"/>
              <a:gd name="connsiteX3" fmla="*/ 1429896 w 5399431"/>
              <a:gd name="connsiteY3" fmla="*/ 5943601 h 5943601"/>
              <a:gd name="connsiteX4" fmla="*/ 0 w 5399431"/>
              <a:gd name="connsiteY4" fmla="*/ 4513704 h 594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9431" h="5943601">
                <a:moveTo>
                  <a:pt x="4513702" y="0"/>
                </a:moveTo>
                <a:lnTo>
                  <a:pt x="5399431" y="885729"/>
                </a:lnTo>
                <a:lnTo>
                  <a:pt x="5399431" y="5943601"/>
                </a:lnTo>
                <a:lnTo>
                  <a:pt x="1429896" y="5943601"/>
                </a:lnTo>
                <a:lnTo>
                  <a:pt x="0" y="4513704"/>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20" name="Freeform: Shape 19">
            <a:extLst>
              <a:ext uri="{FF2B5EF4-FFF2-40B4-BE49-F238E27FC236}">
                <a16:creationId xmlns:a16="http://schemas.microsoft.com/office/drawing/2014/main" id="{F673ECC2-CEFB-43B4-96DC-0A2E90F5B560}"/>
              </a:ext>
            </a:extLst>
          </p:cNvPr>
          <p:cNvSpPr/>
          <p:nvPr/>
        </p:nvSpPr>
        <p:spPr bwMode="auto">
          <a:xfrm>
            <a:off x="1" y="1381125"/>
            <a:ext cx="10231003" cy="495300"/>
          </a:xfrm>
          <a:custGeom>
            <a:avLst/>
            <a:gdLst>
              <a:gd name="connsiteX0" fmla="*/ 0 w 10231003"/>
              <a:gd name="connsiteY0" fmla="*/ 0 h 495300"/>
              <a:gd name="connsiteX1" fmla="*/ 10231003 w 10231003"/>
              <a:gd name="connsiteY1" fmla="*/ 0 h 495300"/>
              <a:gd name="connsiteX2" fmla="*/ 9735703 w 10231003"/>
              <a:gd name="connsiteY2" fmla="*/ 495300 h 495300"/>
              <a:gd name="connsiteX3" fmla="*/ 0 w 10231003"/>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10231003" h="495300">
                <a:moveTo>
                  <a:pt x="0" y="0"/>
                </a:moveTo>
                <a:lnTo>
                  <a:pt x="10231003" y="0"/>
                </a:lnTo>
                <a:lnTo>
                  <a:pt x="9735703" y="495300"/>
                </a:lnTo>
                <a:lnTo>
                  <a:pt x="0" y="495300"/>
                </a:lnTo>
                <a:close/>
              </a:path>
            </a:pathLst>
          </a:custGeom>
          <a:solidFill>
            <a:srgbClr val="191919">
              <a:alpha val="5000"/>
            </a:srgbClr>
          </a:solid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8D77112F-541E-4796-93DD-D30961103B16}"/>
              </a:ext>
            </a:extLst>
          </p:cNvPr>
          <p:cNvSpPr/>
          <p:nvPr/>
        </p:nvSpPr>
        <p:spPr>
          <a:xfrm>
            <a:off x="586841" y="1474887"/>
            <a:ext cx="9239329" cy="307777"/>
          </a:xfrm>
          <a:prstGeom prst="rect">
            <a:avLst/>
          </a:prstGeom>
          <a:noFill/>
        </p:spPr>
        <p:txBody>
          <a:bodyPr wrap="square" lIns="0" tIns="0" rIns="0" bIns="0" anchor="ctr">
            <a:spAutoFit/>
          </a:bodyPr>
          <a:lstStyle/>
          <a:p>
            <a:r>
              <a:rPr lang="en-US" sz="2000" dirty="0">
                <a:latin typeface="+mj-lt"/>
              </a:rPr>
              <a:t>Tenant policies have three scope settings</a:t>
            </a:r>
          </a:p>
        </p:txBody>
      </p:sp>
      <p:sp>
        <p:nvSpPr>
          <p:cNvPr id="10" name="Rectangle 9">
            <a:extLst>
              <a:ext uri="{FF2B5EF4-FFF2-40B4-BE49-F238E27FC236}">
                <a16:creationId xmlns:a16="http://schemas.microsoft.com/office/drawing/2014/main" id="{0021683C-BFCF-4F94-B1CD-DF2B37630E25}"/>
              </a:ext>
            </a:extLst>
          </p:cNvPr>
          <p:cNvSpPr/>
          <p:nvPr/>
        </p:nvSpPr>
        <p:spPr>
          <a:xfrm>
            <a:off x="586842" y="1948504"/>
            <a:ext cx="6307671" cy="2344231"/>
          </a:xfrm>
          <a:prstGeom prst="rect">
            <a:avLst/>
          </a:prstGeom>
        </p:spPr>
        <p:txBody>
          <a:bodyPr wrap="square" lIns="0" tIns="0" rIns="0" bIns="0">
            <a:spAutoFit/>
          </a:bodyPr>
          <a:lstStyle/>
          <a:p>
            <a:r>
              <a:rPr lang="en-US" sz="1600" dirty="0">
                <a:latin typeface="+mj-lt"/>
              </a:rPr>
              <a:t>All environments</a:t>
            </a:r>
          </a:p>
          <a:p>
            <a:pPr>
              <a:spcAft>
                <a:spcPts val="500"/>
              </a:spcAft>
            </a:pPr>
            <a:r>
              <a:rPr lang="en-US" sz="1600" dirty="0"/>
              <a:t>By default tenant level policies will be applied to all environments created in the tenant</a:t>
            </a:r>
          </a:p>
          <a:p>
            <a:r>
              <a:rPr lang="en-US" sz="1600" dirty="0">
                <a:latin typeface="+mj-lt"/>
              </a:rPr>
              <a:t>All except selected environments</a:t>
            </a:r>
          </a:p>
          <a:p>
            <a:pPr>
              <a:spcAft>
                <a:spcPts val="500"/>
              </a:spcAft>
            </a:pPr>
            <a:r>
              <a:rPr lang="en-US" sz="1600" dirty="0"/>
              <a:t>Tenant admins can choose to exclude specific environments to apply the policy</a:t>
            </a:r>
          </a:p>
          <a:p>
            <a:r>
              <a:rPr lang="en-US" sz="1600" dirty="0">
                <a:latin typeface="+mj-lt"/>
              </a:rPr>
              <a:t>Only selected environments</a:t>
            </a:r>
          </a:p>
          <a:p>
            <a:r>
              <a:rPr lang="en-US" sz="1600" dirty="0"/>
              <a:t>Tenant admins can choose to include only specific environments to apply the policy</a:t>
            </a:r>
          </a:p>
        </p:txBody>
      </p:sp>
      <p:sp>
        <p:nvSpPr>
          <p:cNvPr id="22" name="Freeform: Shape 21">
            <a:extLst>
              <a:ext uri="{FF2B5EF4-FFF2-40B4-BE49-F238E27FC236}">
                <a16:creationId xmlns:a16="http://schemas.microsoft.com/office/drawing/2014/main" id="{F8272154-3D1A-43FB-8968-CA243CDD91D9}"/>
              </a:ext>
            </a:extLst>
          </p:cNvPr>
          <p:cNvSpPr/>
          <p:nvPr/>
        </p:nvSpPr>
        <p:spPr bwMode="auto">
          <a:xfrm>
            <a:off x="1" y="4492625"/>
            <a:ext cx="7119503" cy="495300"/>
          </a:xfrm>
          <a:custGeom>
            <a:avLst/>
            <a:gdLst>
              <a:gd name="connsiteX0" fmla="*/ 0 w 7119503"/>
              <a:gd name="connsiteY0" fmla="*/ 0 h 495300"/>
              <a:gd name="connsiteX1" fmla="*/ 7119503 w 7119503"/>
              <a:gd name="connsiteY1" fmla="*/ 0 h 495300"/>
              <a:gd name="connsiteX2" fmla="*/ 6740740 w 7119503"/>
              <a:gd name="connsiteY2" fmla="*/ 378763 h 495300"/>
              <a:gd name="connsiteX3" fmla="*/ 6857277 w 7119503"/>
              <a:gd name="connsiteY3" fmla="*/ 495300 h 495300"/>
              <a:gd name="connsiteX4" fmla="*/ 0 w 7119503"/>
              <a:gd name="connsiteY4" fmla="*/ 495300 h 495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9503" h="495300">
                <a:moveTo>
                  <a:pt x="0" y="0"/>
                </a:moveTo>
                <a:lnTo>
                  <a:pt x="7119503" y="0"/>
                </a:lnTo>
                <a:lnTo>
                  <a:pt x="6740740" y="378763"/>
                </a:lnTo>
                <a:lnTo>
                  <a:pt x="6857277" y="495300"/>
                </a:lnTo>
                <a:lnTo>
                  <a:pt x="0" y="495300"/>
                </a:lnTo>
                <a:close/>
              </a:path>
            </a:pathLst>
          </a:custGeom>
          <a:solidFill>
            <a:srgbClr val="191919">
              <a:alpha val="5000"/>
            </a:srgbClr>
          </a:solid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6566041A-EC3C-4A02-84E5-48BDDFA0E42E}"/>
              </a:ext>
            </a:extLst>
          </p:cNvPr>
          <p:cNvSpPr/>
          <p:nvPr/>
        </p:nvSpPr>
        <p:spPr>
          <a:xfrm>
            <a:off x="586841" y="4586387"/>
            <a:ext cx="9239329" cy="307777"/>
          </a:xfrm>
          <a:prstGeom prst="rect">
            <a:avLst/>
          </a:prstGeom>
          <a:noFill/>
        </p:spPr>
        <p:txBody>
          <a:bodyPr wrap="square" lIns="0" tIns="0" rIns="0" bIns="0" anchor="ctr">
            <a:spAutoFit/>
          </a:bodyPr>
          <a:lstStyle/>
          <a:p>
            <a:r>
              <a:rPr lang="en-US" sz="2000">
                <a:latin typeface="+mj-lt"/>
              </a:rPr>
              <a:t>Environment policies have one setting</a:t>
            </a:r>
          </a:p>
        </p:txBody>
      </p:sp>
      <p:sp>
        <p:nvSpPr>
          <p:cNvPr id="16" name="Rectangle 15">
            <a:extLst>
              <a:ext uri="{FF2B5EF4-FFF2-40B4-BE49-F238E27FC236}">
                <a16:creationId xmlns:a16="http://schemas.microsoft.com/office/drawing/2014/main" id="{210E8F2C-0FD6-4913-BB72-DAA37F23DE97}"/>
              </a:ext>
            </a:extLst>
          </p:cNvPr>
          <p:cNvSpPr/>
          <p:nvPr/>
        </p:nvSpPr>
        <p:spPr>
          <a:xfrm>
            <a:off x="586842" y="5060004"/>
            <a:ext cx="6307671" cy="738664"/>
          </a:xfrm>
          <a:prstGeom prst="rect">
            <a:avLst/>
          </a:prstGeom>
        </p:spPr>
        <p:txBody>
          <a:bodyPr wrap="square" lIns="0" tIns="0" rIns="0" bIns="0">
            <a:spAutoFit/>
          </a:bodyPr>
          <a:lstStyle/>
          <a:p>
            <a:r>
              <a:rPr lang="en-US" sz="1600">
                <a:latin typeface="+mj-lt"/>
              </a:rPr>
              <a:t>One environment only</a:t>
            </a:r>
          </a:p>
          <a:p>
            <a:r>
              <a:rPr lang="en-US" sz="1600"/>
              <a:t>Environment admins can choose to apply the policy on one environment at a time</a:t>
            </a:r>
          </a:p>
        </p:txBody>
      </p:sp>
      <p:grpSp>
        <p:nvGrpSpPr>
          <p:cNvPr id="33" name="Group 32">
            <a:extLst>
              <a:ext uri="{FF2B5EF4-FFF2-40B4-BE49-F238E27FC236}">
                <a16:creationId xmlns:a16="http://schemas.microsoft.com/office/drawing/2014/main" id="{C9FB548A-9A2B-44AA-9178-B663A5041D72}"/>
              </a:ext>
            </a:extLst>
          </p:cNvPr>
          <p:cNvGrpSpPr/>
          <p:nvPr/>
        </p:nvGrpSpPr>
        <p:grpSpPr>
          <a:xfrm>
            <a:off x="7706344" y="1562101"/>
            <a:ext cx="3903044" cy="2245593"/>
            <a:chOff x="7706344" y="1562101"/>
            <a:chExt cx="3903044" cy="2245593"/>
          </a:xfrm>
        </p:grpSpPr>
        <p:sp>
          <p:nvSpPr>
            <p:cNvPr id="26" name="Rectangle: Rounded Corners 25">
              <a:extLst>
                <a:ext uri="{FF2B5EF4-FFF2-40B4-BE49-F238E27FC236}">
                  <a16:creationId xmlns:a16="http://schemas.microsoft.com/office/drawing/2014/main" id="{1152340B-FCB1-45F6-A646-BF69D1ECF629}"/>
                </a:ext>
              </a:extLst>
            </p:cNvPr>
            <p:cNvSpPr/>
            <p:nvPr/>
          </p:nvSpPr>
          <p:spPr bwMode="auto">
            <a:xfrm>
              <a:off x="7706344" y="1562101"/>
              <a:ext cx="3903044" cy="2245593"/>
            </a:xfrm>
            <a:prstGeom prst="roundRect">
              <a:avLst>
                <a:gd name="adj" fmla="val 2826"/>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pic>
          <p:nvPicPr>
            <p:cNvPr id="28" name="Picture 27" descr="A screenshot of a social media post&#10;&#10;Description automatically generated">
              <a:extLst>
                <a:ext uri="{FF2B5EF4-FFF2-40B4-BE49-F238E27FC236}">
                  <a16:creationId xmlns:a16="http://schemas.microsoft.com/office/drawing/2014/main" id="{152C9AE5-D853-43C4-9457-EAB9C36109D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90519" y="1678282"/>
              <a:ext cx="3734694" cy="2013232"/>
            </a:xfrm>
            <a:prstGeom prst="rect">
              <a:avLst/>
            </a:prstGeom>
          </p:spPr>
        </p:pic>
      </p:grpSp>
      <p:grpSp>
        <p:nvGrpSpPr>
          <p:cNvPr id="32" name="Group 31">
            <a:extLst>
              <a:ext uri="{FF2B5EF4-FFF2-40B4-BE49-F238E27FC236}">
                <a16:creationId xmlns:a16="http://schemas.microsoft.com/office/drawing/2014/main" id="{FDCEDB20-4A1E-47F0-B4D0-F05E27FF5240}"/>
              </a:ext>
            </a:extLst>
          </p:cNvPr>
          <p:cNvGrpSpPr/>
          <p:nvPr/>
        </p:nvGrpSpPr>
        <p:grpSpPr>
          <a:xfrm>
            <a:off x="7706344" y="4067712"/>
            <a:ext cx="3903044" cy="2245593"/>
            <a:chOff x="7706344" y="4067712"/>
            <a:chExt cx="3903044" cy="2245593"/>
          </a:xfrm>
        </p:grpSpPr>
        <p:sp>
          <p:nvSpPr>
            <p:cNvPr id="27" name="Rectangle: Rounded Corners 26">
              <a:extLst>
                <a:ext uri="{FF2B5EF4-FFF2-40B4-BE49-F238E27FC236}">
                  <a16:creationId xmlns:a16="http://schemas.microsoft.com/office/drawing/2014/main" id="{B9AD790B-0E01-42C3-93B0-C988FF1886D5}"/>
                </a:ext>
              </a:extLst>
            </p:cNvPr>
            <p:cNvSpPr/>
            <p:nvPr/>
          </p:nvSpPr>
          <p:spPr bwMode="auto">
            <a:xfrm>
              <a:off x="7706344" y="4067712"/>
              <a:ext cx="3903044" cy="2245593"/>
            </a:xfrm>
            <a:prstGeom prst="roundRect">
              <a:avLst>
                <a:gd name="adj" fmla="val 2826"/>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pic>
          <p:nvPicPr>
            <p:cNvPr id="29" name="Picture 28" descr="A screenshot of a social media post&#10;&#10;Description automatically generated">
              <a:extLst>
                <a:ext uri="{FF2B5EF4-FFF2-40B4-BE49-F238E27FC236}">
                  <a16:creationId xmlns:a16="http://schemas.microsoft.com/office/drawing/2014/main" id="{5F3DF158-21C3-4503-AF37-2760768AD37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17153" y="4198249"/>
              <a:ext cx="3681428" cy="1984518"/>
            </a:xfrm>
            <a:prstGeom prst="rect">
              <a:avLst/>
            </a:prstGeom>
          </p:spPr>
        </p:pic>
      </p:grpSp>
      <p:sp>
        <p:nvSpPr>
          <p:cNvPr id="3" name="Freeform: Shape 2">
            <a:extLst>
              <a:ext uri="{FF2B5EF4-FFF2-40B4-BE49-F238E27FC236}">
                <a16:creationId xmlns:a16="http://schemas.microsoft.com/office/drawing/2014/main" id="{7A33882C-AB79-4AC2-93A2-05D9EFAC42BF}"/>
              </a:ext>
            </a:extLst>
          </p:cNvPr>
          <p:cNvSpPr/>
          <p:nvPr/>
        </p:nvSpPr>
        <p:spPr bwMode="auto">
          <a:xfrm>
            <a:off x="0" y="487"/>
            <a:ext cx="9528463" cy="1344923"/>
          </a:xfrm>
          <a:custGeom>
            <a:avLst/>
            <a:gdLst>
              <a:gd name="connsiteX0" fmla="*/ 0 w 6882109"/>
              <a:gd name="connsiteY0" fmla="*/ 0 h 2005096"/>
              <a:gd name="connsiteX1" fmla="*/ 6882109 w 6882109"/>
              <a:gd name="connsiteY1" fmla="*/ 0 h 2005096"/>
              <a:gd name="connsiteX2" fmla="*/ 5879561 w 6882109"/>
              <a:gd name="connsiteY2" fmla="*/ 2005096 h 2005096"/>
              <a:gd name="connsiteX3" fmla="*/ 0 w 6882109"/>
              <a:gd name="connsiteY3" fmla="*/ 2005096 h 2005096"/>
            </a:gdLst>
            <a:ahLst/>
            <a:cxnLst>
              <a:cxn ang="0">
                <a:pos x="connsiteX0" y="connsiteY0"/>
              </a:cxn>
              <a:cxn ang="0">
                <a:pos x="connsiteX1" y="connsiteY1"/>
              </a:cxn>
              <a:cxn ang="0">
                <a:pos x="connsiteX2" y="connsiteY2"/>
              </a:cxn>
              <a:cxn ang="0">
                <a:pos x="connsiteX3" y="connsiteY3"/>
              </a:cxn>
            </a:cxnLst>
            <a:rect l="l" t="t" r="r" b="b"/>
            <a:pathLst>
              <a:path w="6882109" h="2005096">
                <a:moveTo>
                  <a:pt x="0" y="0"/>
                </a:moveTo>
                <a:lnTo>
                  <a:pt x="6882109" y="0"/>
                </a:lnTo>
                <a:lnTo>
                  <a:pt x="5879561" y="2005096"/>
                </a:lnTo>
                <a:lnTo>
                  <a:pt x="0" y="2005096"/>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GB"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Freeform: Shape 3">
            <a:extLst>
              <a:ext uri="{FF2B5EF4-FFF2-40B4-BE49-F238E27FC236}">
                <a16:creationId xmlns:a16="http://schemas.microsoft.com/office/drawing/2014/main" id="{0639EDEC-5CA5-4858-8FA4-2E4ACC6E9929}"/>
              </a:ext>
            </a:extLst>
          </p:cNvPr>
          <p:cNvSpPr/>
          <p:nvPr/>
        </p:nvSpPr>
        <p:spPr bwMode="auto">
          <a:xfrm>
            <a:off x="-1" y="488"/>
            <a:ext cx="9040257" cy="1420373"/>
          </a:xfrm>
          <a:custGeom>
            <a:avLst/>
            <a:gdLst>
              <a:gd name="connsiteX0" fmla="*/ 0 w 6576402"/>
              <a:gd name="connsiteY0" fmla="*/ 0 h 2117581"/>
              <a:gd name="connsiteX1" fmla="*/ 6576402 w 6576402"/>
              <a:gd name="connsiteY1" fmla="*/ 0 h 2117581"/>
              <a:gd name="connsiteX2" fmla="*/ 5517611 w 6576402"/>
              <a:gd name="connsiteY2" fmla="*/ 2117581 h 2117581"/>
              <a:gd name="connsiteX3" fmla="*/ 0 w 6576402"/>
              <a:gd name="connsiteY3" fmla="*/ 2117581 h 2117581"/>
            </a:gdLst>
            <a:ahLst/>
            <a:cxnLst>
              <a:cxn ang="0">
                <a:pos x="connsiteX0" y="connsiteY0"/>
              </a:cxn>
              <a:cxn ang="0">
                <a:pos x="connsiteX1" y="connsiteY1"/>
              </a:cxn>
              <a:cxn ang="0">
                <a:pos x="connsiteX2" y="connsiteY2"/>
              </a:cxn>
              <a:cxn ang="0">
                <a:pos x="connsiteX3" y="connsiteY3"/>
              </a:cxn>
            </a:cxnLst>
            <a:rect l="l" t="t" r="r" b="b"/>
            <a:pathLst>
              <a:path w="6576402" h="2117581">
                <a:moveTo>
                  <a:pt x="0" y="0"/>
                </a:moveTo>
                <a:lnTo>
                  <a:pt x="6576402" y="0"/>
                </a:lnTo>
                <a:lnTo>
                  <a:pt x="5517611" y="2117581"/>
                </a:lnTo>
                <a:lnTo>
                  <a:pt x="0" y="211758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GB"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Hexagon 4">
            <a:extLst>
              <a:ext uri="{FF2B5EF4-FFF2-40B4-BE49-F238E27FC236}">
                <a16:creationId xmlns:a16="http://schemas.microsoft.com/office/drawing/2014/main" id="{B7CBEE00-47AF-4EAF-B2AE-69642B0C5EFA}"/>
              </a:ext>
            </a:extLst>
          </p:cNvPr>
          <p:cNvSpPr/>
          <p:nvPr/>
        </p:nvSpPr>
        <p:spPr bwMode="auto">
          <a:xfrm>
            <a:off x="279490" y="525496"/>
            <a:ext cx="504000" cy="432000"/>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r>
              <a:rPr lang="en-IN" sz="1600" b="1" dirty="0">
                <a:solidFill>
                  <a:srgbClr val="FFFFFF"/>
                </a:solidFill>
                <a:latin typeface="Segoe UI"/>
                <a:cs typeface="Segoe UI" pitchFamily="34" charset="0"/>
              </a:rPr>
              <a:t>4</a:t>
            </a:r>
            <a:endParaRPr lang="en-IN" sz="1176" b="1" dirty="0">
              <a:solidFill>
                <a:srgbClr val="FFFFFF"/>
              </a:solidFill>
              <a:latin typeface="Segoe UI"/>
              <a:cs typeface="Segoe UI" pitchFamily="34" charset="0"/>
            </a:endParaRPr>
          </a:p>
        </p:txBody>
      </p:sp>
      <p:sp>
        <p:nvSpPr>
          <p:cNvPr id="2" name="Rectangle 1">
            <a:extLst>
              <a:ext uri="{FF2B5EF4-FFF2-40B4-BE49-F238E27FC236}">
                <a16:creationId xmlns:a16="http://schemas.microsoft.com/office/drawing/2014/main" id="{E58A49B0-C1F0-42F7-BB6E-6C8AB8D7440A}"/>
              </a:ext>
            </a:extLst>
          </p:cNvPr>
          <p:cNvSpPr/>
          <p:nvPr/>
        </p:nvSpPr>
        <p:spPr>
          <a:xfrm>
            <a:off x="952587" y="525496"/>
            <a:ext cx="3421899" cy="423193"/>
          </a:xfrm>
          <a:prstGeom prst="rect">
            <a:avLst/>
          </a:prstGeom>
        </p:spPr>
        <p:txBody>
          <a:bodyPr wrap="square" lIns="0" tIns="0" rIns="0" bIns="0">
            <a:spAutoFit/>
          </a:bodyPr>
          <a:lstStyle/>
          <a:p>
            <a:r>
              <a:rPr lang="en-US" sz="2750" dirty="0">
                <a:solidFill>
                  <a:schemeClr val="bg1"/>
                </a:solidFill>
                <a:latin typeface="+mj-lt"/>
              </a:rPr>
              <a:t>DLP Policy Scope</a:t>
            </a:r>
            <a:endParaRPr lang="en-IN" sz="2750" dirty="0">
              <a:solidFill>
                <a:schemeClr val="bg1"/>
              </a:solidFill>
              <a:latin typeface="+mj-lt"/>
            </a:endParaRPr>
          </a:p>
        </p:txBody>
      </p:sp>
    </p:spTree>
    <p:extLst>
      <p:ext uri="{BB962C8B-B14F-4D97-AF65-F5344CB8AC3E}">
        <p14:creationId xmlns:p14="http://schemas.microsoft.com/office/powerpoint/2010/main" val="240219440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Freeform: Shape 139">
            <a:extLst>
              <a:ext uri="{FF2B5EF4-FFF2-40B4-BE49-F238E27FC236}">
                <a16:creationId xmlns:a16="http://schemas.microsoft.com/office/drawing/2014/main" id="{EFD78D60-05BA-4FA9-ACC5-A817123C5F21}"/>
              </a:ext>
            </a:extLst>
          </p:cNvPr>
          <p:cNvSpPr/>
          <p:nvPr/>
        </p:nvSpPr>
        <p:spPr bwMode="auto">
          <a:xfrm>
            <a:off x="1" y="1518588"/>
            <a:ext cx="7330700" cy="4058322"/>
          </a:xfrm>
          <a:custGeom>
            <a:avLst/>
            <a:gdLst>
              <a:gd name="connsiteX0" fmla="*/ 0 w 7477696"/>
              <a:gd name="connsiteY0" fmla="*/ 0 h 4139700"/>
              <a:gd name="connsiteX1" fmla="*/ 5799798 w 7477696"/>
              <a:gd name="connsiteY1" fmla="*/ 0 h 4139700"/>
              <a:gd name="connsiteX2" fmla="*/ 7477696 w 7477696"/>
              <a:gd name="connsiteY2" fmla="*/ 3355796 h 4139700"/>
              <a:gd name="connsiteX3" fmla="*/ 7085745 w 7477696"/>
              <a:gd name="connsiteY3" fmla="*/ 4139700 h 4139700"/>
              <a:gd name="connsiteX4" fmla="*/ 0 w 7477696"/>
              <a:gd name="connsiteY4" fmla="*/ 4139700 h 4139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7696" h="4139700">
                <a:moveTo>
                  <a:pt x="0" y="0"/>
                </a:moveTo>
                <a:lnTo>
                  <a:pt x="5799798" y="0"/>
                </a:lnTo>
                <a:lnTo>
                  <a:pt x="7477696" y="3355796"/>
                </a:lnTo>
                <a:lnTo>
                  <a:pt x="7085745" y="4139700"/>
                </a:lnTo>
                <a:lnTo>
                  <a:pt x="0" y="413970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3" name="Freeform: Shape 142">
            <a:extLst>
              <a:ext uri="{FF2B5EF4-FFF2-40B4-BE49-F238E27FC236}">
                <a16:creationId xmlns:a16="http://schemas.microsoft.com/office/drawing/2014/main" id="{D5E000C3-52CE-4A79-95E5-C69C81415D83}"/>
              </a:ext>
            </a:extLst>
          </p:cNvPr>
          <p:cNvSpPr/>
          <p:nvPr/>
        </p:nvSpPr>
        <p:spPr bwMode="auto">
          <a:xfrm>
            <a:off x="5811993" y="-6516"/>
            <a:ext cx="6380009" cy="6857028"/>
          </a:xfrm>
          <a:custGeom>
            <a:avLst/>
            <a:gdLst>
              <a:gd name="connsiteX0" fmla="*/ 778086 w 6507941"/>
              <a:gd name="connsiteY0" fmla="*/ 0 h 6994526"/>
              <a:gd name="connsiteX1" fmla="*/ 6507941 w 6507941"/>
              <a:gd name="connsiteY1" fmla="*/ 0 h 6994526"/>
              <a:gd name="connsiteX2" fmla="*/ 6507941 w 6507941"/>
              <a:gd name="connsiteY2" fmla="*/ 6994526 h 6994526"/>
              <a:gd name="connsiteX3" fmla="*/ 2719177 w 6507941"/>
              <a:gd name="connsiteY3" fmla="*/ 6994526 h 6994526"/>
              <a:gd name="connsiteX4" fmla="*/ 0 w 6507941"/>
              <a:gd name="connsiteY4" fmla="*/ 1556172 h 6994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941" h="6994526">
                <a:moveTo>
                  <a:pt x="778086" y="0"/>
                </a:moveTo>
                <a:lnTo>
                  <a:pt x="6507941" y="0"/>
                </a:lnTo>
                <a:lnTo>
                  <a:pt x="6507941" y="6994526"/>
                </a:lnTo>
                <a:lnTo>
                  <a:pt x="2719177" y="6994526"/>
                </a:lnTo>
                <a:lnTo>
                  <a:pt x="0" y="155617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Title 7">
            <a:extLst>
              <a:ext uri="{FF2B5EF4-FFF2-40B4-BE49-F238E27FC236}">
                <a16:creationId xmlns:a16="http://schemas.microsoft.com/office/drawing/2014/main" id="{FDC08DCC-DFE8-4F5B-8998-1F2FD4605AAA}"/>
              </a:ext>
            </a:extLst>
          </p:cNvPr>
          <p:cNvSpPr>
            <a:spLocks noGrp="1"/>
          </p:cNvSpPr>
          <p:nvPr>
            <p:ph type="title"/>
          </p:nvPr>
        </p:nvSpPr>
        <p:spPr/>
        <p:txBody>
          <a:bodyPr/>
          <a:lstStyle/>
          <a:p>
            <a:r>
              <a:rPr lang="en-US"/>
              <a:t>Who Are The Power Platform Users?</a:t>
            </a:r>
            <a:endParaRPr lang="en-IN"/>
          </a:p>
        </p:txBody>
      </p:sp>
      <p:sp>
        <p:nvSpPr>
          <p:cNvPr id="7" name="Footer Placeholder 6">
            <a:extLst>
              <a:ext uri="{FF2B5EF4-FFF2-40B4-BE49-F238E27FC236}">
                <a16:creationId xmlns:a16="http://schemas.microsoft.com/office/drawing/2014/main" id="{1CB823A1-EFCD-4476-9878-6EF2D630E8F3}"/>
              </a:ext>
            </a:extLst>
          </p:cNvPr>
          <p:cNvSpPr>
            <a:spLocks noGrp="1"/>
          </p:cNvSpPr>
          <p:nvPr>
            <p:ph type="ftr" sz="quarter" idx="4294967295"/>
          </p:nvPr>
        </p:nvSpPr>
        <p:spPr>
          <a:xfrm>
            <a:off x="361839" y="6449766"/>
            <a:ext cx="11586711" cy="118279"/>
          </a:xfrm>
        </p:spPr>
        <p:txBody>
          <a:bodyPr/>
          <a:lstStyle/>
          <a:p>
            <a:pPr defTabSz="914367"/>
            <a:r>
              <a:rPr lang="en-US">
                <a:solidFill>
                  <a:srgbClr val="FFFFFF">
                    <a:lumMod val="65000"/>
                  </a:srgbClr>
                </a:solidFill>
                <a:latin typeface="Segoe UI"/>
              </a:rPr>
              <a:t>© Microsoft Corporation 								 Dynamics 365 </a:t>
            </a:r>
          </a:p>
        </p:txBody>
      </p:sp>
      <p:grpSp>
        <p:nvGrpSpPr>
          <p:cNvPr id="2" name="Group 1">
            <a:extLst>
              <a:ext uri="{FF2B5EF4-FFF2-40B4-BE49-F238E27FC236}">
                <a16:creationId xmlns:a16="http://schemas.microsoft.com/office/drawing/2014/main" id="{71DBEF62-F669-45E3-A890-ABD024AB3B25}"/>
              </a:ext>
            </a:extLst>
          </p:cNvPr>
          <p:cNvGrpSpPr/>
          <p:nvPr/>
        </p:nvGrpSpPr>
        <p:grpSpPr>
          <a:xfrm>
            <a:off x="482716" y="2216815"/>
            <a:ext cx="4961198" cy="1617836"/>
            <a:chOff x="492395" y="1850869"/>
            <a:chExt cx="5060680" cy="1650277"/>
          </a:xfrm>
        </p:grpSpPr>
        <p:sp>
          <p:nvSpPr>
            <p:cNvPr id="63" name="Rectangle 62">
              <a:extLst>
                <a:ext uri="{FF2B5EF4-FFF2-40B4-BE49-F238E27FC236}">
                  <a16:creationId xmlns:a16="http://schemas.microsoft.com/office/drawing/2014/main" id="{411E40B4-8BBE-43E1-805B-7BA9536E935A}"/>
                </a:ext>
              </a:extLst>
            </p:cNvPr>
            <p:cNvSpPr/>
            <p:nvPr/>
          </p:nvSpPr>
          <p:spPr>
            <a:xfrm>
              <a:off x="983411" y="1871084"/>
              <a:ext cx="1239122" cy="276999"/>
            </a:xfrm>
            <a:prstGeom prst="rect">
              <a:avLst/>
            </a:prstGeom>
          </p:spPr>
          <p:txBody>
            <a:bodyPr wrap="none" lIns="0" tIns="0" rIns="0" bIns="0">
              <a:noAutofit/>
            </a:bodyPr>
            <a:lstStyle/>
            <a:p>
              <a:pPr defTabSz="896160"/>
              <a:r>
                <a:rPr lang="en-US" sz="1765">
                  <a:solidFill>
                    <a:srgbClr val="3C3C41"/>
                  </a:solidFill>
                  <a:latin typeface="Segoe UI Semibold"/>
                </a:rPr>
                <a:t>END USERS</a:t>
              </a:r>
            </a:p>
          </p:txBody>
        </p:sp>
        <p:sp>
          <p:nvSpPr>
            <p:cNvPr id="79" name="Hexagon 78">
              <a:extLst>
                <a:ext uri="{FF2B5EF4-FFF2-40B4-BE49-F238E27FC236}">
                  <a16:creationId xmlns:a16="http://schemas.microsoft.com/office/drawing/2014/main" id="{0E0129B2-42B1-48F3-83C4-EC58B4800824}"/>
                </a:ext>
              </a:extLst>
            </p:cNvPr>
            <p:cNvSpPr/>
            <p:nvPr/>
          </p:nvSpPr>
          <p:spPr bwMode="auto">
            <a:xfrm>
              <a:off x="492395" y="1850869"/>
              <a:ext cx="368219" cy="317430"/>
            </a:xfrm>
            <a:prstGeom prst="hexagon">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b="1">
                  <a:solidFill>
                    <a:srgbClr val="FFFFFF"/>
                  </a:solidFill>
                  <a:latin typeface="Segoe UI"/>
                </a:rPr>
                <a:t>1</a:t>
              </a:r>
              <a:endParaRPr lang="en-IN" sz="1176" b="1" err="1">
                <a:solidFill>
                  <a:srgbClr val="FFFFFF"/>
                </a:solidFill>
                <a:latin typeface="Segoe UI"/>
                <a:ea typeface="Segoe UI" pitchFamily="34" charset="0"/>
                <a:cs typeface="Segoe UI" pitchFamily="34" charset="0"/>
              </a:endParaRPr>
            </a:p>
          </p:txBody>
        </p:sp>
        <p:sp>
          <p:nvSpPr>
            <p:cNvPr id="82" name="Title 7">
              <a:extLst>
                <a:ext uri="{FF2B5EF4-FFF2-40B4-BE49-F238E27FC236}">
                  <a16:creationId xmlns:a16="http://schemas.microsoft.com/office/drawing/2014/main" id="{53BACCA2-2F13-4907-8BA8-755A0EEA2680}"/>
                </a:ext>
              </a:extLst>
            </p:cNvPr>
            <p:cNvSpPr txBox="1">
              <a:spLocks/>
            </p:cNvSpPr>
            <p:nvPr/>
          </p:nvSpPr>
          <p:spPr>
            <a:xfrm>
              <a:off x="1008064" y="2362373"/>
              <a:ext cx="4545011" cy="1138773"/>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50" baseline="0">
                  <a:ln w="3175">
                    <a:noFill/>
                  </a:ln>
                  <a:solidFill>
                    <a:schemeClr val="tx1"/>
                  </a:solidFill>
                  <a:effectLst/>
                  <a:latin typeface="+mj-lt"/>
                  <a:ea typeface="+mn-ea"/>
                  <a:cs typeface="Segoe UI" pitchFamily="34" charset="0"/>
                </a:defRPr>
              </a:lvl1pPr>
            </a:lstStyle>
            <a:p>
              <a:pPr defTabSz="914367">
                <a:lnSpc>
                  <a:spcPct val="100000"/>
                </a:lnSpc>
                <a:spcBef>
                  <a:spcPts val="588"/>
                </a:spcBef>
              </a:pPr>
              <a:r>
                <a:rPr lang="en-US" sz="1568" spc="0">
                  <a:solidFill>
                    <a:srgbClr val="3C3C41"/>
                  </a:solidFill>
                  <a:latin typeface="Segoe UI"/>
                </a:rPr>
                <a:t>Lower barrier of entry</a:t>
              </a:r>
            </a:p>
            <a:p>
              <a:pPr defTabSz="914367">
                <a:lnSpc>
                  <a:spcPct val="100000"/>
                </a:lnSpc>
                <a:spcBef>
                  <a:spcPts val="588"/>
                </a:spcBef>
              </a:pPr>
              <a:r>
                <a:rPr lang="en-US" sz="1568" spc="0">
                  <a:solidFill>
                    <a:srgbClr val="3C3C41"/>
                  </a:solidFill>
                  <a:latin typeface="Segoe UI"/>
                </a:rPr>
                <a:t>Power users in business units close to the problem building solutions for their teams</a:t>
              </a:r>
            </a:p>
            <a:p>
              <a:pPr defTabSz="914367">
                <a:lnSpc>
                  <a:spcPct val="100000"/>
                </a:lnSpc>
                <a:spcBef>
                  <a:spcPts val="588"/>
                </a:spcBef>
              </a:pPr>
              <a:r>
                <a:rPr lang="en-US" sz="1568" spc="0">
                  <a:solidFill>
                    <a:srgbClr val="3C3C41"/>
                  </a:solidFill>
                  <a:latin typeface="Segoe UI"/>
                </a:rPr>
                <a:t>Often with IT oversight or in an approved sandbox</a:t>
              </a:r>
            </a:p>
          </p:txBody>
        </p:sp>
      </p:grpSp>
      <p:grpSp>
        <p:nvGrpSpPr>
          <p:cNvPr id="3" name="Group 2">
            <a:extLst>
              <a:ext uri="{FF2B5EF4-FFF2-40B4-BE49-F238E27FC236}">
                <a16:creationId xmlns:a16="http://schemas.microsoft.com/office/drawing/2014/main" id="{A2971AC9-3BD0-4135-9AA8-67C8B1002AC6}"/>
              </a:ext>
            </a:extLst>
          </p:cNvPr>
          <p:cNvGrpSpPr/>
          <p:nvPr/>
        </p:nvGrpSpPr>
        <p:grpSpPr>
          <a:xfrm>
            <a:off x="7434010" y="2216815"/>
            <a:ext cx="4184386" cy="1376455"/>
            <a:chOff x="7583077" y="1850869"/>
            <a:chExt cx="4268292" cy="1404056"/>
          </a:xfrm>
        </p:grpSpPr>
        <p:sp>
          <p:nvSpPr>
            <p:cNvPr id="90" name="Rectangle 89">
              <a:extLst>
                <a:ext uri="{FF2B5EF4-FFF2-40B4-BE49-F238E27FC236}">
                  <a16:creationId xmlns:a16="http://schemas.microsoft.com/office/drawing/2014/main" id="{6A32AF61-9204-4DBA-89A5-BE51B6EC23C5}"/>
                </a:ext>
              </a:extLst>
            </p:cNvPr>
            <p:cNvSpPr/>
            <p:nvPr/>
          </p:nvSpPr>
          <p:spPr>
            <a:xfrm>
              <a:off x="8074093" y="1871084"/>
              <a:ext cx="2710290" cy="276999"/>
            </a:xfrm>
            <a:prstGeom prst="rect">
              <a:avLst/>
            </a:prstGeom>
          </p:spPr>
          <p:txBody>
            <a:bodyPr wrap="none" lIns="0" tIns="0" rIns="0" bIns="0">
              <a:noAutofit/>
            </a:bodyPr>
            <a:lstStyle/>
            <a:p>
              <a:pPr defTabSz="896160"/>
              <a:r>
                <a:rPr lang="en-US" sz="1765">
                  <a:solidFill>
                    <a:srgbClr val="3C3C41"/>
                  </a:solidFill>
                  <a:latin typeface="Segoe UI Semibold"/>
                </a:rPr>
                <a:t>PRO-DEV/IT PRO</a:t>
              </a:r>
            </a:p>
          </p:txBody>
        </p:sp>
        <p:sp>
          <p:nvSpPr>
            <p:cNvPr id="91" name="Hexagon 90">
              <a:extLst>
                <a:ext uri="{FF2B5EF4-FFF2-40B4-BE49-F238E27FC236}">
                  <a16:creationId xmlns:a16="http://schemas.microsoft.com/office/drawing/2014/main" id="{D4590E5C-F0A2-4CCB-8C93-7E5E9774A64F}"/>
                </a:ext>
              </a:extLst>
            </p:cNvPr>
            <p:cNvSpPr/>
            <p:nvPr/>
          </p:nvSpPr>
          <p:spPr bwMode="auto">
            <a:xfrm>
              <a:off x="7583077" y="1850869"/>
              <a:ext cx="368219" cy="317430"/>
            </a:xfrm>
            <a:prstGeom prst="hexagon">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b="1">
                  <a:solidFill>
                    <a:srgbClr val="FFFFFF"/>
                  </a:solidFill>
                  <a:latin typeface="Segoe UI"/>
                </a:rPr>
                <a:t>2</a:t>
              </a:r>
              <a:endParaRPr lang="en-IN" sz="1176" b="1" err="1">
                <a:solidFill>
                  <a:srgbClr val="FFFFFF"/>
                </a:solidFill>
                <a:latin typeface="Segoe UI"/>
                <a:ea typeface="Segoe UI" pitchFamily="34" charset="0"/>
                <a:cs typeface="Segoe UI" pitchFamily="34" charset="0"/>
              </a:endParaRPr>
            </a:p>
          </p:txBody>
        </p:sp>
        <p:sp>
          <p:nvSpPr>
            <p:cNvPr id="92" name="Title 7">
              <a:extLst>
                <a:ext uri="{FF2B5EF4-FFF2-40B4-BE49-F238E27FC236}">
                  <a16:creationId xmlns:a16="http://schemas.microsoft.com/office/drawing/2014/main" id="{EDCF86B8-A0B3-4B11-A57B-AFCE73722E41}"/>
                </a:ext>
              </a:extLst>
            </p:cNvPr>
            <p:cNvSpPr txBox="1">
              <a:spLocks/>
            </p:cNvSpPr>
            <p:nvPr/>
          </p:nvSpPr>
          <p:spPr>
            <a:xfrm>
              <a:off x="8098747" y="2362373"/>
              <a:ext cx="3752622" cy="892552"/>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50" baseline="0">
                  <a:ln w="3175">
                    <a:noFill/>
                  </a:ln>
                  <a:solidFill>
                    <a:schemeClr val="tx1"/>
                  </a:solidFill>
                  <a:effectLst/>
                  <a:latin typeface="+mj-lt"/>
                  <a:ea typeface="+mn-ea"/>
                  <a:cs typeface="Segoe UI" pitchFamily="34" charset="0"/>
                </a:defRPr>
              </a:lvl1pPr>
            </a:lstStyle>
            <a:p>
              <a:pPr defTabSz="914367">
                <a:lnSpc>
                  <a:spcPct val="100000"/>
                </a:lnSpc>
                <a:spcBef>
                  <a:spcPts val="588"/>
                </a:spcBef>
              </a:pPr>
              <a:r>
                <a:rPr lang="en-US" sz="1568" spc="0">
                  <a:solidFill>
                    <a:srgbClr val="3C3C41"/>
                  </a:solidFill>
                  <a:latin typeface="Segoe UI"/>
                </a:rPr>
                <a:t>Enables high productivity</a:t>
              </a:r>
            </a:p>
            <a:p>
              <a:pPr defTabSz="914367">
                <a:lnSpc>
                  <a:spcPct val="100000"/>
                </a:lnSpc>
                <a:spcBef>
                  <a:spcPts val="588"/>
                </a:spcBef>
              </a:pPr>
              <a:r>
                <a:rPr lang="en-US" sz="1568" spc="0">
                  <a:solidFill>
                    <a:srgbClr val="3C3C41"/>
                  </a:solidFill>
                  <a:latin typeface="Segoe UI"/>
                </a:rPr>
                <a:t>Reduces time to develop and deploy</a:t>
              </a:r>
            </a:p>
            <a:p>
              <a:pPr defTabSz="914367">
                <a:lnSpc>
                  <a:spcPct val="100000"/>
                </a:lnSpc>
                <a:spcBef>
                  <a:spcPts val="588"/>
                </a:spcBef>
              </a:pPr>
              <a:r>
                <a:rPr lang="en-US" sz="1568" spc="0">
                  <a:solidFill>
                    <a:srgbClr val="3C3C41"/>
                  </a:solidFill>
                  <a:latin typeface="Segoe UI"/>
                </a:rPr>
                <a:t>Centrally managed and rolled out</a:t>
              </a:r>
            </a:p>
          </p:txBody>
        </p:sp>
      </p:grpSp>
      <p:sp>
        <p:nvSpPr>
          <p:cNvPr id="132" name="Freeform: Shape 131">
            <a:extLst>
              <a:ext uri="{FF2B5EF4-FFF2-40B4-BE49-F238E27FC236}">
                <a16:creationId xmlns:a16="http://schemas.microsoft.com/office/drawing/2014/main" id="{F6301C1A-9B98-4C27-9174-2D74D8EE95E8}"/>
              </a:ext>
            </a:extLst>
          </p:cNvPr>
          <p:cNvSpPr/>
          <p:nvPr/>
        </p:nvSpPr>
        <p:spPr bwMode="auto">
          <a:xfrm>
            <a:off x="1" y="5301352"/>
            <a:ext cx="12298021" cy="1556163"/>
          </a:xfrm>
          <a:custGeom>
            <a:avLst/>
            <a:gdLst>
              <a:gd name="connsiteX0" fmla="*/ 0 w 12544622"/>
              <a:gd name="connsiteY0" fmla="*/ 0 h 1587367"/>
              <a:gd name="connsiteX1" fmla="*/ 11750938 w 12544622"/>
              <a:gd name="connsiteY1" fmla="*/ 0 h 1587367"/>
              <a:gd name="connsiteX2" fmla="*/ 12544622 w 12544622"/>
              <a:gd name="connsiteY2" fmla="*/ 1587367 h 1587367"/>
              <a:gd name="connsiteX3" fmla="*/ 0 w 12544622"/>
              <a:gd name="connsiteY3" fmla="*/ 1587367 h 1587367"/>
            </a:gdLst>
            <a:ahLst/>
            <a:cxnLst>
              <a:cxn ang="0">
                <a:pos x="connsiteX0" y="connsiteY0"/>
              </a:cxn>
              <a:cxn ang="0">
                <a:pos x="connsiteX1" y="connsiteY1"/>
              </a:cxn>
              <a:cxn ang="0">
                <a:pos x="connsiteX2" y="connsiteY2"/>
              </a:cxn>
              <a:cxn ang="0">
                <a:pos x="connsiteX3" y="connsiteY3"/>
              </a:cxn>
            </a:cxnLst>
            <a:rect l="l" t="t" r="r" b="b"/>
            <a:pathLst>
              <a:path w="12544622" h="1587367">
                <a:moveTo>
                  <a:pt x="0" y="0"/>
                </a:moveTo>
                <a:lnTo>
                  <a:pt x="11750938" y="0"/>
                </a:lnTo>
                <a:lnTo>
                  <a:pt x="12544622" y="1587367"/>
                </a:lnTo>
                <a:lnTo>
                  <a:pt x="0" y="1587367"/>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Title 7">
            <a:extLst>
              <a:ext uri="{FF2B5EF4-FFF2-40B4-BE49-F238E27FC236}">
                <a16:creationId xmlns:a16="http://schemas.microsoft.com/office/drawing/2014/main" id="{CB025519-E355-45B7-94DF-F0C2C414BD74}"/>
              </a:ext>
            </a:extLst>
          </p:cNvPr>
          <p:cNvSpPr txBox="1">
            <a:spLocks/>
          </p:cNvSpPr>
          <p:nvPr/>
        </p:nvSpPr>
        <p:spPr>
          <a:xfrm>
            <a:off x="988248" y="5595508"/>
            <a:ext cx="9601031" cy="580823"/>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50" baseline="0">
                <a:ln w="3175">
                  <a:noFill/>
                </a:ln>
                <a:solidFill>
                  <a:schemeClr val="tx1"/>
                </a:solidFill>
                <a:effectLst/>
                <a:latin typeface="+mj-lt"/>
                <a:ea typeface="+mn-ea"/>
                <a:cs typeface="Segoe UI" pitchFamily="34" charset="0"/>
              </a:defRPr>
            </a:lvl1pPr>
          </a:lstStyle>
          <a:p>
            <a:pPr defTabSz="914367">
              <a:lnSpc>
                <a:spcPct val="100000"/>
              </a:lnSpc>
              <a:spcBef>
                <a:spcPts val="294"/>
              </a:spcBef>
            </a:pPr>
            <a:r>
              <a:rPr lang="en-US" sz="1765" spc="0">
                <a:solidFill>
                  <a:srgbClr val="FFFFFF"/>
                </a:solidFill>
                <a:latin typeface="Segoe UI Semibold"/>
              </a:rPr>
              <a:t>Some organizations start with a centralized IT apps and then grow into organic development</a:t>
            </a:r>
          </a:p>
          <a:p>
            <a:pPr defTabSz="914367">
              <a:lnSpc>
                <a:spcPct val="100000"/>
              </a:lnSpc>
              <a:spcBef>
                <a:spcPts val="294"/>
              </a:spcBef>
            </a:pPr>
            <a:r>
              <a:rPr lang="en-US" sz="1765" spc="0">
                <a:solidFill>
                  <a:srgbClr val="FFFFFF"/>
                </a:solidFill>
                <a:latin typeface="Segoe UI Semibold"/>
              </a:rPr>
              <a:t>Far more start with organic solutions in business units and grow into a centralized IT </a:t>
            </a:r>
            <a:r>
              <a:rPr lang="en-US" sz="1765" spc="0" err="1">
                <a:solidFill>
                  <a:srgbClr val="FFFFFF"/>
                </a:solidFill>
                <a:latin typeface="Segoe UI Semibold"/>
              </a:rPr>
              <a:t>CoE</a:t>
            </a:r>
            <a:endParaRPr lang="en-US" sz="1765" spc="0">
              <a:solidFill>
                <a:srgbClr val="FFFFFF"/>
              </a:solidFill>
              <a:latin typeface="Segoe UI Semibold"/>
            </a:endParaRPr>
          </a:p>
        </p:txBody>
      </p:sp>
      <p:sp>
        <p:nvSpPr>
          <p:cNvPr id="153" name="Hexagon 152">
            <a:extLst>
              <a:ext uri="{FF2B5EF4-FFF2-40B4-BE49-F238E27FC236}">
                <a16:creationId xmlns:a16="http://schemas.microsoft.com/office/drawing/2014/main" id="{F6274023-27A5-4381-BB3F-0C537043F50B}"/>
              </a:ext>
            </a:extLst>
          </p:cNvPr>
          <p:cNvSpPr/>
          <p:nvPr/>
        </p:nvSpPr>
        <p:spPr bwMode="auto">
          <a:xfrm>
            <a:off x="11401112" y="-233792"/>
            <a:ext cx="1601086" cy="1410334"/>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IN" sz="1176" b="1" err="1">
              <a:solidFill>
                <a:srgbClr val="FFFFFF"/>
              </a:solidFill>
              <a:latin typeface="Segoe UI"/>
              <a:cs typeface="Segoe UI" pitchFamily="34" charset="0"/>
            </a:endParaRPr>
          </a:p>
        </p:txBody>
      </p:sp>
      <p:sp>
        <p:nvSpPr>
          <p:cNvPr id="152" name="Hexagon 151">
            <a:extLst>
              <a:ext uri="{FF2B5EF4-FFF2-40B4-BE49-F238E27FC236}">
                <a16:creationId xmlns:a16="http://schemas.microsoft.com/office/drawing/2014/main" id="{C2430467-8122-4034-BF9C-4E28EAF9E5F1}"/>
              </a:ext>
            </a:extLst>
          </p:cNvPr>
          <p:cNvSpPr/>
          <p:nvPr/>
        </p:nvSpPr>
        <p:spPr bwMode="auto">
          <a:xfrm>
            <a:off x="10105615" y="-1214982"/>
            <a:ext cx="2310957" cy="2035631"/>
          </a:xfrm>
          <a:prstGeom prst="hexagon">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309703204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9B3D8F35-B6FF-43E2-8A0D-C1CC9E34664A}"/>
              </a:ext>
            </a:extLst>
          </p:cNvPr>
          <p:cNvSpPr/>
          <p:nvPr/>
        </p:nvSpPr>
        <p:spPr bwMode="auto">
          <a:xfrm>
            <a:off x="6792569" y="914400"/>
            <a:ext cx="5399431" cy="5943601"/>
          </a:xfrm>
          <a:custGeom>
            <a:avLst/>
            <a:gdLst>
              <a:gd name="connsiteX0" fmla="*/ 4513702 w 5399431"/>
              <a:gd name="connsiteY0" fmla="*/ 0 h 5943601"/>
              <a:gd name="connsiteX1" fmla="*/ 5399431 w 5399431"/>
              <a:gd name="connsiteY1" fmla="*/ 885729 h 5943601"/>
              <a:gd name="connsiteX2" fmla="*/ 5399431 w 5399431"/>
              <a:gd name="connsiteY2" fmla="*/ 5943601 h 5943601"/>
              <a:gd name="connsiteX3" fmla="*/ 1429896 w 5399431"/>
              <a:gd name="connsiteY3" fmla="*/ 5943601 h 5943601"/>
              <a:gd name="connsiteX4" fmla="*/ 0 w 5399431"/>
              <a:gd name="connsiteY4" fmla="*/ 4513704 h 594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9431" h="5943601">
                <a:moveTo>
                  <a:pt x="4513702" y="0"/>
                </a:moveTo>
                <a:lnTo>
                  <a:pt x="5399431" y="885729"/>
                </a:lnTo>
                <a:lnTo>
                  <a:pt x="5399431" y="5943601"/>
                </a:lnTo>
                <a:lnTo>
                  <a:pt x="1429896" y="5943601"/>
                </a:lnTo>
                <a:lnTo>
                  <a:pt x="0" y="4513704"/>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7DB39A57-A5E6-45DC-8D56-A02475DA4B2B}"/>
              </a:ext>
            </a:extLst>
          </p:cNvPr>
          <p:cNvSpPr/>
          <p:nvPr/>
        </p:nvSpPr>
        <p:spPr>
          <a:xfrm>
            <a:off x="586841" y="2028663"/>
            <a:ext cx="5655209" cy="1762021"/>
          </a:xfrm>
          <a:prstGeom prst="rect">
            <a:avLst/>
          </a:prstGeom>
        </p:spPr>
        <p:txBody>
          <a:bodyPr wrap="square" lIns="0" tIns="0" rIns="0" bIns="0">
            <a:spAutoFit/>
          </a:bodyPr>
          <a:lstStyle/>
          <a:p>
            <a:pPr marL="285750" lvl="1" indent="-285750">
              <a:spcAft>
                <a:spcPts val="300"/>
              </a:spcAft>
              <a:buFont typeface="Arial" panose="020B0604020202020204" pitchFamily="34" charset="0"/>
              <a:buChar char="•"/>
            </a:pPr>
            <a:r>
              <a:rPr lang="en-US" sz="1400"/>
              <a:t>Power Apps makers see an error upon using connectors that don’t belong together or are blocked using DLP policies. Apps violating DLP policies cannot be saved at design time unless DLP violation is resolved.</a:t>
            </a:r>
          </a:p>
          <a:p>
            <a:pPr marL="285750" lvl="2" indent="-285750">
              <a:spcAft>
                <a:spcPts val="300"/>
              </a:spcAft>
              <a:buFont typeface="Arial" panose="020B0604020202020204" pitchFamily="34" charset="0"/>
              <a:buChar char="•"/>
            </a:pPr>
            <a:r>
              <a:rPr lang="en-US" sz="1400"/>
              <a:t>Power Automate makers see a warning while saving a flow using connectors that don’t below together or are blocked using DLP policies Flow will be saved but marked as ‘Suspended’ and will not execute unless DLP violation is resolved.</a:t>
            </a:r>
          </a:p>
        </p:txBody>
      </p:sp>
      <p:sp>
        <p:nvSpPr>
          <p:cNvPr id="38" name="Rectangle 37">
            <a:extLst>
              <a:ext uri="{FF2B5EF4-FFF2-40B4-BE49-F238E27FC236}">
                <a16:creationId xmlns:a16="http://schemas.microsoft.com/office/drawing/2014/main" id="{E3CF2EAC-223F-493B-98C8-7DEDA1796302}"/>
              </a:ext>
            </a:extLst>
          </p:cNvPr>
          <p:cNvSpPr/>
          <p:nvPr/>
        </p:nvSpPr>
        <p:spPr>
          <a:xfrm>
            <a:off x="1220167" y="1537446"/>
            <a:ext cx="4877045" cy="276999"/>
          </a:xfrm>
          <a:prstGeom prst="rect">
            <a:avLst/>
          </a:prstGeom>
        </p:spPr>
        <p:txBody>
          <a:bodyPr wrap="square" lIns="0" tIns="0" rIns="0" bIns="0">
            <a:spAutoFit/>
          </a:bodyPr>
          <a:lstStyle/>
          <a:p>
            <a:pPr marL="0" lvl="1">
              <a:spcAft>
                <a:spcPts val="300"/>
              </a:spcAft>
              <a:buNone/>
            </a:pPr>
            <a:r>
              <a:rPr lang="en-US" sz="1800">
                <a:latin typeface="+mj-lt"/>
              </a:rPr>
              <a:t>Design-time</a:t>
            </a:r>
          </a:p>
        </p:txBody>
      </p:sp>
      <p:sp>
        <p:nvSpPr>
          <p:cNvPr id="60" name="Rectangle 59">
            <a:extLst>
              <a:ext uri="{FF2B5EF4-FFF2-40B4-BE49-F238E27FC236}">
                <a16:creationId xmlns:a16="http://schemas.microsoft.com/office/drawing/2014/main" id="{C3048BC7-EF08-415F-9E9B-7C787611FE56}"/>
              </a:ext>
            </a:extLst>
          </p:cNvPr>
          <p:cNvSpPr/>
          <p:nvPr/>
        </p:nvSpPr>
        <p:spPr>
          <a:xfrm>
            <a:off x="586841" y="4682963"/>
            <a:ext cx="5655209" cy="1762021"/>
          </a:xfrm>
          <a:prstGeom prst="rect">
            <a:avLst/>
          </a:prstGeom>
        </p:spPr>
        <p:txBody>
          <a:bodyPr wrap="square" lIns="0" tIns="0" rIns="0" bIns="0">
            <a:spAutoFit/>
          </a:bodyPr>
          <a:lstStyle/>
          <a:p>
            <a:pPr marL="285750" lvl="1" indent="-285750">
              <a:spcAft>
                <a:spcPts val="300"/>
              </a:spcAft>
              <a:buFont typeface="Arial" panose="020B0604020202020204" pitchFamily="34" charset="0"/>
              <a:buChar char="•"/>
            </a:pPr>
            <a:r>
              <a:rPr lang="en-US" sz="1400"/>
              <a:t>If DLP policy changes impact an existing Power App negatively and it becomes non-compliant then users are no longer able to launch it and get an error.</a:t>
            </a:r>
          </a:p>
          <a:p>
            <a:pPr marL="285750" lvl="1" indent="-285750">
              <a:spcAft>
                <a:spcPts val="300"/>
              </a:spcAft>
              <a:buFont typeface="Arial" panose="020B0604020202020204" pitchFamily="34" charset="0"/>
              <a:buChar char="•"/>
            </a:pPr>
            <a:r>
              <a:rPr lang="en-US" sz="1400"/>
              <a:t>If DLP policy changes impact an existing Power Automate negatively and it becomes non-compliant then it is automatically marked as suspended users are no longer able to execute it. Power Automate suspension may take ~5 mins to come into effect after policy changes.</a:t>
            </a:r>
          </a:p>
        </p:txBody>
      </p:sp>
      <p:sp>
        <p:nvSpPr>
          <p:cNvPr id="61" name="Rectangle 60">
            <a:extLst>
              <a:ext uri="{FF2B5EF4-FFF2-40B4-BE49-F238E27FC236}">
                <a16:creationId xmlns:a16="http://schemas.microsoft.com/office/drawing/2014/main" id="{62B665F7-5E34-47BD-AF63-60B4109F964E}"/>
              </a:ext>
            </a:extLst>
          </p:cNvPr>
          <p:cNvSpPr/>
          <p:nvPr/>
        </p:nvSpPr>
        <p:spPr>
          <a:xfrm>
            <a:off x="1220167" y="4183975"/>
            <a:ext cx="4877045" cy="276999"/>
          </a:xfrm>
          <a:prstGeom prst="rect">
            <a:avLst/>
          </a:prstGeom>
        </p:spPr>
        <p:txBody>
          <a:bodyPr wrap="square" lIns="0" tIns="0" rIns="0" bIns="0">
            <a:spAutoFit/>
          </a:bodyPr>
          <a:lstStyle/>
          <a:p>
            <a:pPr marL="0" lvl="1">
              <a:spcAft>
                <a:spcPts val="300"/>
              </a:spcAft>
              <a:buNone/>
            </a:pPr>
            <a:r>
              <a:rPr lang="en-US" sz="1800">
                <a:latin typeface="+mj-lt"/>
              </a:rPr>
              <a:t>Run-time</a:t>
            </a:r>
          </a:p>
        </p:txBody>
      </p:sp>
      <p:grpSp>
        <p:nvGrpSpPr>
          <p:cNvPr id="4" name="Group 3">
            <a:extLst>
              <a:ext uri="{FF2B5EF4-FFF2-40B4-BE49-F238E27FC236}">
                <a16:creationId xmlns:a16="http://schemas.microsoft.com/office/drawing/2014/main" id="{647A8339-7D0F-481D-A8B6-E7FF9FA3AA2F}"/>
              </a:ext>
            </a:extLst>
          </p:cNvPr>
          <p:cNvGrpSpPr/>
          <p:nvPr/>
        </p:nvGrpSpPr>
        <p:grpSpPr>
          <a:xfrm>
            <a:off x="7058826" y="1578071"/>
            <a:ext cx="4816819" cy="4824412"/>
            <a:chOff x="7058826" y="1578071"/>
            <a:chExt cx="4816819" cy="4824412"/>
          </a:xfrm>
        </p:grpSpPr>
        <p:sp>
          <p:nvSpPr>
            <p:cNvPr id="81" name="Rectangle: Rounded Corners 80">
              <a:extLst>
                <a:ext uri="{FF2B5EF4-FFF2-40B4-BE49-F238E27FC236}">
                  <a16:creationId xmlns:a16="http://schemas.microsoft.com/office/drawing/2014/main" id="{4811BCAC-AA81-4A8C-B279-55A0F98D001F}"/>
                </a:ext>
              </a:extLst>
            </p:cNvPr>
            <p:cNvSpPr/>
            <p:nvPr/>
          </p:nvSpPr>
          <p:spPr bwMode="auto">
            <a:xfrm>
              <a:off x="7058826" y="1578071"/>
              <a:ext cx="4816819" cy="4824412"/>
            </a:xfrm>
            <a:prstGeom prst="roundRect">
              <a:avLst>
                <a:gd name="adj" fmla="val 5002"/>
              </a:avLst>
            </a:prstGeom>
            <a:solidFill>
              <a:srgbClr val="191919"/>
            </a:solidFill>
            <a:ln>
              <a:solidFill>
                <a:schemeClr val="bg1">
                  <a:lumMod val="85000"/>
                  <a:lumOff val="1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7" name="Rectangle: Rounded Corners 26">
              <a:extLst>
                <a:ext uri="{FF2B5EF4-FFF2-40B4-BE49-F238E27FC236}">
                  <a16:creationId xmlns:a16="http://schemas.microsoft.com/office/drawing/2014/main" id="{3FD15AF7-54AF-45AA-9D73-CD260B83BB63}"/>
                </a:ext>
              </a:extLst>
            </p:cNvPr>
            <p:cNvSpPr/>
            <p:nvPr/>
          </p:nvSpPr>
          <p:spPr bwMode="auto">
            <a:xfrm>
              <a:off x="7199670" y="1719138"/>
              <a:ext cx="4535130" cy="4542278"/>
            </a:xfrm>
            <a:prstGeom prst="roundRect">
              <a:avLst>
                <a:gd name="adj" fmla="val 2650"/>
              </a:avLst>
            </a:prstGeom>
            <a:solidFill>
              <a:srgbClr val="F8F8F8"/>
            </a:solidFill>
            <a:ln>
              <a:solidFill>
                <a:schemeClr val="bg1">
                  <a:lumMod val="85000"/>
                  <a:lumOff val="1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nvGrpSpPr>
            <p:cNvPr id="83" name="Group 82">
              <a:extLst>
                <a:ext uri="{FF2B5EF4-FFF2-40B4-BE49-F238E27FC236}">
                  <a16:creationId xmlns:a16="http://schemas.microsoft.com/office/drawing/2014/main" id="{FD817AF4-D7E5-4903-8721-528242F55F6C}"/>
                </a:ext>
              </a:extLst>
            </p:cNvPr>
            <p:cNvGrpSpPr/>
            <p:nvPr/>
          </p:nvGrpSpPr>
          <p:grpSpPr>
            <a:xfrm>
              <a:off x="7317332" y="1905230"/>
              <a:ext cx="4417468" cy="4170095"/>
              <a:chOff x="6792569" y="2453640"/>
              <a:chExt cx="3865197" cy="3648750"/>
            </a:xfrm>
            <a:solidFill>
              <a:schemeClr val="tx1"/>
            </a:solidFill>
          </p:grpSpPr>
          <p:pic>
            <p:nvPicPr>
              <p:cNvPr id="84" name="Picture 83">
                <a:extLst>
                  <a:ext uri="{FF2B5EF4-FFF2-40B4-BE49-F238E27FC236}">
                    <a16:creationId xmlns:a16="http://schemas.microsoft.com/office/drawing/2014/main" id="{FE5F8B3A-5A1D-4E05-99C7-65BFEBC2C772}"/>
                  </a:ext>
                </a:extLst>
              </p:cNvPr>
              <p:cNvPicPr/>
              <p:nvPr/>
            </p:nvPicPr>
            <p:blipFill rotWithShape="1">
              <a:blip r:embed="rId3" cstate="screen">
                <a:extLst>
                  <a:ext uri="{28A0092B-C50C-407E-A947-70E740481C1C}">
                    <a14:useLocalDpi xmlns:a14="http://schemas.microsoft.com/office/drawing/2010/main"/>
                  </a:ext>
                </a:extLst>
              </a:blip>
              <a:srcRect/>
              <a:stretch/>
            </p:blipFill>
            <p:spPr bwMode="auto">
              <a:xfrm>
                <a:off x="8422510" y="2453640"/>
                <a:ext cx="2235256" cy="1020819"/>
              </a:xfrm>
              <a:prstGeom prst="rect">
                <a:avLst/>
              </a:prstGeom>
              <a:grpFill/>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85" name="Picture 84">
                <a:extLst>
                  <a:ext uri="{FF2B5EF4-FFF2-40B4-BE49-F238E27FC236}">
                    <a16:creationId xmlns:a16="http://schemas.microsoft.com/office/drawing/2014/main" id="{7C62E7B8-54C6-4497-9417-E4E0B13C6A3E}"/>
                  </a:ext>
                </a:extLst>
              </p:cNvPr>
              <p:cNvPicPr/>
              <p:nvPr/>
            </p:nvPicPr>
            <p:blipFill rotWithShape="1">
              <a:blip r:embed="rId4" cstate="screen">
                <a:extLst>
                  <a:ext uri="{28A0092B-C50C-407E-A947-70E740481C1C}">
                    <a14:useLocalDpi xmlns:a14="http://schemas.microsoft.com/office/drawing/2010/main"/>
                  </a:ext>
                </a:extLst>
              </a:blip>
              <a:srcRect/>
              <a:stretch/>
            </p:blipFill>
            <p:spPr bwMode="auto">
              <a:xfrm>
                <a:off x="6792569" y="3614752"/>
                <a:ext cx="3865197" cy="481960"/>
              </a:xfrm>
              <a:prstGeom prst="rect">
                <a:avLst/>
              </a:prstGeom>
              <a:grpFill/>
              <a:ln>
                <a:noFill/>
              </a:ln>
              <a:effectLst>
                <a:outerShdw blurRad="50800" dist="38100" dir="2700000" algn="tl" rotWithShape="0">
                  <a:prstClr val="black">
                    <a:alpha val="40000"/>
                  </a:prstClr>
                </a:outerShdw>
              </a:effectLst>
            </p:spPr>
          </p:pic>
          <p:pic>
            <p:nvPicPr>
              <p:cNvPr id="86" name="Picture 85">
                <a:extLst>
                  <a:ext uri="{FF2B5EF4-FFF2-40B4-BE49-F238E27FC236}">
                    <a16:creationId xmlns:a16="http://schemas.microsoft.com/office/drawing/2014/main" id="{4B24F56B-3D97-4B01-94BD-89FE2DAD4F5E}"/>
                  </a:ext>
                </a:extLst>
              </p:cNvPr>
              <p:cNvPicPr/>
              <p:nvPr/>
            </p:nvPicPr>
            <p:blipFill rotWithShape="1">
              <a:blip r:embed="rId5" cstate="screen">
                <a:extLst>
                  <a:ext uri="{28A0092B-C50C-407E-A947-70E740481C1C}">
                    <a14:useLocalDpi xmlns:a14="http://schemas.microsoft.com/office/drawing/2010/main"/>
                  </a:ext>
                </a:extLst>
              </a:blip>
              <a:srcRect/>
              <a:stretch/>
            </p:blipFill>
            <p:spPr bwMode="auto">
              <a:xfrm>
                <a:off x="7094449" y="5321852"/>
                <a:ext cx="3563317" cy="780538"/>
              </a:xfrm>
              <a:prstGeom prst="rect">
                <a:avLst/>
              </a:prstGeom>
              <a:grpFill/>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87" name="Picture 86">
                <a:extLst>
                  <a:ext uri="{FF2B5EF4-FFF2-40B4-BE49-F238E27FC236}">
                    <a16:creationId xmlns:a16="http://schemas.microsoft.com/office/drawing/2014/main" id="{536B81F4-C3F1-4879-AFBF-9BA4B9B58BED}"/>
                  </a:ext>
                </a:extLst>
              </p:cNvPr>
              <p:cNvPicPr/>
              <p:nvPr/>
            </p:nvPicPr>
            <p:blipFill rotWithShape="1">
              <a:blip r:embed="rId6" cstate="screen">
                <a:extLst>
                  <a:ext uri="{28A0092B-C50C-407E-A947-70E740481C1C}">
                    <a14:useLocalDpi xmlns:a14="http://schemas.microsoft.com/office/drawing/2010/main"/>
                  </a:ext>
                </a:extLst>
              </a:blip>
              <a:srcRect/>
              <a:stretch/>
            </p:blipFill>
            <p:spPr bwMode="auto">
              <a:xfrm>
                <a:off x="8232212" y="4181528"/>
                <a:ext cx="2425553" cy="1055509"/>
              </a:xfrm>
              <a:prstGeom prst="rect">
                <a:avLst/>
              </a:prstGeom>
              <a:grpFill/>
              <a:ln>
                <a:noFill/>
              </a:ln>
              <a:effectLst>
                <a:outerShdw blurRad="50800" dist="38100" dir="2700000" algn="tl" rotWithShape="0">
                  <a:prstClr val="black">
                    <a:alpha val="40000"/>
                  </a:prstClr>
                </a:outerShdw>
              </a:effectLst>
            </p:spPr>
          </p:pic>
        </p:grpSp>
      </p:grpSp>
      <p:grpSp>
        <p:nvGrpSpPr>
          <p:cNvPr id="88" name="Group 87">
            <a:extLst>
              <a:ext uri="{FF2B5EF4-FFF2-40B4-BE49-F238E27FC236}">
                <a16:creationId xmlns:a16="http://schemas.microsoft.com/office/drawing/2014/main" id="{F82F42A3-6249-448C-9565-06F40CE5D855}"/>
              </a:ext>
            </a:extLst>
          </p:cNvPr>
          <p:cNvGrpSpPr/>
          <p:nvPr/>
        </p:nvGrpSpPr>
        <p:grpSpPr>
          <a:xfrm>
            <a:off x="10420864" y="-1238318"/>
            <a:ext cx="2034237" cy="2034237"/>
            <a:chOff x="10383415" y="5251919"/>
            <a:chExt cx="2034237" cy="2034237"/>
          </a:xfrm>
        </p:grpSpPr>
        <p:sp>
          <p:nvSpPr>
            <p:cNvPr id="89" name="Diamond 88">
              <a:extLst>
                <a:ext uri="{FF2B5EF4-FFF2-40B4-BE49-F238E27FC236}">
                  <a16:creationId xmlns:a16="http://schemas.microsoft.com/office/drawing/2014/main" id="{8CA4CCE9-B936-49AD-821C-69F39486790F}"/>
                </a:ext>
              </a:extLst>
            </p:cNvPr>
            <p:cNvSpPr/>
            <p:nvPr/>
          </p:nvSpPr>
          <p:spPr bwMode="auto">
            <a:xfrm>
              <a:off x="10383415" y="5251919"/>
              <a:ext cx="2034237" cy="2034237"/>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90" name="Diamond 89">
              <a:extLst>
                <a:ext uri="{FF2B5EF4-FFF2-40B4-BE49-F238E27FC236}">
                  <a16:creationId xmlns:a16="http://schemas.microsoft.com/office/drawing/2014/main" id="{124A0E4C-544E-4CE1-A745-C90CEDA21F44}"/>
                </a:ext>
              </a:extLst>
            </p:cNvPr>
            <p:cNvSpPr/>
            <p:nvPr/>
          </p:nvSpPr>
          <p:spPr bwMode="auto">
            <a:xfrm>
              <a:off x="11706260" y="6241766"/>
              <a:ext cx="711392" cy="711392"/>
            </a:xfrm>
            <a:prstGeom prst="diamond">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grpSp>
      <p:sp>
        <p:nvSpPr>
          <p:cNvPr id="91" name="Diamond 90">
            <a:extLst>
              <a:ext uri="{FF2B5EF4-FFF2-40B4-BE49-F238E27FC236}">
                <a16:creationId xmlns:a16="http://schemas.microsoft.com/office/drawing/2014/main" id="{A3113BC5-8A5D-4850-BE4E-87C55D6F25CC}"/>
              </a:ext>
            </a:extLst>
          </p:cNvPr>
          <p:cNvSpPr/>
          <p:nvPr/>
        </p:nvSpPr>
        <p:spPr bwMode="auto">
          <a:xfrm>
            <a:off x="-1667524" y="5547194"/>
            <a:ext cx="2034237" cy="2034237"/>
          </a:xfrm>
          <a:prstGeom prst="diamond">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a:solidFill>
                <a:srgbClr val="000000"/>
              </a:solidFill>
              <a:ea typeface="Segoe UI" pitchFamily="34" charset="0"/>
              <a:cs typeface="Segoe UI" pitchFamily="34" charset="0"/>
            </a:endParaRPr>
          </a:p>
        </p:txBody>
      </p:sp>
      <p:grpSp>
        <p:nvGrpSpPr>
          <p:cNvPr id="2" name="Group 1">
            <a:extLst>
              <a:ext uri="{FF2B5EF4-FFF2-40B4-BE49-F238E27FC236}">
                <a16:creationId xmlns:a16="http://schemas.microsoft.com/office/drawing/2014/main" id="{3E3D1F4A-08C1-437E-AA06-CCE7D3410F3F}"/>
              </a:ext>
            </a:extLst>
          </p:cNvPr>
          <p:cNvGrpSpPr/>
          <p:nvPr/>
        </p:nvGrpSpPr>
        <p:grpSpPr>
          <a:xfrm>
            <a:off x="567699" y="4029075"/>
            <a:ext cx="586802" cy="586798"/>
            <a:chOff x="567699" y="4029075"/>
            <a:chExt cx="586802" cy="586798"/>
          </a:xfrm>
        </p:grpSpPr>
        <p:sp>
          <p:nvSpPr>
            <p:cNvPr id="46" name="Diamond 45">
              <a:extLst>
                <a:ext uri="{FF2B5EF4-FFF2-40B4-BE49-F238E27FC236}">
                  <a16:creationId xmlns:a16="http://schemas.microsoft.com/office/drawing/2014/main" id="{56C4BEF3-F7A3-4DDC-B92A-36FD6D408218}"/>
                </a:ext>
              </a:extLst>
            </p:cNvPr>
            <p:cNvSpPr/>
            <p:nvPr/>
          </p:nvSpPr>
          <p:spPr bwMode="auto">
            <a:xfrm>
              <a:off x="567699" y="4029075"/>
              <a:ext cx="586802" cy="586798"/>
            </a:xfrm>
            <a:prstGeom prst="diamond">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IN" sz="2800">
                <a:solidFill>
                  <a:srgbClr val="000000"/>
                </a:solidFill>
                <a:latin typeface="+mj-lt"/>
                <a:ea typeface="Segoe UI" pitchFamily="34" charset="0"/>
                <a:cs typeface="Segoe UI" pitchFamily="34" charset="0"/>
              </a:endParaRPr>
            </a:p>
          </p:txBody>
        </p:sp>
        <p:sp>
          <p:nvSpPr>
            <p:cNvPr id="47" name="Diamond 46">
              <a:extLst>
                <a:ext uri="{FF2B5EF4-FFF2-40B4-BE49-F238E27FC236}">
                  <a16:creationId xmlns:a16="http://schemas.microsoft.com/office/drawing/2014/main" id="{AD0D6FDC-4312-4D39-929D-7BB545F8F9CA}"/>
                </a:ext>
              </a:extLst>
            </p:cNvPr>
            <p:cNvSpPr/>
            <p:nvPr/>
          </p:nvSpPr>
          <p:spPr bwMode="auto">
            <a:xfrm rot="16200000">
              <a:off x="592549" y="4053922"/>
              <a:ext cx="537103" cy="537103"/>
            </a:xfrm>
            <a:prstGeom prst="diamond">
              <a:avLst/>
            </a:prstGeom>
            <a:noFill/>
            <a:ln w="6350">
              <a:solidFill>
                <a:srgbClr val="EAEAE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77" name="PageRight_E761" title="Icon of a chevron bracket in a circle pointed right">
              <a:extLst>
                <a:ext uri="{FF2B5EF4-FFF2-40B4-BE49-F238E27FC236}">
                  <a16:creationId xmlns:a16="http://schemas.microsoft.com/office/drawing/2014/main" id="{6F8D68B4-CCA4-427E-8DC9-7C5D60F2A5C7}"/>
                </a:ext>
              </a:extLst>
            </p:cNvPr>
            <p:cNvSpPr>
              <a:spLocks noChangeAspect="1" noEditPoints="1"/>
            </p:cNvSpPr>
            <p:nvPr/>
          </p:nvSpPr>
          <p:spPr bwMode="auto">
            <a:xfrm>
              <a:off x="756180" y="4217477"/>
              <a:ext cx="209840" cy="209994"/>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27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3" name="Group 2">
            <a:extLst>
              <a:ext uri="{FF2B5EF4-FFF2-40B4-BE49-F238E27FC236}">
                <a16:creationId xmlns:a16="http://schemas.microsoft.com/office/drawing/2014/main" id="{5C2BF261-EA6E-4F94-855F-A646E2597DFB}"/>
              </a:ext>
            </a:extLst>
          </p:cNvPr>
          <p:cNvGrpSpPr/>
          <p:nvPr/>
        </p:nvGrpSpPr>
        <p:grpSpPr>
          <a:xfrm>
            <a:off x="567699" y="1371600"/>
            <a:ext cx="586802" cy="586798"/>
            <a:chOff x="567699" y="1371600"/>
            <a:chExt cx="586802" cy="586798"/>
          </a:xfrm>
        </p:grpSpPr>
        <p:sp>
          <p:nvSpPr>
            <p:cNvPr id="42" name="Diamond 41">
              <a:extLst>
                <a:ext uri="{FF2B5EF4-FFF2-40B4-BE49-F238E27FC236}">
                  <a16:creationId xmlns:a16="http://schemas.microsoft.com/office/drawing/2014/main" id="{8DEF3F5D-4A9F-4A31-A250-E75A0980AA61}"/>
                </a:ext>
              </a:extLst>
            </p:cNvPr>
            <p:cNvSpPr/>
            <p:nvPr/>
          </p:nvSpPr>
          <p:spPr bwMode="auto">
            <a:xfrm>
              <a:off x="567699" y="1371600"/>
              <a:ext cx="586802" cy="586798"/>
            </a:xfrm>
            <a:prstGeom prst="diamond">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IN" sz="2800">
                <a:solidFill>
                  <a:srgbClr val="000000"/>
                </a:solidFill>
                <a:latin typeface="+mj-lt"/>
                <a:ea typeface="Segoe UI" pitchFamily="34" charset="0"/>
                <a:cs typeface="Segoe UI" pitchFamily="34" charset="0"/>
              </a:endParaRPr>
            </a:p>
          </p:txBody>
        </p:sp>
        <p:sp>
          <p:nvSpPr>
            <p:cNvPr id="43" name="Diamond 42">
              <a:extLst>
                <a:ext uri="{FF2B5EF4-FFF2-40B4-BE49-F238E27FC236}">
                  <a16:creationId xmlns:a16="http://schemas.microsoft.com/office/drawing/2014/main" id="{1A228317-8F6A-4271-B050-34FC1A445B74}"/>
                </a:ext>
              </a:extLst>
            </p:cNvPr>
            <p:cNvSpPr/>
            <p:nvPr/>
          </p:nvSpPr>
          <p:spPr bwMode="auto">
            <a:xfrm rot="16200000">
              <a:off x="592549" y="1396447"/>
              <a:ext cx="537103" cy="537103"/>
            </a:xfrm>
            <a:prstGeom prst="diamond">
              <a:avLst/>
            </a:prstGeom>
            <a:noFill/>
            <a:ln w="6350">
              <a:solidFill>
                <a:srgbClr val="EAEAE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76" name="Pen" title="Icon of a surface pen with a drawn line below it">
              <a:extLst>
                <a:ext uri="{FF2B5EF4-FFF2-40B4-BE49-F238E27FC236}">
                  <a16:creationId xmlns:a16="http://schemas.microsoft.com/office/drawing/2014/main" id="{75415293-63AC-4212-9210-8276FFD8CC5C}"/>
                </a:ext>
              </a:extLst>
            </p:cNvPr>
            <p:cNvSpPr>
              <a:spLocks noChangeAspect="1" noEditPoints="1"/>
            </p:cNvSpPr>
            <p:nvPr/>
          </p:nvSpPr>
          <p:spPr bwMode="auto">
            <a:xfrm>
              <a:off x="753798" y="1556257"/>
              <a:ext cx="214604" cy="217484"/>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5" name="Freeform: Shape 4">
            <a:extLst>
              <a:ext uri="{FF2B5EF4-FFF2-40B4-BE49-F238E27FC236}">
                <a16:creationId xmlns:a16="http://schemas.microsoft.com/office/drawing/2014/main" id="{7F9D668C-15D4-4C97-B7CD-B162E006726D}"/>
              </a:ext>
            </a:extLst>
          </p:cNvPr>
          <p:cNvSpPr/>
          <p:nvPr/>
        </p:nvSpPr>
        <p:spPr bwMode="auto">
          <a:xfrm>
            <a:off x="0" y="487"/>
            <a:ext cx="9528463" cy="1344923"/>
          </a:xfrm>
          <a:custGeom>
            <a:avLst/>
            <a:gdLst>
              <a:gd name="connsiteX0" fmla="*/ 0 w 6882109"/>
              <a:gd name="connsiteY0" fmla="*/ 0 h 2005096"/>
              <a:gd name="connsiteX1" fmla="*/ 6882109 w 6882109"/>
              <a:gd name="connsiteY1" fmla="*/ 0 h 2005096"/>
              <a:gd name="connsiteX2" fmla="*/ 5879561 w 6882109"/>
              <a:gd name="connsiteY2" fmla="*/ 2005096 h 2005096"/>
              <a:gd name="connsiteX3" fmla="*/ 0 w 6882109"/>
              <a:gd name="connsiteY3" fmla="*/ 2005096 h 2005096"/>
            </a:gdLst>
            <a:ahLst/>
            <a:cxnLst>
              <a:cxn ang="0">
                <a:pos x="connsiteX0" y="connsiteY0"/>
              </a:cxn>
              <a:cxn ang="0">
                <a:pos x="connsiteX1" y="connsiteY1"/>
              </a:cxn>
              <a:cxn ang="0">
                <a:pos x="connsiteX2" y="connsiteY2"/>
              </a:cxn>
              <a:cxn ang="0">
                <a:pos x="connsiteX3" y="connsiteY3"/>
              </a:cxn>
            </a:cxnLst>
            <a:rect l="l" t="t" r="r" b="b"/>
            <a:pathLst>
              <a:path w="6882109" h="2005096">
                <a:moveTo>
                  <a:pt x="0" y="0"/>
                </a:moveTo>
                <a:lnTo>
                  <a:pt x="6882109" y="0"/>
                </a:lnTo>
                <a:lnTo>
                  <a:pt x="5879561" y="2005096"/>
                </a:lnTo>
                <a:lnTo>
                  <a:pt x="0" y="2005096"/>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GB"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Freeform: Shape 5">
            <a:extLst>
              <a:ext uri="{FF2B5EF4-FFF2-40B4-BE49-F238E27FC236}">
                <a16:creationId xmlns:a16="http://schemas.microsoft.com/office/drawing/2014/main" id="{BF9E171B-C1DC-4449-A02F-55FB0E14AC25}"/>
              </a:ext>
            </a:extLst>
          </p:cNvPr>
          <p:cNvSpPr/>
          <p:nvPr/>
        </p:nvSpPr>
        <p:spPr bwMode="auto">
          <a:xfrm>
            <a:off x="-1" y="488"/>
            <a:ext cx="9040257" cy="1420373"/>
          </a:xfrm>
          <a:custGeom>
            <a:avLst/>
            <a:gdLst>
              <a:gd name="connsiteX0" fmla="*/ 0 w 6576402"/>
              <a:gd name="connsiteY0" fmla="*/ 0 h 2117581"/>
              <a:gd name="connsiteX1" fmla="*/ 6576402 w 6576402"/>
              <a:gd name="connsiteY1" fmla="*/ 0 h 2117581"/>
              <a:gd name="connsiteX2" fmla="*/ 5517611 w 6576402"/>
              <a:gd name="connsiteY2" fmla="*/ 2117581 h 2117581"/>
              <a:gd name="connsiteX3" fmla="*/ 0 w 6576402"/>
              <a:gd name="connsiteY3" fmla="*/ 2117581 h 2117581"/>
            </a:gdLst>
            <a:ahLst/>
            <a:cxnLst>
              <a:cxn ang="0">
                <a:pos x="connsiteX0" y="connsiteY0"/>
              </a:cxn>
              <a:cxn ang="0">
                <a:pos x="connsiteX1" y="connsiteY1"/>
              </a:cxn>
              <a:cxn ang="0">
                <a:pos x="connsiteX2" y="connsiteY2"/>
              </a:cxn>
              <a:cxn ang="0">
                <a:pos x="connsiteX3" y="connsiteY3"/>
              </a:cxn>
            </a:cxnLst>
            <a:rect l="l" t="t" r="r" b="b"/>
            <a:pathLst>
              <a:path w="6576402" h="2117581">
                <a:moveTo>
                  <a:pt x="0" y="0"/>
                </a:moveTo>
                <a:lnTo>
                  <a:pt x="6576402" y="0"/>
                </a:lnTo>
                <a:lnTo>
                  <a:pt x="5517611" y="2117581"/>
                </a:lnTo>
                <a:lnTo>
                  <a:pt x="0" y="211758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GB"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Hexagon 6">
            <a:extLst>
              <a:ext uri="{FF2B5EF4-FFF2-40B4-BE49-F238E27FC236}">
                <a16:creationId xmlns:a16="http://schemas.microsoft.com/office/drawing/2014/main" id="{2A90754F-228A-409E-BC85-54EC80F65A9E}"/>
              </a:ext>
            </a:extLst>
          </p:cNvPr>
          <p:cNvSpPr/>
          <p:nvPr/>
        </p:nvSpPr>
        <p:spPr bwMode="auto">
          <a:xfrm>
            <a:off x="279490" y="525496"/>
            <a:ext cx="504000" cy="432000"/>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r>
              <a:rPr lang="en-IN" sz="1600" b="1" dirty="0">
                <a:solidFill>
                  <a:srgbClr val="FFFFFF"/>
                </a:solidFill>
                <a:latin typeface="Segoe UI"/>
                <a:cs typeface="Segoe UI" pitchFamily="34" charset="0"/>
              </a:rPr>
              <a:t>4</a:t>
            </a:r>
            <a:endParaRPr lang="en-IN" sz="1176" b="1" dirty="0">
              <a:solidFill>
                <a:srgbClr val="FFFFFF"/>
              </a:solidFill>
              <a:latin typeface="Segoe UI"/>
              <a:cs typeface="Segoe UI" pitchFamily="34" charset="0"/>
            </a:endParaRPr>
          </a:p>
        </p:txBody>
      </p:sp>
      <p:sp>
        <p:nvSpPr>
          <p:cNvPr id="20" name="Rectangle 19">
            <a:extLst>
              <a:ext uri="{FF2B5EF4-FFF2-40B4-BE49-F238E27FC236}">
                <a16:creationId xmlns:a16="http://schemas.microsoft.com/office/drawing/2014/main" id="{A02D4662-CC90-48E0-A134-1DBFC0E07F6D}"/>
              </a:ext>
            </a:extLst>
          </p:cNvPr>
          <p:cNvSpPr/>
          <p:nvPr/>
        </p:nvSpPr>
        <p:spPr>
          <a:xfrm>
            <a:off x="966020" y="531110"/>
            <a:ext cx="5102759" cy="423193"/>
          </a:xfrm>
          <a:prstGeom prst="rect">
            <a:avLst/>
          </a:prstGeom>
        </p:spPr>
        <p:txBody>
          <a:bodyPr wrap="square" lIns="0" tIns="0" rIns="0" bIns="0">
            <a:spAutoFit/>
          </a:bodyPr>
          <a:lstStyle/>
          <a:p>
            <a:r>
              <a:rPr lang="en-US" sz="2750" dirty="0">
                <a:solidFill>
                  <a:schemeClr val="bg1"/>
                </a:solidFill>
                <a:latin typeface="+mj-lt"/>
              </a:rPr>
              <a:t>DLP Policy Enforcement</a:t>
            </a:r>
            <a:endParaRPr lang="en-IN" sz="2750" dirty="0">
              <a:solidFill>
                <a:schemeClr val="bg1"/>
              </a:solidFill>
              <a:latin typeface="+mj-lt"/>
            </a:endParaRPr>
          </a:p>
        </p:txBody>
      </p:sp>
    </p:spTree>
    <p:extLst>
      <p:ext uri="{BB962C8B-B14F-4D97-AF65-F5344CB8AC3E}">
        <p14:creationId xmlns:p14="http://schemas.microsoft.com/office/powerpoint/2010/main" val="81266348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amond 7">
            <a:extLst>
              <a:ext uri="{FF2B5EF4-FFF2-40B4-BE49-F238E27FC236}">
                <a16:creationId xmlns:a16="http://schemas.microsoft.com/office/drawing/2014/main" id="{DADF201B-2A9D-4562-8F95-06786B751866}"/>
              </a:ext>
            </a:extLst>
          </p:cNvPr>
          <p:cNvSpPr/>
          <p:nvPr/>
        </p:nvSpPr>
        <p:spPr bwMode="auto">
          <a:xfrm>
            <a:off x="522391" y="3576485"/>
            <a:ext cx="887266" cy="887266"/>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000000"/>
              </a:solidFill>
              <a:cs typeface="Segoe UI" pitchFamily="34" charset="0"/>
            </a:endParaRPr>
          </a:p>
        </p:txBody>
      </p:sp>
      <p:sp>
        <p:nvSpPr>
          <p:cNvPr id="9" name="Freeform: Shape 8">
            <a:extLst>
              <a:ext uri="{FF2B5EF4-FFF2-40B4-BE49-F238E27FC236}">
                <a16:creationId xmlns:a16="http://schemas.microsoft.com/office/drawing/2014/main" id="{0DE0A6CA-F2E9-4A6F-BEA1-D729DBF5BA70}"/>
              </a:ext>
            </a:extLst>
          </p:cNvPr>
          <p:cNvSpPr/>
          <p:nvPr/>
        </p:nvSpPr>
        <p:spPr bwMode="auto">
          <a:xfrm>
            <a:off x="1" y="0"/>
            <a:ext cx="6562724" cy="4696776"/>
          </a:xfrm>
          <a:custGeom>
            <a:avLst/>
            <a:gdLst>
              <a:gd name="connsiteX0" fmla="*/ 0 w 6562724"/>
              <a:gd name="connsiteY0" fmla="*/ 0 h 4696776"/>
              <a:gd name="connsiteX1" fmla="*/ 6562724 w 6562724"/>
              <a:gd name="connsiteY1" fmla="*/ 0 h 4696776"/>
              <a:gd name="connsiteX2" fmla="*/ 1865948 w 6562724"/>
              <a:gd name="connsiteY2" fmla="*/ 4696776 h 4696776"/>
              <a:gd name="connsiteX3" fmla="*/ 0 w 6562724"/>
              <a:gd name="connsiteY3" fmla="*/ 2830828 h 4696776"/>
            </a:gdLst>
            <a:ahLst/>
            <a:cxnLst>
              <a:cxn ang="0">
                <a:pos x="connsiteX0" y="connsiteY0"/>
              </a:cxn>
              <a:cxn ang="0">
                <a:pos x="connsiteX1" y="connsiteY1"/>
              </a:cxn>
              <a:cxn ang="0">
                <a:pos x="connsiteX2" y="connsiteY2"/>
              </a:cxn>
              <a:cxn ang="0">
                <a:pos x="connsiteX3" y="connsiteY3"/>
              </a:cxn>
            </a:cxnLst>
            <a:rect l="l" t="t" r="r" b="b"/>
            <a:pathLst>
              <a:path w="6562724" h="4696776">
                <a:moveTo>
                  <a:pt x="0" y="0"/>
                </a:moveTo>
                <a:lnTo>
                  <a:pt x="6562724" y="0"/>
                </a:lnTo>
                <a:lnTo>
                  <a:pt x="1865948" y="4696776"/>
                </a:lnTo>
                <a:lnTo>
                  <a:pt x="0" y="2830828"/>
                </a:lnTo>
                <a:close/>
              </a:path>
            </a:pathLst>
          </a:custGeom>
          <a:solidFill>
            <a:srgbClr val="191919"/>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000000"/>
              </a:solidFill>
              <a:cs typeface="Segoe UI" pitchFamily="34" charset="0"/>
            </a:endParaRPr>
          </a:p>
        </p:txBody>
      </p:sp>
      <p:sp>
        <p:nvSpPr>
          <p:cNvPr id="10" name="Title 7">
            <a:extLst>
              <a:ext uri="{FF2B5EF4-FFF2-40B4-BE49-F238E27FC236}">
                <a16:creationId xmlns:a16="http://schemas.microsoft.com/office/drawing/2014/main" id="{99C5543B-AFF8-42E4-A347-A2BDBDAD7EC5}"/>
              </a:ext>
            </a:extLst>
          </p:cNvPr>
          <p:cNvSpPr txBox="1">
            <a:spLocks/>
          </p:cNvSpPr>
          <p:nvPr/>
        </p:nvSpPr>
        <p:spPr>
          <a:xfrm>
            <a:off x="850154" y="459024"/>
            <a:ext cx="4406900" cy="84638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750" dirty="0">
                <a:solidFill>
                  <a:schemeClr val="bg1"/>
                </a:solidFill>
              </a:rPr>
              <a:t>Multiple Policy Impact on Environments</a:t>
            </a:r>
          </a:p>
        </p:txBody>
      </p:sp>
      <p:sp>
        <p:nvSpPr>
          <p:cNvPr id="11" name="Text Placeholder 2">
            <a:extLst>
              <a:ext uri="{FF2B5EF4-FFF2-40B4-BE49-F238E27FC236}">
                <a16:creationId xmlns:a16="http://schemas.microsoft.com/office/drawing/2014/main" id="{5121E5AF-3119-4C4F-8AEF-F459F49AC878}"/>
              </a:ext>
            </a:extLst>
          </p:cNvPr>
          <p:cNvSpPr txBox="1">
            <a:spLocks/>
          </p:cNvSpPr>
          <p:nvPr/>
        </p:nvSpPr>
        <p:spPr>
          <a:xfrm>
            <a:off x="850154" y="1503318"/>
            <a:ext cx="3481388" cy="984885"/>
          </a:xfrm>
          <a:prstGeom prst="rect">
            <a:avLst/>
          </a:prstGeom>
          <a:ln>
            <a:noFill/>
          </a:ln>
        </p:spPr>
        <p:txBody>
          <a:bodyPr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solidFill>
                  <a:schemeClr val="bg1"/>
                </a:solidFill>
              </a:rPr>
              <a:t>If multiple tenant or environment level policies are applied simultaneously</a:t>
            </a:r>
            <a:br>
              <a:rPr lang="en-US" sz="1600" dirty="0">
                <a:solidFill>
                  <a:schemeClr val="bg1"/>
                </a:solidFill>
              </a:rPr>
            </a:br>
            <a:r>
              <a:rPr lang="en-US" sz="1600" dirty="0">
                <a:solidFill>
                  <a:schemeClr val="bg1"/>
                </a:solidFill>
              </a:rPr>
              <a:t>on an environment, then the most restrictive rules accrue</a:t>
            </a:r>
          </a:p>
        </p:txBody>
      </p:sp>
      <p:sp>
        <p:nvSpPr>
          <p:cNvPr id="12" name="Diamond 95">
            <a:extLst>
              <a:ext uri="{FF2B5EF4-FFF2-40B4-BE49-F238E27FC236}">
                <a16:creationId xmlns:a16="http://schemas.microsoft.com/office/drawing/2014/main" id="{F77F9DEC-002F-4313-A0AC-573319327E66}"/>
              </a:ext>
            </a:extLst>
          </p:cNvPr>
          <p:cNvSpPr/>
          <p:nvPr/>
        </p:nvSpPr>
        <p:spPr bwMode="auto">
          <a:xfrm>
            <a:off x="-29496" y="-40284"/>
            <a:ext cx="6842212" cy="6842211"/>
          </a:xfrm>
          <a:custGeom>
            <a:avLst/>
            <a:gdLst>
              <a:gd name="connsiteX0" fmla="*/ 0 w 24453852"/>
              <a:gd name="connsiteY0" fmla="*/ 12226924 h 24453848"/>
              <a:gd name="connsiteX1" fmla="*/ 12226926 w 24453852"/>
              <a:gd name="connsiteY1" fmla="*/ 0 h 24453848"/>
              <a:gd name="connsiteX2" fmla="*/ 24453852 w 24453852"/>
              <a:gd name="connsiteY2" fmla="*/ 12226924 h 24453848"/>
              <a:gd name="connsiteX3" fmla="*/ 12226926 w 24453852"/>
              <a:gd name="connsiteY3" fmla="*/ 24453848 h 24453848"/>
              <a:gd name="connsiteX4" fmla="*/ 0 w 24453852"/>
              <a:gd name="connsiteY4" fmla="*/ 12226924 h 24453848"/>
              <a:gd name="connsiteX0" fmla="*/ 0 w 24453852"/>
              <a:gd name="connsiteY0" fmla="*/ 12226924 h 12226924"/>
              <a:gd name="connsiteX1" fmla="*/ 12226926 w 24453852"/>
              <a:gd name="connsiteY1" fmla="*/ 0 h 12226924"/>
              <a:gd name="connsiteX2" fmla="*/ 24453852 w 24453852"/>
              <a:gd name="connsiteY2" fmla="*/ 12226924 h 12226924"/>
              <a:gd name="connsiteX3" fmla="*/ 0 w 24453852"/>
              <a:gd name="connsiteY3" fmla="*/ 12226924 h 12226924"/>
              <a:gd name="connsiteX0" fmla="*/ 0 w 12226926"/>
              <a:gd name="connsiteY0" fmla="*/ 12226924 h 12226924"/>
              <a:gd name="connsiteX1" fmla="*/ 12226926 w 12226926"/>
              <a:gd name="connsiteY1" fmla="*/ 0 h 12226924"/>
              <a:gd name="connsiteX2" fmla="*/ 0 w 12226926"/>
              <a:gd name="connsiteY2" fmla="*/ 12226924 h 12226924"/>
            </a:gdLst>
            <a:ahLst/>
            <a:cxnLst>
              <a:cxn ang="0">
                <a:pos x="connsiteX0" y="connsiteY0"/>
              </a:cxn>
              <a:cxn ang="0">
                <a:pos x="connsiteX1" y="connsiteY1"/>
              </a:cxn>
              <a:cxn ang="0">
                <a:pos x="connsiteX2" y="connsiteY2"/>
              </a:cxn>
            </a:cxnLst>
            <a:rect l="l" t="t" r="r" b="b"/>
            <a:pathLst>
              <a:path w="12226926" h="12226924">
                <a:moveTo>
                  <a:pt x="0" y="12226924"/>
                </a:moveTo>
                <a:lnTo>
                  <a:pt x="12226926" y="0"/>
                </a:lnTo>
                <a:lnTo>
                  <a:pt x="0" y="12226924"/>
                </a:lnTo>
                <a:close/>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000000"/>
              </a:solidFill>
              <a:cs typeface="Segoe UI" pitchFamily="34" charset="0"/>
            </a:endParaRPr>
          </a:p>
        </p:txBody>
      </p:sp>
      <p:sp>
        <p:nvSpPr>
          <p:cNvPr id="13" name="Diamond 12">
            <a:extLst>
              <a:ext uri="{FF2B5EF4-FFF2-40B4-BE49-F238E27FC236}">
                <a16:creationId xmlns:a16="http://schemas.microsoft.com/office/drawing/2014/main" id="{E24A320B-548C-4985-8FE7-38980F935F00}"/>
              </a:ext>
            </a:extLst>
          </p:cNvPr>
          <p:cNvSpPr/>
          <p:nvPr/>
        </p:nvSpPr>
        <p:spPr bwMode="auto">
          <a:xfrm>
            <a:off x="980772" y="3726426"/>
            <a:ext cx="887266" cy="887266"/>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000000"/>
              </a:solidFill>
              <a:cs typeface="Segoe UI" pitchFamily="34" charset="0"/>
            </a:endParaRPr>
          </a:p>
        </p:txBody>
      </p:sp>
      <p:sp>
        <p:nvSpPr>
          <p:cNvPr id="15" name="TextBox 14">
            <a:extLst>
              <a:ext uri="{FF2B5EF4-FFF2-40B4-BE49-F238E27FC236}">
                <a16:creationId xmlns:a16="http://schemas.microsoft.com/office/drawing/2014/main" id="{BA45C257-7C06-4309-9628-745137C72A4E}"/>
              </a:ext>
            </a:extLst>
          </p:cNvPr>
          <p:cNvSpPr txBox="1"/>
          <p:nvPr/>
        </p:nvSpPr>
        <p:spPr>
          <a:xfrm>
            <a:off x="4167164" y="3442510"/>
            <a:ext cx="7440636" cy="3046988"/>
          </a:xfrm>
          <a:prstGeom prst="rect">
            <a:avLst/>
          </a:prstGeom>
          <a:noFill/>
        </p:spPr>
        <p:txBody>
          <a:bodyPr wrap="square" lIns="0" tIns="0" rIns="0" bIns="0"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600"/>
              </a:spcAft>
              <a:tabLst>
                <a:tab pos="560241" algn="l"/>
              </a:tabLst>
            </a:pPr>
            <a:r>
              <a:rPr lang="en-US" sz="2400">
                <a:solidFill>
                  <a:schemeClr val="tx1"/>
                </a:solidFill>
                <a:latin typeface="+mj-lt"/>
                <a:cs typeface="Segoe UI Semilight" panose="020B0402040204020203" pitchFamily="34" charset="0"/>
              </a:rPr>
              <a:t>Business/Non-Business connectors</a:t>
            </a:r>
          </a:p>
          <a:p>
            <a:pPr>
              <a:spcBef>
                <a:spcPts val="0"/>
              </a:spcBef>
              <a:tabLst>
                <a:tab pos="560241" algn="l"/>
              </a:tabLst>
            </a:pPr>
            <a:r>
              <a:rPr lang="en-US" sz="1600">
                <a:solidFill>
                  <a:schemeClr val="tx1"/>
                </a:solidFill>
                <a:latin typeface="+mn-lt"/>
                <a:cs typeface="Segoe UI Semilight" panose="020B0402040204020203" pitchFamily="34" charset="0"/>
              </a:rPr>
              <a:t>If all DLP policies applied to the environment mark certain set of connectors as business or non-business, then the most restrictive groupings define what connectors can be used together vs. not</a:t>
            </a:r>
          </a:p>
          <a:p>
            <a:pPr>
              <a:spcBef>
                <a:spcPts val="0"/>
              </a:spcBef>
              <a:tabLst>
                <a:tab pos="560241" algn="l"/>
              </a:tabLst>
            </a:pPr>
            <a:endParaRPr lang="en-US" sz="1600">
              <a:solidFill>
                <a:schemeClr val="tx1"/>
              </a:solidFill>
              <a:latin typeface="+mn-lt"/>
              <a:cs typeface="Segoe UI Semilight" panose="020B0402040204020203" pitchFamily="34" charset="0"/>
            </a:endParaRPr>
          </a:p>
          <a:p>
            <a:pPr>
              <a:spcBef>
                <a:spcPts val="0"/>
              </a:spcBef>
              <a:tabLst>
                <a:tab pos="560241" algn="l"/>
              </a:tabLst>
            </a:pPr>
            <a:r>
              <a:rPr lang="en-US" sz="1600">
                <a:solidFill>
                  <a:schemeClr val="tx1"/>
                </a:solidFill>
                <a:latin typeface="+mn-lt"/>
                <a:cs typeface="Segoe UI Semilight" panose="020B0402040204020203" pitchFamily="34" charset="0"/>
              </a:rPr>
              <a:t>For example –</a:t>
            </a:r>
          </a:p>
          <a:p>
            <a:pPr>
              <a:spcBef>
                <a:spcPts val="0"/>
              </a:spcBef>
              <a:tabLst>
                <a:tab pos="560241" algn="l"/>
              </a:tabLst>
            </a:pPr>
            <a:r>
              <a:rPr lang="en-US" sz="1600">
                <a:solidFill>
                  <a:schemeClr val="tx1"/>
                </a:solidFill>
                <a:latin typeface="+mn-lt"/>
                <a:cs typeface="Segoe UI Semilight" panose="020B0402040204020203" pitchFamily="34" charset="0"/>
              </a:rPr>
              <a:t>Policy X = B {1,2,3} NB {4,5} ; Policy Y = B {3,4,5} NB {1,2}</a:t>
            </a:r>
          </a:p>
          <a:p>
            <a:pPr>
              <a:spcBef>
                <a:spcPts val="0"/>
              </a:spcBef>
              <a:tabLst>
                <a:tab pos="560241" algn="l"/>
              </a:tabLst>
            </a:pPr>
            <a:endParaRPr lang="en-US" sz="1600">
              <a:solidFill>
                <a:schemeClr val="tx1"/>
              </a:solidFill>
              <a:latin typeface="+mn-lt"/>
              <a:cs typeface="Segoe UI Semilight" panose="020B0402040204020203" pitchFamily="34" charset="0"/>
            </a:endParaRPr>
          </a:p>
          <a:p>
            <a:pPr>
              <a:spcBef>
                <a:spcPts val="0"/>
              </a:spcBef>
              <a:tabLst>
                <a:tab pos="560241" algn="l"/>
              </a:tabLst>
            </a:pPr>
            <a:r>
              <a:rPr lang="en-US" sz="1600">
                <a:solidFill>
                  <a:schemeClr val="tx1"/>
                </a:solidFill>
                <a:latin typeface="+mn-lt"/>
                <a:cs typeface="Segoe UI Semilight" panose="020B0402040204020203" pitchFamily="34" charset="0"/>
              </a:rPr>
              <a:t>Then –</a:t>
            </a:r>
          </a:p>
          <a:p>
            <a:pPr>
              <a:spcBef>
                <a:spcPts val="0"/>
              </a:spcBef>
              <a:tabLst>
                <a:tab pos="560241" algn="l"/>
              </a:tabLst>
            </a:pPr>
            <a:r>
              <a:rPr lang="en-US" sz="1600">
                <a:solidFill>
                  <a:schemeClr val="tx1"/>
                </a:solidFill>
                <a:latin typeface="+mn-lt"/>
                <a:cs typeface="Segoe UI Semilight" panose="020B0402040204020203" pitchFamily="34" charset="0"/>
              </a:rPr>
              <a:t>Net outcome : {1,2} {3} {4,5} </a:t>
            </a:r>
          </a:p>
        </p:txBody>
      </p:sp>
      <p:sp>
        <p:nvSpPr>
          <p:cNvPr id="14" name="TextBox 13">
            <a:extLst>
              <a:ext uri="{FF2B5EF4-FFF2-40B4-BE49-F238E27FC236}">
                <a16:creationId xmlns:a16="http://schemas.microsoft.com/office/drawing/2014/main" id="{00DBC9FC-6612-48DA-BBDA-E36BA662A1F0}"/>
              </a:ext>
            </a:extLst>
          </p:cNvPr>
          <p:cNvSpPr txBox="1"/>
          <p:nvPr/>
        </p:nvSpPr>
        <p:spPr>
          <a:xfrm>
            <a:off x="6754042" y="867012"/>
            <a:ext cx="4853758" cy="2233945"/>
          </a:xfrm>
          <a:prstGeom prst="rect">
            <a:avLst/>
          </a:prstGeom>
          <a:noFill/>
        </p:spPr>
        <p:txBody>
          <a:bodyPr wrap="square" lIns="0" tIns="0" rIns="0" bIns="0"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600"/>
              </a:spcAft>
              <a:tabLst>
                <a:tab pos="560241" algn="l"/>
              </a:tabLst>
            </a:pPr>
            <a:r>
              <a:rPr lang="en-US" sz="2400">
                <a:solidFill>
                  <a:schemeClr val="tx1"/>
                </a:solidFill>
                <a:latin typeface="+mj-lt"/>
                <a:cs typeface="Segoe UI Semilight" panose="020B0402040204020203" pitchFamily="34" charset="0"/>
              </a:rPr>
              <a:t>Blocked connectors </a:t>
            </a:r>
          </a:p>
          <a:p>
            <a:pPr marL="285750" indent="-285750">
              <a:spcBef>
                <a:spcPts val="0"/>
              </a:spcBef>
              <a:buFont typeface="Arial" panose="020B0604020202020204" pitchFamily="34" charset="0"/>
              <a:buChar char="•"/>
              <a:tabLst>
                <a:tab pos="560241" algn="l"/>
              </a:tabLst>
            </a:pPr>
            <a:r>
              <a:rPr lang="en-US" sz="1600">
                <a:solidFill>
                  <a:schemeClr val="tx1"/>
                </a:solidFill>
                <a:latin typeface="+mn-lt"/>
                <a:cs typeface="Segoe UI Semilight" panose="020B0402040204020203" pitchFamily="34" charset="0"/>
              </a:rPr>
              <a:t>If a connector is marked as ‘blocked’ in </a:t>
            </a:r>
            <a:r>
              <a:rPr lang="en-US" sz="1600">
                <a:solidFill>
                  <a:schemeClr val="tx1"/>
                </a:solidFill>
                <a:latin typeface="+mj-lt"/>
                <a:cs typeface="Segoe UI Semilight" panose="020B0402040204020203" pitchFamily="34" charset="0"/>
              </a:rPr>
              <a:t>any </a:t>
            </a:r>
            <a:r>
              <a:rPr lang="en-US" sz="1600">
                <a:solidFill>
                  <a:schemeClr val="tx1"/>
                </a:solidFill>
                <a:latin typeface="+mn-lt"/>
                <a:cs typeface="Segoe UI Semilight" panose="020B0402040204020203" pitchFamily="34" charset="0"/>
              </a:rPr>
              <a:t>one DLP policy applied to the environment, then the net outcome is that this connector is blocked from usage within the environment</a:t>
            </a:r>
          </a:p>
          <a:p>
            <a:pPr marL="285750" indent="-285750">
              <a:spcBef>
                <a:spcPts val="0"/>
              </a:spcBef>
              <a:buFont typeface="Arial" panose="020B0604020202020204" pitchFamily="34" charset="0"/>
              <a:buChar char="•"/>
              <a:tabLst>
                <a:tab pos="560241" algn="l"/>
              </a:tabLst>
            </a:pPr>
            <a:r>
              <a:rPr lang="en-US" sz="1600">
                <a:solidFill>
                  <a:schemeClr val="tx1"/>
                </a:solidFill>
                <a:latin typeface="+mn-lt"/>
                <a:cs typeface="Segoe UI Semilight" panose="020B0402040204020203" pitchFamily="34" charset="0"/>
              </a:rPr>
              <a:t>It doesn’t matter if other DLP policies applied to the environment mark it as business or non-business</a:t>
            </a:r>
          </a:p>
        </p:txBody>
      </p:sp>
      <p:grpSp>
        <p:nvGrpSpPr>
          <p:cNvPr id="5" name="Group 4">
            <a:extLst>
              <a:ext uri="{FF2B5EF4-FFF2-40B4-BE49-F238E27FC236}">
                <a16:creationId xmlns:a16="http://schemas.microsoft.com/office/drawing/2014/main" id="{EA2B57FC-954C-44AB-9459-42D7739EA0EC}"/>
              </a:ext>
            </a:extLst>
          </p:cNvPr>
          <p:cNvGrpSpPr/>
          <p:nvPr/>
        </p:nvGrpSpPr>
        <p:grpSpPr>
          <a:xfrm>
            <a:off x="3329302" y="3271095"/>
            <a:ext cx="695776" cy="695772"/>
            <a:chOff x="3329302" y="3271095"/>
            <a:chExt cx="695776" cy="695772"/>
          </a:xfrm>
        </p:grpSpPr>
        <p:grpSp>
          <p:nvGrpSpPr>
            <p:cNvPr id="4" name="Group 3">
              <a:extLst>
                <a:ext uri="{FF2B5EF4-FFF2-40B4-BE49-F238E27FC236}">
                  <a16:creationId xmlns:a16="http://schemas.microsoft.com/office/drawing/2014/main" id="{7BE1D2C5-343B-4E65-9C60-D2C90212AE28}"/>
                </a:ext>
              </a:extLst>
            </p:cNvPr>
            <p:cNvGrpSpPr/>
            <p:nvPr/>
          </p:nvGrpSpPr>
          <p:grpSpPr>
            <a:xfrm>
              <a:off x="3329302" y="3271095"/>
              <a:ext cx="695776" cy="695772"/>
              <a:chOff x="3329302" y="3271095"/>
              <a:chExt cx="695776" cy="695772"/>
            </a:xfrm>
          </p:grpSpPr>
          <p:sp>
            <p:nvSpPr>
              <p:cNvPr id="48" name="Diamond 47">
                <a:extLst>
                  <a:ext uri="{FF2B5EF4-FFF2-40B4-BE49-F238E27FC236}">
                    <a16:creationId xmlns:a16="http://schemas.microsoft.com/office/drawing/2014/main" id="{4BEBC643-B10B-4B4A-8608-06112EB46FCF}"/>
                  </a:ext>
                </a:extLst>
              </p:cNvPr>
              <p:cNvSpPr/>
              <p:nvPr/>
            </p:nvSpPr>
            <p:spPr bwMode="auto">
              <a:xfrm>
                <a:off x="3329302" y="3271095"/>
                <a:ext cx="695776" cy="695772"/>
              </a:xfrm>
              <a:prstGeom prst="diamond">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IN" sz="2800">
                  <a:solidFill>
                    <a:srgbClr val="000000"/>
                  </a:solidFill>
                  <a:latin typeface="+mj-lt"/>
                  <a:ea typeface="Segoe UI" pitchFamily="34" charset="0"/>
                  <a:cs typeface="Segoe UI" pitchFamily="34" charset="0"/>
                </a:endParaRPr>
              </a:p>
            </p:txBody>
          </p:sp>
          <p:grpSp>
            <p:nvGrpSpPr>
              <p:cNvPr id="60" name="Group 59">
                <a:extLst>
                  <a:ext uri="{FF2B5EF4-FFF2-40B4-BE49-F238E27FC236}">
                    <a16:creationId xmlns:a16="http://schemas.microsoft.com/office/drawing/2014/main" id="{23A9EE9A-2977-48DA-85BF-68F9312B040C}"/>
                  </a:ext>
                </a:extLst>
              </p:cNvPr>
              <p:cNvGrpSpPr/>
              <p:nvPr/>
            </p:nvGrpSpPr>
            <p:grpSpPr>
              <a:xfrm>
                <a:off x="3521171" y="3490036"/>
                <a:ext cx="312038" cy="257890"/>
                <a:chOff x="10399972" y="3370849"/>
                <a:chExt cx="301954" cy="249556"/>
              </a:xfrm>
            </p:grpSpPr>
            <p:sp>
              <p:nvSpPr>
                <p:cNvPr id="61" name="Freeform: Shape 60">
                  <a:extLst>
                    <a:ext uri="{FF2B5EF4-FFF2-40B4-BE49-F238E27FC236}">
                      <a16:creationId xmlns:a16="http://schemas.microsoft.com/office/drawing/2014/main" id="{E9F0C23B-4C4B-4F72-A1A5-34A44F2F414F}"/>
                    </a:ext>
                  </a:extLst>
                </p:cNvPr>
                <p:cNvSpPr/>
                <p:nvPr/>
              </p:nvSpPr>
              <p:spPr>
                <a:xfrm>
                  <a:off x="10538081" y="3470859"/>
                  <a:ext cx="47625" cy="47625"/>
                </a:xfrm>
                <a:custGeom>
                  <a:avLst/>
                  <a:gdLst>
                    <a:gd name="connsiteX0" fmla="*/ 41638 w 47625"/>
                    <a:gd name="connsiteY0" fmla="*/ 24493 h 47625"/>
                    <a:gd name="connsiteX1" fmla="*/ 24493 w 47625"/>
                    <a:gd name="connsiteY1" fmla="*/ 41638 h 47625"/>
                    <a:gd name="connsiteX2" fmla="*/ 7349 w 47625"/>
                    <a:gd name="connsiteY2" fmla="*/ 24493 h 47625"/>
                    <a:gd name="connsiteX3" fmla="*/ 24493 w 47625"/>
                    <a:gd name="connsiteY3" fmla="*/ 7348 h 47625"/>
                    <a:gd name="connsiteX4" fmla="*/ 41638 w 47625"/>
                    <a:gd name="connsiteY4" fmla="*/ 2449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638" y="24493"/>
                      </a:moveTo>
                      <a:cubicBezTo>
                        <a:pt x="41638" y="33962"/>
                        <a:pt x="33962" y="41638"/>
                        <a:pt x="24493" y="41638"/>
                      </a:cubicBezTo>
                      <a:cubicBezTo>
                        <a:pt x="15024" y="41638"/>
                        <a:pt x="7349" y="33962"/>
                        <a:pt x="7349" y="24493"/>
                      </a:cubicBezTo>
                      <a:cubicBezTo>
                        <a:pt x="7349" y="15024"/>
                        <a:pt x="15025" y="7348"/>
                        <a:pt x="24493" y="7348"/>
                      </a:cubicBezTo>
                      <a:cubicBezTo>
                        <a:pt x="33963" y="7348"/>
                        <a:pt x="41638" y="15024"/>
                        <a:pt x="41638" y="24493"/>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62" name="Freeform: Shape 61">
                  <a:extLst>
                    <a:ext uri="{FF2B5EF4-FFF2-40B4-BE49-F238E27FC236}">
                      <a16:creationId xmlns:a16="http://schemas.microsoft.com/office/drawing/2014/main" id="{3C05D523-7672-4040-BC05-DF80CBA634D9}"/>
                    </a:ext>
                  </a:extLst>
                </p:cNvPr>
                <p:cNvSpPr/>
                <p:nvPr/>
              </p:nvSpPr>
              <p:spPr>
                <a:xfrm>
                  <a:off x="10637140" y="3572780"/>
                  <a:ext cx="47625" cy="47625"/>
                </a:xfrm>
                <a:custGeom>
                  <a:avLst/>
                  <a:gdLst>
                    <a:gd name="connsiteX0" fmla="*/ 41638 w 47625"/>
                    <a:gd name="connsiteY0" fmla="*/ 24493 h 47625"/>
                    <a:gd name="connsiteX1" fmla="*/ 24493 w 47625"/>
                    <a:gd name="connsiteY1" fmla="*/ 41638 h 47625"/>
                    <a:gd name="connsiteX2" fmla="*/ 7348 w 47625"/>
                    <a:gd name="connsiteY2" fmla="*/ 24493 h 47625"/>
                    <a:gd name="connsiteX3" fmla="*/ 24493 w 47625"/>
                    <a:gd name="connsiteY3" fmla="*/ 7348 h 47625"/>
                    <a:gd name="connsiteX4" fmla="*/ 41638 w 47625"/>
                    <a:gd name="connsiteY4" fmla="*/ 2449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638" y="24493"/>
                      </a:moveTo>
                      <a:cubicBezTo>
                        <a:pt x="41638" y="33962"/>
                        <a:pt x="33962" y="41638"/>
                        <a:pt x="24493" y="41638"/>
                      </a:cubicBezTo>
                      <a:cubicBezTo>
                        <a:pt x="15024" y="41638"/>
                        <a:pt x="7348" y="33962"/>
                        <a:pt x="7348" y="24493"/>
                      </a:cubicBezTo>
                      <a:cubicBezTo>
                        <a:pt x="7348" y="15024"/>
                        <a:pt x="15024" y="7348"/>
                        <a:pt x="24493" y="7348"/>
                      </a:cubicBezTo>
                      <a:cubicBezTo>
                        <a:pt x="33962" y="7348"/>
                        <a:pt x="41638" y="15024"/>
                        <a:pt x="41638" y="24493"/>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63" name="Freeform: Shape 62">
                  <a:extLst>
                    <a:ext uri="{FF2B5EF4-FFF2-40B4-BE49-F238E27FC236}">
                      <a16:creationId xmlns:a16="http://schemas.microsoft.com/office/drawing/2014/main" id="{2120B013-768A-42FB-96BB-1554BD9D0959}"/>
                    </a:ext>
                  </a:extLst>
                </p:cNvPr>
                <p:cNvSpPr/>
                <p:nvPr/>
              </p:nvSpPr>
              <p:spPr>
                <a:xfrm>
                  <a:off x="10399972" y="3470862"/>
                  <a:ext cx="47625" cy="47625"/>
                </a:xfrm>
                <a:custGeom>
                  <a:avLst/>
                  <a:gdLst>
                    <a:gd name="connsiteX0" fmla="*/ 41638 w 47625"/>
                    <a:gd name="connsiteY0" fmla="*/ 24493 h 47625"/>
                    <a:gd name="connsiteX1" fmla="*/ 24493 w 47625"/>
                    <a:gd name="connsiteY1" fmla="*/ 41638 h 47625"/>
                    <a:gd name="connsiteX2" fmla="*/ 7349 w 47625"/>
                    <a:gd name="connsiteY2" fmla="*/ 24493 h 47625"/>
                    <a:gd name="connsiteX3" fmla="*/ 24493 w 47625"/>
                    <a:gd name="connsiteY3" fmla="*/ 7348 h 47625"/>
                    <a:gd name="connsiteX4" fmla="*/ 41638 w 47625"/>
                    <a:gd name="connsiteY4" fmla="*/ 2449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638" y="24493"/>
                      </a:moveTo>
                      <a:cubicBezTo>
                        <a:pt x="41638" y="33962"/>
                        <a:pt x="33962" y="41638"/>
                        <a:pt x="24493" y="41638"/>
                      </a:cubicBezTo>
                      <a:cubicBezTo>
                        <a:pt x="15024" y="41638"/>
                        <a:pt x="7349" y="33962"/>
                        <a:pt x="7349" y="24493"/>
                      </a:cubicBezTo>
                      <a:cubicBezTo>
                        <a:pt x="7349" y="15024"/>
                        <a:pt x="15025" y="7348"/>
                        <a:pt x="24493" y="7348"/>
                      </a:cubicBezTo>
                      <a:cubicBezTo>
                        <a:pt x="33963" y="7348"/>
                        <a:pt x="41638" y="15024"/>
                        <a:pt x="41638" y="24493"/>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64" name="Freeform: Shape 63">
                  <a:extLst>
                    <a:ext uri="{FF2B5EF4-FFF2-40B4-BE49-F238E27FC236}">
                      <a16:creationId xmlns:a16="http://schemas.microsoft.com/office/drawing/2014/main" id="{4882F59E-C321-4C39-82D6-1E3470F83A38}"/>
                    </a:ext>
                  </a:extLst>
                </p:cNvPr>
                <p:cNvSpPr/>
                <p:nvPr/>
              </p:nvSpPr>
              <p:spPr>
                <a:xfrm>
                  <a:off x="10641906" y="3370849"/>
                  <a:ext cx="47625" cy="47625"/>
                </a:xfrm>
                <a:custGeom>
                  <a:avLst/>
                  <a:gdLst>
                    <a:gd name="connsiteX0" fmla="*/ 41638 w 47625"/>
                    <a:gd name="connsiteY0" fmla="*/ 24493 h 47625"/>
                    <a:gd name="connsiteX1" fmla="*/ 24493 w 47625"/>
                    <a:gd name="connsiteY1" fmla="*/ 41638 h 47625"/>
                    <a:gd name="connsiteX2" fmla="*/ 7348 w 47625"/>
                    <a:gd name="connsiteY2" fmla="*/ 24493 h 47625"/>
                    <a:gd name="connsiteX3" fmla="*/ 24493 w 47625"/>
                    <a:gd name="connsiteY3" fmla="*/ 7348 h 47625"/>
                    <a:gd name="connsiteX4" fmla="*/ 41638 w 47625"/>
                    <a:gd name="connsiteY4" fmla="*/ 2449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638" y="24493"/>
                      </a:moveTo>
                      <a:cubicBezTo>
                        <a:pt x="41638" y="33962"/>
                        <a:pt x="33962" y="41638"/>
                        <a:pt x="24493" y="41638"/>
                      </a:cubicBezTo>
                      <a:cubicBezTo>
                        <a:pt x="15024" y="41638"/>
                        <a:pt x="7348" y="33962"/>
                        <a:pt x="7348" y="24493"/>
                      </a:cubicBezTo>
                      <a:cubicBezTo>
                        <a:pt x="7348" y="15024"/>
                        <a:pt x="15024" y="7348"/>
                        <a:pt x="24493" y="7348"/>
                      </a:cubicBezTo>
                      <a:cubicBezTo>
                        <a:pt x="33962" y="7348"/>
                        <a:pt x="41638" y="15024"/>
                        <a:pt x="41638" y="24493"/>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65" name="Freeform: Shape 64">
                  <a:extLst>
                    <a:ext uri="{FF2B5EF4-FFF2-40B4-BE49-F238E27FC236}">
                      <a16:creationId xmlns:a16="http://schemas.microsoft.com/office/drawing/2014/main" id="{4A8A2198-DC8E-4E39-B9B3-0D975EC6CCC7}"/>
                    </a:ext>
                  </a:extLst>
                </p:cNvPr>
                <p:cNvSpPr/>
                <p:nvPr/>
              </p:nvSpPr>
              <p:spPr>
                <a:xfrm>
                  <a:off x="10453592" y="3386087"/>
                  <a:ext cx="209550" cy="219075"/>
                </a:xfrm>
                <a:custGeom>
                  <a:avLst/>
                  <a:gdLst>
                    <a:gd name="connsiteX0" fmla="*/ 210903 w 209550"/>
                    <a:gd name="connsiteY0" fmla="*/ 39733 h 219075"/>
                    <a:gd name="connsiteX1" fmla="*/ 143276 w 209550"/>
                    <a:gd name="connsiteY1" fmla="*/ 142603 h 219075"/>
                    <a:gd name="connsiteX2" fmla="*/ 12783 w 209550"/>
                    <a:gd name="connsiteY2" fmla="*/ 206421 h 219075"/>
                    <a:gd name="connsiteX3" fmla="*/ 76601 w 209550"/>
                    <a:gd name="connsiteY3" fmla="*/ 75928 h 219075"/>
                    <a:gd name="connsiteX4" fmla="*/ 184233 w 209550"/>
                    <a:gd name="connsiteY4" fmla="*/ 7348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219075">
                      <a:moveTo>
                        <a:pt x="210903" y="39733"/>
                      </a:moveTo>
                      <a:cubicBezTo>
                        <a:pt x="205188" y="66403"/>
                        <a:pt x="179470" y="105456"/>
                        <a:pt x="143276" y="142603"/>
                      </a:cubicBezTo>
                      <a:cubicBezTo>
                        <a:pt x="89935" y="195943"/>
                        <a:pt x="30881" y="224518"/>
                        <a:pt x="12783" y="206421"/>
                      </a:cubicBezTo>
                      <a:cubicBezTo>
                        <a:pt x="-5315" y="188323"/>
                        <a:pt x="23260" y="129268"/>
                        <a:pt x="76601" y="75928"/>
                      </a:cubicBezTo>
                      <a:cubicBezTo>
                        <a:pt x="115653" y="36876"/>
                        <a:pt x="157563" y="10206"/>
                        <a:pt x="184233" y="7348"/>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66" name="Freeform: Shape 65">
                  <a:extLst>
                    <a:ext uri="{FF2B5EF4-FFF2-40B4-BE49-F238E27FC236}">
                      <a16:creationId xmlns:a16="http://schemas.microsoft.com/office/drawing/2014/main" id="{8C692A55-4059-4333-8D00-1E38DC1C15E3}"/>
                    </a:ext>
                  </a:extLst>
                </p:cNvPr>
                <p:cNvSpPr/>
                <p:nvPr/>
              </p:nvSpPr>
              <p:spPr>
                <a:xfrm>
                  <a:off x="10452704" y="3385475"/>
                  <a:ext cx="219075" cy="209549"/>
                </a:xfrm>
                <a:custGeom>
                  <a:avLst/>
                  <a:gdLst>
                    <a:gd name="connsiteX0" fmla="*/ 177501 w 219075"/>
                    <a:gd name="connsiteY0" fmla="*/ 210838 h 209550"/>
                    <a:gd name="connsiteX1" fmla="*/ 76536 w 219075"/>
                    <a:gd name="connsiteY1" fmla="*/ 143211 h 209550"/>
                    <a:gd name="connsiteX2" fmla="*/ 8908 w 219075"/>
                    <a:gd name="connsiteY2" fmla="*/ 40341 h 209550"/>
                    <a:gd name="connsiteX3" fmla="*/ 12719 w 219075"/>
                    <a:gd name="connsiteY3" fmla="*/ 12718 h 209550"/>
                    <a:gd name="connsiteX4" fmla="*/ 42246 w 219075"/>
                    <a:gd name="connsiteY4" fmla="*/ 8908 h 209550"/>
                    <a:gd name="connsiteX5" fmla="*/ 143211 w 219075"/>
                    <a:gd name="connsiteY5" fmla="*/ 76536 h 209550"/>
                    <a:gd name="connsiteX6" fmla="*/ 211791 w 219075"/>
                    <a:gd name="connsiteY6" fmla="*/ 181311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75" h="209550">
                      <a:moveTo>
                        <a:pt x="177501" y="210838"/>
                      </a:moveTo>
                      <a:cubicBezTo>
                        <a:pt x="150831" y="204171"/>
                        <a:pt x="112731" y="179406"/>
                        <a:pt x="76536" y="143211"/>
                      </a:cubicBezTo>
                      <a:cubicBezTo>
                        <a:pt x="39388" y="106063"/>
                        <a:pt x="14623" y="67011"/>
                        <a:pt x="8908" y="40341"/>
                      </a:cubicBezTo>
                      <a:cubicBezTo>
                        <a:pt x="6051" y="27958"/>
                        <a:pt x="7003" y="18433"/>
                        <a:pt x="12719" y="12718"/>
                      </a:cubicBezTo>
                      <a:cubicBezTo>
                        <a:pt x="18433" y="7003"/>
                        <a:pt x="28911" y="6051"/>
                        <a:pt x="42246" y="8908"/>
                      </a:cubicBezTo>
                      <a:cubicBezTo>
                        <a:pt x="68916" y="15576"/>
                        <a:pt x="107016" y="40341"/>
                        <a:pt x="143211" y="76536"/>
                      </a:cubicBezTo>
                      <a:cubicBezTo>
                        <a:pt x="181311" y="114636"/>
                        <a:pt x="206076" y="154641"/>
                        <a:pt x="211791" y="181311"/>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67" name="Freeform: Shape 66">
                  <a:extLst>
                    <a:ext uri="{FF2B5EF4-FFF2-40B4-BE49-F238E27FC236}">
                      <a16:creationId xmlns:a16="http://schemas.microsoft.com/office/drawing/2014/main" id="{DF84D787-E42B-4F01-8559-EF4556A33A06}"/>
                    </a:ext>
                  </a:extLst>
                </p:cNvPr>
                <p:cNvSpPr/>
                <p:nvPr/>
              </p:nvSpPr>
              <p:spPr>
                <a:xfrm>
                  <a:off x="10435226" y="3441336"/>
                  <a:ext cx="266700" cy="104775"/>
                </a:xfrm>
                <a:custGeom>
                  <a:avLst/>
                  <a:gdLst>
                    <a:gd name="connsiteX0" fmla="*/ 7348 w 266700"/>
                    <a:gd name="connsiteY0" fmla="*/ 31161 h 104775"/>
                    <a:gd name="connsiteX1" fmla="*/ 127363 w 266700"/>
                    <a:gd name="connsiteY1" fmla="*/ 7348 h 104775"/>
                    <a:gd name="connsiteX2" fmla="*/ 264523 w 266700"/>
                    <a:gd name="connsiteY2" fmla="*/ 54021 h 104775"/>
                    <a:gd name="connsiteX3" fmla="*/ 127363 w 266700"/>
                    <a:gd name="connsiteY3" fmla="*/ 100693 h 104775"/>
                    <a:gd name="connsiteX4" fmla="*/ 9253 w 266700"/>
                    <a:gd name="connsiteY4" fmla="*/ 77833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00" h="104775">
                      <a:moveTo>
                        <a:pt x="7348" y="31161"/>
                      </a:moveTo>
                      <a:cubicBezTo>
                        <a:pt x="31161" y="16873"/>
                        <a:pt x="75928" y="7348"/>
                        <a:pt x="127363" y="7348"/>
                      </a:cubicBezTo>
                      <a:cubicBezTo>
                        <a:pt x="203563" y="7348"/>
                        <a:pt x="264523" y="28303"/>
                        <a:pt x="264523" y="54021"/>
                      </a:cubicBezTo>
                      <a:cubicBezTo>
                        <a:pt x="264523" y="79738"/>
                        <a:pt x="202611" y="100693"/>
                        <a:pt x="127363" y="100693"/>
                      </a:cubicBezTo>
                      <a:cubicBezTo>
                        <a:pt x="76880" y="100693"/>
                        <a:pt x="33066" y="91168"/>
                        <a:pt x="9253" y="77833"/>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grpSp>
        </p:grpSp>
        <p:sp>
          <p:nvSpPr>
            <p:cNvPr id="49" name="Diamond 48">
              <a:extLst>
                <a:ext uri="{FF2B5EF4-FFF2-40B4-BE49-F238E27FC236}">
                  <a16:creationId xmlns:a16="http://schemas.microsoft.com/office/drawing/2014/main" id="{002D4EEE-A6EF-4AAC-9426-3FB760E3C184}"/>
                </a:ext>
              </a:extLst>
            </p:cNvPr>
            <p:cNvSpPr/>
            <p:nvPr/>
          </p:nvSpPr>
          <p:spPr bwMode="auto">
            <a:xfrm rot="16200000">
              <a:off x="3358766" y="3300557"/>
              <a:ext cx="636848" cy="636848"/>
            </a:xfrm>
            <a:prstGeom prst="diamond">
              <a:avLst/>
            </a:prstGeom>
            <a:noFill/>
            <a:ln w="6350">
              <a:solidFill>
                <a:srgbClr val="EAEAE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CE80FB2A-4446-404B-A718-74C1F767D016}"/>
              </a:ext>
            </a:extLst>
          </p:cNvPr>
          <p:cNvGrpSpPr/>
          <p:nvPr/>
        </p:nvGrpSpPr>
        <p:grpSpPr>
          <a:xfrm>
            <a:off x="5929475" y="691027"/>
            <a:ext cx="695776" cy="695772"/>
            <a:chOff x="5929475" y="691027"/>
            <a:chExt cx="695776" cy="695772"/>
          </a:xfrm>
        </p:grpSpPr>
        <p:sp>
          <p:nvSpPr>
            <p:cNvPr id="52" name="Diamond 51">
              <a:extLst>
                <a:ext uri="{FF2B5EF4-FFF2-40B4-BE49-F238E27FC236}">
                  <a16:creationId xmlns:a16="http://schemas.microsoft.com/office/drawing/2014/main" id="{D8AD321E-4363-4F1D-A61D-47B867A0F518}"/>
                </a:ext>
              </a:extLst>
            </p:cNvPr>
            <p:cNvSpPr/>
            <p:nvPr/>
          </p:nvSpPr>
          <p:spPr bwMode="auto">
            <a:xfrm>
              <a:off x="5929475" y="691027"/>
              <a:ext cx="695776" cy="695772"/>
            </a:xfrm>
            <a:prstGeom prst="diamond">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IN" sz="2800">
                <a:solidFill>
                  <a:srgbClr val="000000"/>
                </a:solidFill>
                <a:latin typeface="+mj-lt"/>
                <a:ea typeface="Segoe UI" pitchFamily="34" charset="0"/>
                <a:cs typeface="Segoe UI" pitchFamily="34" charset="0"/>
              </a:endParaRPr>
            </a:p>
          </p:txBody>
        </p:sp>
        <p:sp>
          <p:nvSpPr>
            <p:cNvPr id="53" name="Diamond 52">
              <a:extLst>
                <a:ext uri="{FF2B5EF4-FFF2-40B4-BE49-F238E27FC236}">
                  <a16:creationId xmlns:a16="http://schemas.microsoft.com/office/drawing/2014/main" id="{4027DDED-0273-408E-BA2B-EFC04E3A5A5C}"/>
                </a:ext>
              </a:extLst>
            </p:cNvPr>
            <p:cNvSpPr/>
            <p:nvPr/>
          </p:nvSpPr>
          <p:spPr bwMode="auto">
            <a:xfrm rot="16200000">
              <a:off x="5958939" y="720489"/>
              <a:ext cx="636848" cy="636848"/>
            </a:xfrm>
            <a:prstGeom prst="diamond">
              <a:avLst/>
            </a:prstGeom>
            <a:noFill/>
            <a:ln w="6350">
              <a:solidFill>
                <a:srgbClr val="EAEAE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grpSp>
          <p:nvGrpSpPr>
            <p:cNvPr id="79" name="Group 78">
              <a:extLst>
                <a:ext uri="{FF2B5EF4-FFF2-40B4-BE49-F238E27FC236}">
                  <a16:creationId xmlns:a16="http://schemas.microsoft.com/office/drawing/2014/main" id="{AF8B0F22-88FF-4CD9-96B2-70571B5E6C4C}"/>
                </a:ext>
              </a:extLst>
            </p:cNvPr>
            <p:cNvGrpSpPr/>
            <p:nvPr/>
          </p:nvGrpSpPr>
          <p:grpSpPr>
            <a:xfrm>
              <a:off x="6121241" y="909941"/>
              <a:ext cx="312035" cy="257888"/>
              <a:chOff x="5038776" y="910304"/>
              <a:chExt cx="312035" cy="257888"/>
            </a:xfrm>
          </p:grpSpPr>
          <p:grpSp>
            <p:nvGrpSpPr>
              <p:cNvPr id="69" name="Group 68">
                <a:extLst>
                  <a:ext uri="{FF2B5EF4-FFF2-40B4-BE49-F238E27FC236}">
                    <a16:creationId xmlns:a16="http://schemas.microsoft.com/office/drawing/2014/main" id="{ED088EA8-F09D-4B3E-95F4-CC155CE9B444}"/>
                  </a:ext>
                </a:extLst>
              </p:cNvPr>
              <p:cNvGrpSpPr/>
              <p:nvPr/>
            </p:nvGrpSpPr>
            <p:grpSpPr>
              <a:xfrm>
                <a:off x="5038776" y="910304"/>
                <a:ext cx="312035" cy="257888"/>
                <a:chOff x="10399972" y="3370849"/>
                <a:chExt cx="301954" cy="249556"/>
              </a:xfrm>
            </p:grpSpPr>
            <p:sp>
              <p:nvSpPr>
                <p:cNvPr id="70" name="Freeform: Shape 69">
                  <a:extLst>
                    <a:ext uri="{FF2B5EF4-FFF2-40B4-BE49-F238E27FC236}">
                      <a16:creationId xmlns:a16="http://schemas.microsoft.com/office/drawing/2014/main" id="{D8A2AB59-EDBB-41E4-BEAE-E56DB29AED4F}"/>
                    </a:ext>
                  </a:extLst>
                </p:cNvPr>
                <p:cNvSpPr/>
                <p:nvPr/>
              </p:nvSpPr>
              <p:spPr>
                <a:xfrm>
                  <a:off x="10538081" y="3470859"/>
                  <a:ext cx="47625" cy="47625"/>
                </a:xfrm>
                <a:custGeom>
                  <a:avLst/>
                  <a:gdLst>
                    <a:gd name="connsiteX0" fmla="*/ 41638 w 47625"/>
                    <a:gd name="connsiteY0" fmla="*/ 24493 h 47625"/>
                    <a:gd name="connsiteX1" fmla="*/ 24493 w 47625"/>
                    <a:gd name="connsiteY1" fmla="*/ 41638 h 47625"/>
                    <a:gd name="connsiteX2" fmla="*/ 7349 w 47625"/>
                    <a:gd name="connsiteY2" fmla="*/ 24493 h 47625"/>
                    <a:gd name="connsiteX3" fmla="*/ 24493 w 47625"/>
                    <a:gd name="connsiteY3" fmla="*/ 7348 h 47625"/>
                    <a:gd name="connsiteX4" fmla="*/ 41638 w 47625"/>
                    <a:gd name="connsiteY4" fmla="*/ 2449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638" y="24493"/>
                      </a:moveTo>
                      <a:cubicBezTo>
                        <a:pt x="41638" y="33962"/>
                        <a:pt x="33962" y="41638"/>
                        <a:pt x="24493" y="41638"/>
                      </a:cubicBezTo>
                      <a:cubicBezTo>
                        <a:pt x="15024" y="41638"/>
                        <a:pt x="7349" y="33962"/>
                        <a:pt x="7349" y="24493"/>
                      </a:cubicBezTo>
                      <a:cubicBezTo>
                        <a:pt x="7349" y="15024"/>
                        <a:pt x="15025" y="7348"/>
                        <a:pt x="24493" y="7348"/>
                      </a:cubicBezTo>
                      <a:cubicBezTo>
                        <a:pt x="33963" y="7348"/>
                        <a:pt x="41638" y="15024"/>
                        <a:pt x="41638" y="24493"/>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71" name="Freeform: Shape 70">
                  <a:extLst>
                    <a:ext uri="{FF2B5EF4-FFF2-40B4-BE49-F238E27FC236}">
                      <a16:creationId xmlns:a16="http://schemas.microsoft.com/office/drawing/2014/main" id="{913E6A48-60AC-46BA-A486-C1E2D846EC1C}"/>
                    </a:ext>
                  </a:extLst>
                </p:cNvPr>
                <p:cNvSpPr/>
                <p:nvPr/>
              </p:nvSpPr>
              <p:spPr>
                <a:xfrm>
                  <a:off x="10637140" y="3572780"/>
                  <a:ext cx="47625" cy="47625"/>
                </a:xfrm>
                <a:custGeom>
                  <a:avLst/>
                  <a:gdLst>
                    <a:gd name="connsiteX0" fmla="*/ 41638 w 47625"/>
                    <a:gd name="connsiteY0" fmla="*/ 24493 h 47625"/>
                    <a:gd name="connsiteX1" fmla="*/ 24493 w 47625"/>
                    <a:gd name="connsiteY1" fmla="*/ 41638 h 47625"/>
                    <a:gd name="connsiteX2" fmla="*/ 7348 w 47625"/>
                    <a:gd name="connsiteY2" fmla="*/ 24493 h 47625"/>
                    <a:gd name="connsiteX3" fmla="*/ 24493 w 47625"/>
                    <a:gd name="connsiteY3" fmla="*/ 7348 h 47625"/>
                    <a:gd name="connsiteX4" fmla="*/ 41638 w 47625"/>
                    <a:gd name="connsiteY4" fmla="*/ 2449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638" y="24493"/>
                      </a:moveTo>
                      <a:cubicBezTo>
                        <a:pt x="41638" y="33962"/>
                        <a:pt x="33962" y="41638"/>
                        <a:pt x="24493" y="41638"/>
                      </a:cubicBezTo>
                      <a:cubicBezTo>
                        <a:pt x="15024" y="41638"/>
                        <a:pt x="7348" y="33962"/>
                        <a:pt x="7348" y="24493"/>
                      </a:cubicBezTo>
                      <a:cubicBezTo>
                        <a:pt x="7348" y="15024"/>
                        <a:pt x="15024" y="7348"/>
                        <a:pt x="24493" y="7348"/>
                      </a:cubicBezTo>
                      <a:cubicBezTo>
                        <a:pt x="33962" y="7348"/>
                        <a:pt x="41638" y="15024"/>
                        <a:pt x="41638" y="24493"/>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72" name="Freeform: Shape 71">
                  <a:extLst>
                    <a:ext uri="{FF2B5EF4-FFF2-40B4-BE49-F238E27FC236}">
                      <a16:creationId xmlns:a16="http://schemas.microsoft.com/office/drawing/2014/main" id="{B2C98B5F-325B-4480-B0A8-7C4DC8589D56}"/>
                    </a:ext>
                  </a:extLst>
                </p:cNvPr>
                <p:cNvSpPr/>
                <p:nvPr/>
              </p:nvSpPr>
              <p:spPr>
                <a:xfrm>
                  <a:off x="10399972" y="3470862"/>
                  <a:ext cx="47625" cy="47625"/>
                </a:xfrm>
                <a:custGeom>
                  <a:avLst/>
                  <a:gdLst>
                    <a:gd name="connsiteX0" fmla="*/ 41638 w 47625"/>
                    <a:gd name="connsiteY0" fmla="*/ 24493 h 47625"/>
                    <a:gd name="connsiteX1" fmla="*/ 24493 w 47625"/>
                    <a:gd name="connsiteY1" fmla="*/ 41638 h 47625"/>
                    <a:gd name="connsiteX2" fmla="*/ 7349 w 47625"/>
                    <a:gd name="connsiteY2" fmla="*/ 24493 h 47625"/>
                    <a:gd name="connsiteX3" fmla="*/ 24493 w 47625"/>
                    <a:gd name="connsiteY3" fmla="*/ 7348 h 47625"/>
                    <a:gd name="connsiteX4" fmla="*/ 41638 w 47625"/>
                    <a:gd name="connsiteY4" fmla="*/ 2449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638" y="24493"/>
                      </a:moveTo>
                      <a:cubicBezTo>
                        <a:pt x="41638" y="33962"/>
                        <a:pt x="33962" y="41638"/>
                        <a:pt x="24493" y="41638"/>
                      </a:cubicBezTo>
                      <a:cubicBezTo>
                        <a:pt x="15024" y="41638"/>
                        <a:pt x="7349" y="33962"/>
                        <a:pt x="7349" y="24493"/>
                      </a:cubicBezTo>
                      <a:cubicBezTo>
                        <a:pt x="7349" y="15024"/>
                        <a:pt x="15025" y="7348"/>
                        <a:pt x="24493" y="7348"/>
                      </a:cubicBezTo>
                      <a:cubicBezTo>
                        <a:pt x="33963" y="7348"/>
                        <a:pt x="41638" y="15024"/>
                        <a:pt x="41638" y="24493"/>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73" name="Freeform: Shape 72">
                  <a:extLst>
                    <a:ext uri="{FF2B5EF4-FFF2-40B4-BE49-F238E27FC236}">
                      <a16:creationId xmlns:a16="http://schemas.microsoft.com/office/drawing/2014/main" id="{C8BEDBB1-4982-46AB-B0F8-C5E8407C730F}"/>
                    </a:ext>
                  </a:extLst>
                </p:cNvPr>
                <p:cNvSpPr/>
                <p:nvPr/>
              </p:nvSpPr>
              <p:spPr>
                <a:xfrm>
                  <a:off x="10641906" y="3370849"/>
                  <a:ext cx="47625" cy="47625"/>
                </a:xfrm>
                <a:custGeom>
                  <a:avLst/>
                  <a:gdLst>
                    <a:gd name="connsiteX0" fmla="*/ 41638 w 47625"/>
                    <a:gd name="connsiteY0" fmla="*/ 24493 h 47625"/>
                    <a:gd name="connsiteX1" fmla="*/ 24493 w 47625"/>
                    <a:gd name="connsiteY1" fmla="*/ 41638 h 47625"/>
                    <a:gd name="connsiteX2" fmla="*/ 7348 w 47625"/>
                    <a:gd name="connsiteY2" fmla="*/ 24493 h 47625"/>
                    <a:gd name="connsiteX3" fmla="*/ 24493 w 47625"/>
                    <a:gd name="connsiteY3" fmla="*/ 7348 h 47625"/>
                    <a:gd name="connsiteX4" fmla="*/ 41638 w 47625"/>
                    <a:gd name="connsiteY4" fmla="*/ 2449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638" y="24493"/>
                      </a:moveTo>
                      <a:cubicBezTo>
                        <a:pt x="41638" y="33962"/>
                        <a:pt x="33962" y="41638"/>
                        <a:pt x="24493" y="41638"/>
                      </a:cubicBezTo>
                      <a:cubicBezTo>
                        <a:pt x="15024" y="41638"/>
                        <a:pt x="7348" y="33962"/>
                        <a:pt x="7348" y="24493"/>
                      </a:cubicBezTo>
                      <a:cubicBezTo>
                        <a:pt x="7348" y="15024"/>
                        <a:pt x="15024" y="7348"/>
                        <a:pt x="24493" y="7348"/>
                      </a:cubicBezTo>
                      <a:cubicBezTo>
                        <a:pt x="33962" y="7348"/>
                        <a:pt x="41638" y="15024"/>
                        <a:pt x="41638" y="24493"/>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74" name="Freeform: Shape 73">
                  <a:extLst>
                    <a:ext uri="{FF2B5EF4-FFF2-40B4-BE49-F238E27FC236}">
                      <a16:creationId xmlns:a16="http://schemas.microsoft.com/office/drawing/2014/main" id="{11A53405-C13A-4780-AE0D-CF1097B9E1AA}"/>
                    </a:ext>
                  </a:extLst>
                </p:cNvPr>
                <p:cNvSpPr/>
                <p:nvPr/>
              </p:nvSpPr>
              <p:spPr>
                <a:xfrm>
                  <a:off x="10453592" y="3386087"/>
                  <a:ext cx="209550" cy="219075"/>
                </a:xfrm>
                <a:custGeom>
                  <a:avLst/>
                  <a:gdLst>
                    <a:gd name="connsiteX0" fmla="*/ 210903 w 209550"/>
                    <a:gd name="connsiteY0" fmla="*/ 39733 h 219075"/>
                    <a:gd name="connsiteX1" fmla="*/ 143276 w 209550"/>
                    <a:gd name="connsiteY1" fmla="*/ 142603 h 219075"/>
                    <a:gd name="connsiteX2" fmla="*/ 12783 w 209550"/>
                    <a:gd name="connsiteY2" fmla="*/ 206421 h 219075"/>
                    <a:gd name="connsiteX3" fmla="*/ 76601 w 209550"/>
                    <a:gd name="connsiteY3" fmla="*/ 75928 h 219075"/>
                    <a:gd name="connsiteX4" fmla="*/ 184233 w 209550"/>
                    <a:gd name="connsiteY4" fmla="*/ 7348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219075">
                      <a:moveTo>
                        <a:pt x="210903" y="39733"/>
                      </a:moveTo>
                      <a:cubicBezTo>
                        <a:pt x="205188" y="66403"/>
                        <a:pt x="179470" y="105456"/>
                        <a:pt x="143276" y="142603"/>
                      </a:cubicBezTo>
                      <a:cubicBezTo>
                        <a:pt x="89935" y="195943"/>
                        <a:pt x="30881" y="224518"/>
                        <a:pt x="12783" y="206421"/>
                      </a:cubicBezTo>
                      <a:cubicBezTo>
                        <a:pt x="-5315" y="188323"/>
                        <a:pt x="23260" y="129268"/>
                        <a:pt x="76601" y="75928"/>
                      </a:cubicBezTo>
                      <a:cubicBezTo>
                        <a:pt x="115653" y="36876"/>
                        <a:pt x="157563" y="10206"/>
                        <a:pt x="184233" y="7348"/>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75" name="Freeform: Shape 74">
                  <a:extLst>
                    <a:ext uri="{FF2B5EF4-FFF2-40B4-BE49-F238E27FC236}">
                      <a16:creationId xmlns:a16="http://schemas.microsoft.com/office/drawing/2014/main" id="{75DF995E-C3F3-4122-90B2-603027767D07}"/>
                    </a:ext>
                  </a:extLst>
                </p:cNvPr>
                <p:cNvSpPr/>
                <p:nvPr/>
              </p:nvSpPr>
              <p:spPr>
                <a:xfrm>
                  <a:off x="10452704" y="3385475"/>
                  <a:ext cx="219075" cy="209549"/>
                </a:xfrm>
                <a:custGeom>
                  <a:avLst/>
                  <a:gdLst>
                    <a:gd name="connsiteX0" fmla="*/ 177501 w 219075"/>
                    <a:gd name="connsiteY0" fmla="*/ 210838 h 209550"/>
                    <a:gd name="connsiteX1" fmla="*/ 76536 w 219075"/>
                    <a:gd name="connsiteY1" fmla="*/ 143211 h 209550"/>
                    <a:gd name="connsiteX2" fmla="*/ 8908 w 219075"/>
                    <a:gd name="connsiteY2" fmla="*/ 40341 h 209550"/>
                    <a:gd name="connsiteX3" fmla="*/ 12719 w 219075"/>
                    <a:gd name="connsiteY3" fmla="*/ 12718 h 209550"/>
                    <a:gd name="connsiteX4" fmla="*/ 42246 w 219075"/>
                    <a:gd name="connsiteY4" fmla="*/ 8908 h 209550"/>
                    <a:gd name="connsiteX5" fmla="*/ 143211 w 219075"/>
                    <a:gd name="connsiteY5" fmla="*/ 76536 h 209550"/>
                    <a:gd name="connsiteX6" fmla="*/ 211791 w 219075"/>
                    <a:gd name="connsiteY6" fmla="*/ 181311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75" h="209550">
                      <a:moveTo>
                        <a:pt x="177501" y="210838"/>
                      </a:moveTo>
                      <a:cubicBezTo>
                        <a:pt x="150831" y="204171"/>
                        <a:pt x="112731" y="179406"/>
                        <a:pt x="76536" y="143211"/>
                      </a:cubicBezTo>
                      <a:cubicBezTo>
                        <a:pt x="39388" y="106063"/>
                        <a:pt x="14623" y="67011"/>
                        <a:pt x="8908" y="40341"/>
                      </a:cubicBezTo>
                      <a:cubicBezTo>
                        <a:pt x="6051" y="27958"/>
                        <a:pt x="7003" y="18433"/>
                        <a:pt x="12719" y="12718"/>
                      </a:cubicBezTo>
                      <a:cubicBezTo>
                        <a:pt x="18433" y="7003"/>
                        <a:pt x="28911" y="6051"/>
                        <a:pt x="42246" y="8908"/>
                      </a:cubicBezTo>
                      <a:cubicBezTo>
                        <a:pt x="68916" y="15576"/>
                        <a:pt x="107016" y="40341"/>
                        <a:pt x="143211" y="76536"/>
                      </a:cubicBezTo>
                      <a:cubicBezTo>
                        <a:pt x="181311" y="114636"/>
                        <a:pt x="206076" y="154641"/>
                        <a:pt x="211791" y="181311"/>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sp>
              <p:nvSpPr>
                <p:cNvPr id="76" name="Freeform: Shape 75">
                  <a:extLst>
                    <a:ext uri="{FF2B5EF4-FFF2-40B4-BE49-F238E27FC236}">
                      <a16:creationId xmlns:a16="http://schemas.microsoft.com/office/drawing/2014/main" id="{B6514776-4901-444A-A61D-A10F24A498E9}"/>
                    </a:ext>
                  </a:extLst>
                </p:cNvPr>
                <p:cNvSpPr/>
                <p:nvPr/>
              </p:nvSpPr>
              <p:spPr>
                <a:xfrm>
                  <a:off x="10435226" y="3441336"/>
                  <a:ext cx="266700" cy="104775"/>
                </a:xfrm>
                <a:custGeom>
                  <a:avLst/>
                  <a:gdLst>
                    <a:gd name="connsiteX0" fmla="*/ 7348 w 266700"/>
                    <a:gd name="connsiteY0" fmla="*/ 31161 h 104775"/>
                    <a:gd name="connsiteX1" fmla="*/ 127363 w 266700"/>
                    <a:gd name="connsiteY1" fmla="*/ 7348 h 104775"/>
                    <a:gd name="connsiteX2" fmla="*/ 264523 w 266700"/>
                    <a:gd name="connsiteY2" fmla="*/ 54021 h 104775"/>
                    <a:gd name="connsiteX3" fmla="*/ 127363 w 266700"/>
                    <a:gd name="connsiteY3" fmla="*/ 100693 h 104775"/>
                    <a:gd name="connsiteX4" fmla="*/ 9253 w 266700"/>
                    <a:gd name="connsiteY4" fmla="*/ 77833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00" h="104775">
                      <a:moveTo>
                        <a:pt x="7348" y="31161"/>
                      </a:moveTo>
                      <a:cubicBezTo>
                        <a:pt x="31161" y="16873"/>
                        <a:pt x="75928" y="7348"/>
                        <a:pt x="127363" y="7348"/>
                      </a:cubicBezTo>
                      <a:cubicBezTo>
                        <a:pt x="203563" y="7348"/>
                        <a:pt x="264523" y="28303"/>
                        <a:pt x="264523" y="54021"/>
                      </a:cubicBezTo>
                      <a:cubicBezTo>
                        <a:pt x="264523" y="79738"/>
                        <a:pt x="202611" y="100693"/>
                        <a:pt x="127363" y="100693"/>
                      </a:cubicBezTo>
                      <a:cubicBezTo>
                        <a:pt x="76880" y="100693"/>
                        <a:pt x="33066" y="91168"/>
                        <a:pt x="9253" y="77833"/>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a:gradFill>
                      <a:gsLst>
                        <a:gs pos="0">
                          <a:srgbClr val="505050"/>
                        </a:gs>
                        <a:gs pos="100000">
                          <a:srgbClr val="505050"/>
                        </a:gs>
                      </a:gsLst>
                      <a:lin ang="5400000" scaled="1"/>
                    </a:gradFill>
                  </a:endParaRPr>
                </a:p>
              </p:txBody>
            </p:sp>
          </p:grpSp>
          <p:sp>
            <p:nvSpPr>
              <p:cNvPr id="78" name="Oval 77">
                <a:extLst>
                  <a:ext uri="{FF2B5EF4-FFF2-40B4-BE49-F238E27FC236}">
                    <a16:creationId xmlns:a16="http://schemas.microsoft.com/office/drawing/2014/main" id="{F6582296-DD2A-4686-9D0A-DB3BA3A4C508}"/>
                  </a:ext>
                </a:extLst>
              </p:cNvPr>
              <p:cNvSpPr/>
              <p:nvPr/>
            </p:nvSpPr>
            <p:spPr bwMode="auto">
              <a:xfrm>
                <a:off x="5109705" y="954083"/>
                <a:ext cx="170386" cy="170386"/>
              </a:xfrm>
              <a:prstGeom prst="ellipse">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pic>
            <p:nvPicPr>
              <p:cNvPr id="56" name="Graphic 55">
                <a:extLst>
                  <a:ext uri="{FF2B5EF4-FFF2-40B4-BE49-F238E27FC236}">
                    <a16:creationId xmlns:a16="http://schemas.microsoft.com/office/drawing/2014/main" id="{AB7F7DF1-3737-4918-8EF6-58011CD2D78B}"/>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114832" y="959211"/>
                <a:ext cx="160132" cy="160130"/>
              </a:xfrm>
              <a:prstGeom prst="rect">
                <a:avLst/>
              </a:prstGeom>
            </p:spPr>
          </p:pic>
        </p:grpSp>
      </p:grpSp>
      <p:sp>
        <p:nvSpPr>
          <p:cNvPr id="2" name="Hexagon 1">
            <a:extLst>
              <a:ext uri="{FF2B5EF4-FFF2-40B4-BE49-F238E27FC236}">
                <a16:creationId xmlns:a16="http://schemas.microsoft.com/office/drawing/2014/main" id="{6D023106-CF6E-4397-9B8D-F7D51AAA1172}"/>
              </a:ext>
            </a:extLst>
          </p:cNvPr>
          <p:cNvSpPr/>
          <p:nvPr/>
        </p:nvSpPr>
        <p:spPr bwMode="auto">
          <a:xfrm>
            <a:off x="279490" y="525496"/>
            <a:ext cx="504000" cy="432000"/>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r>
              <a:rPr lang="en-IN" sz="1600" b="1" dirty="0">
                <a:solidFill>
                  <a:srgbClr val="FFFFFF"/>
                </a:solidFill>
                <a:latin typeface="Segoe UI"/>
                <a:cs typeface="Segoe UI" pitchFamily="34" charset="0"/>
              </a:rPr>
              <a:t>4</a:t>
            </a:r>
            <a:endParaRPr lang="en-IN" sz="1176" b="1" dirty="0">
              <a:solidFill>
                <a:srgbClr val="FFFFFF"/>
              </a:solidFill>
              <a:latin typeface="Segoe UI"/>
              <a:cs typeface="Segoe UI" pitchFamily="34" charset="0"/>
            </a:endParaRPr>
          </a:p>
        </p:txBody>
      </p:sp>
    </p:spTree>
    <p:extLst>
      <p:ext uri="{BB962C8B-B14F-4D97-AF65-F5344CB8AC3E}">
        <p14:creationId xmlns:p14="http://schemas.microsoft.com/office/powerpoint/2010/main" val="247051290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A4D4B919-F3F3-48E8-824E-B707DF2F6D74}"/>
              </a:ext>
            </a:extLst>
          </p:cNvPr>
          <p:cNvSpPr txBox="1">
            <a:spLocks/>
          </p:cNvSpPr>
          <p:nvPr/>
        </p:nvSpPr>
        <p:spPr>
          <a:xfrm>
            <a:off x="0" y="5402262"/>
            <a:ext cx="12192000" cy="1455737"/>
          </a:xfrm>
          <a:prstGeom prst="rect">
            <a:avLst/>
          </a:prstGeom>
          <a:solidFill>
            <a:srgbClr val="191919">
              <a:alpha val="5000"/>
            </a:srgbClr>
          </a:solidFill>
        </p:spPr>
        <p:txBody>
          <a:bodyPr vert="horz" wrap="square" lIns="548640" tIns="0" rIns="548640" bIns="0" rtlCol="0" anchor="ctr">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2400"/>
              <a:t>Multiple DLP policies applied to the same environment grouping connectors across Business/Non-business/Blocked. This set up makes the outcome of what connectors can be used together – Fragmented and hard to predict</a:t>
            </a:r>
          </a:p>
        </p:txBody>
      </p:sp>
      <p:grpSp>
        <p:nvGrpSpPr>
          <p:cNvPr id="25" name="Group 24">
            <a:extLst>
              <a:ext uri="{FF2B5EF4-FFF2-40B4-BE49-F238E27FC236}">
                <a16:creationId xmlns:a16="http://schemas.microsoft.com/office/drawing/2014/main" id="{3CED4376-B8B6-42AB-AFC6-DD3E4F0F83DD}"/>
              </a:ext>
            </a:extLst>
          </p:cNvPr>
          <p:cNvGrpSpPr/>
          <p:nvPr/>
        </p:nvGrpSpPr>
        <p:grpSpPr>
          <a:xfrm>
            <a:off x="10346984" y="1"/>
            <a:ext cx="2034237" cy="1205122"/>
            <a:chOff x="-384455" y="5924122"/>
            <a:chExt cx="3059346" cy="1812417"/>
          </a:xfrm>
        </p:grpSpPr>
        <p:sp>
          <p:nvSpPr>
            <p:cNvPr id="26" name="Diamond 164">
              <a:extLst>
                <a:ext uri="{FF2B5EF4-FFF2-40B4-BE49-F238E27FC236}">
                  <a16:creationId xmlns:a16="http://schemas.microsoft.com/office/drawing/2014/main" id="{7806F9AD-B513-4A4D-8DED-B0003BBEF55B}"/>
                </a:ext>
              </a:extLst>
            </p:cNvPr>
            <p:cNvSpPr/>
            <p:nvPr/>
          </p:nvSpPr>
          <p:spPr bwMode="auto">
            <a:xfrm>
              <a:off x="-384455" y="5924122"/>
              <a:ext cx="2803421" cy="1812417"/>
            </a:xfrm>
            <a:custGeom>
              <a:avLst/>
              <a:gdLst>
                <a:gd name="connsiteX0" fmla="*/ 0 w 2034237"/>
                <a:gd name="connsiteY0" fmla="*/ 1017119 h 2034237"/>
                <a:gd name="connsiteX1" fmla="*/ 1017119 w 2034237"/>
                <a:gd name="connsiteY1" fmla="*/ 0 h 2034237"/>
                <a:gd name="connsiteX2" fmla="*/ 2034237 w 2034237"/>
                <a:gd name="connsiteY2" fmla="*/ 1017119 h 2034237"/>
                <a:gd name="connsiteX3" fmla="*/ 1017119 w 2034237"/>
                <a:gd name="connsiteY3" fmla="*/ 2034237 h 2034237"/>
                <a:gd name="connsiteX4" fmla="*/ 0 w 2034237"/>
                <a:gd name="connsiteY4"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017119 w 2034237"/>
                <a:gd name="connsiteY4" fmla="*/ 2034237 h 2034237"/>
                <a:gd name="connsiteX5" fmla="*/ 0 w 2034237"/>
                <a:gd name="connsiteY5"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864066 w 2034237"/>
                <a:gd name="connsiteY4" fmla="*/ 1187890 h 2034237"/>
                <a:gd name="connsiteX5" fmla="*/ 1017119 w 2034237"/>
                <a:gd name="connsiteY5" fmla="*/ 2034237 h 2034237"/>
                <a:gd name="connsiteX6" fmla="*/ 0 w 2034237"/>
                <a:gd name="connsiteY6" fmla="*/ 1017119 h 2034237"/>
                <a:gd name="connsiteX0" fmla="*/ 2034237 w 2125677"/>
                <a:gd name="connsiteY0" fmla="*/ 1017119 h 2034237"/>
                <a:gd name="connsiteX1" fmla="*/ 1864066 w 2125677"/>
                <a:gd name="connsiteY1" fmla="*/ 1187890 h 2034237"/>
                <a:gd name="connsiteX2" fmla="*/ 1017119 w 2125677"/>
                <a:gd name="connsiteY2" fmla="*/ 2034237 h 2034237"/>
                <a:gd name="connsiteX3" fmla="*/ 0 w 2125677"/>
                <a:gd name="connsiteY3" fmla="*/ 1017119 h 2034237"/>
                <a:gd name="connsiteX4" fmla="*/ 190841 w 2125677"/>
                <a:gd name="connsiteY4" fmla="*/ 829115 h 2034237"/>
                <a:gd name="connsiteX5" fmla="*/ 1017119 w 2125677"/>
                <a:gd name="connsiteY5" fmla="*/ 0 h 2034237"/>
                <a:gd name="connsiteX6" fmla="*/ 2125677 w 2125677"/>
                <a:gd name="connsiteY6" fmla="*/ 1108559 h 2034237"/>
                <a:gd name="connsiteX0" fmla="*/ 2034237 w 2034237"/>
                <a:gd name="connsiteY0" fmla="*/ 1017119 h 2034237"/>
                <a:gd name="connsiteX1" fmla="*/ 1864066 w 2034237"/>
                <a:gd name="connsiteY1" fmla="*/ 1187890 h 2034237"/>
                <a:gd name="connsiteX2" fmla="*/ 1017119 w 2034237"/>
                <a:gd name="connsiteY2" fmla="*/ 2034237 h 2034237"/>
                <a:gd name="connsiteX3" fmla="*/ 0 w 2034237"/>
                <a:gd name="connsiteY3" fmla="*/ 1017119 h 2034237"/>
                <a:gd name="connsiteX4" fmla="*/ 190841 w 2034237"/>
                <a:gd name="connsiteY4" fmla="*/ 829115 h 2034237"/>
                <a:gd name="connsiteX5" fmla="*/ 1017119 w 2034237"/>
                <a:gd name="connsiteY5" fmla="*/ 0 h 2034237"/>
                <a:gd name="connsiteX0" fmla="*/ 1864066 w 1864066"/>
                <a:gd name="connsiteY0" fmla="*/ 1187890 h 2034237"/>
                <a:gd name="connsiteX1" fmla="*/ 1017119 w 1864066"/>
                <a:gd name="connsiteY1" fmla="*/ 2034237 h 2034237"/>
                <a:gd name="connsiteX2" fmla="*/ 0 w 1864066"/>
                <a:gd name="connsiteY2" fmla="*/ 1017119 h 2034237"/>
                <a:gd name="connsiteX3" fmla="*/ 190841 w 1864066"/>
                <a:gd name="connsiteY3" fmla="*/ 829115 h 2034237"/>
                <a:gd name="connsiteX4" fmla="*/ 1017119 w 1864066"/>
                <a:gd name="connsiteY4" fmla="*/ 0 h 2034237"/>
                <a:gd name="connsiteX0" fmla="*/ 1864066 w 1864066"/>
                <a:gd name="connsiteY0" fmla="*/ 358775 h 1205122"/>
                <a:gd name="connsiteX1" fmla="*/ 1017119 w 1864066"/>
                <a:gd name="connsiteY1" fmla="*/ 1205122 h 1205122"/>
                <a:gd name="connsiteX2" fmla="*/ 0 w 1864066"/>
                <a:gd name="connsiteY2" fmla="*/ 188004 h 1205122"/>
                <a:gd name="connsiteX3" fmla="*/ 190841 w 1864066"/>
                <a:gd name="connsiteY3" fmla="*/ 0 h 1205122"/>
              </a:gdLst>
              <a:ahLst/>
              <a:cxnLst>
                <a:cxn ang="0">
                  <a:pos x="connsiteX0" y="connsiteY0"/>
                </a:cxn>
                <a:cxn ang="0">
                  <a:pos x="connsiteX1" y="connsiteY1"/>
                </a:cxn>
                <a:cxn ang="0">
                  <a:pos x="connsiteX2" y="connsiteY2"/>
                </a:cxn>
                <a:cxn ang="0">
                  <a:pos x="connsiteX3" y="connsiteY3"/>
                </a:cxn>
              </a:cxnLst>
              <a:rect l="l" t="t" r="r" b="b"/>
              <a:pathLst>
                <a:path w="1864066" h="1205122">
                  <a:moveTo>
                    <a:pt x="1864066" y="358775"/>
                  </a:moveTo>
                  <a:lnTo>
                    <a:pt x="1017119" y="1205122"/>
                  </a:lnTo>
                  <a:lnTo>
                    <a:pt x="0" y="188004"/>
                  </a:lnTo>
                  <a:lnTo>
                    <a:pt x="190841" y="0"/>
                  </a:lnTo>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27" name="Diamond 26">
              <a:extLst>
                <a:ext uri="{FF2B5EF4-FFF2-40B4-BE49-F238E27FC236}">
                  <a16:creationId xmlns:a16="http://schemas.microsoft.com/office/drawing/2014/main" id="{CE33BD64-DCDF-4B5B-B244-0D29B01AC224}"/>
                </a:ext>
              </a:extLst>
            </p:cNvPr>
            <p:cNvSpPr/>
            <p:nvPr/>
          </p:nvSpPr>
          <p:spPr bwMode="auto">
            <a:xfrm>
              <a:off x="1605010" y="6216270"/>
              <a:ext cx="1069881" cy="1069881"/>
            </a:xfrm>
            <a:prstGeom prst="diamond">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grpSp>
      <p:grpSp>
        <p:nvGrpSpPr>
          <p:cNvPr id="28" name="Group 27">
            <a:extLst>
              <a:ext uri="{FF2B5EF4-FFF2-40B4-BE49-F238E27FC236}">
                <a16:creationId xmlns:a16="http://schemas.microsoft.com/office/drawing/2014/main" id="{6F66730E-7C47-428B-A929-B71B1C494B9B}"/>
              </a:ext>
            </a:extLst>
          </p:cNvPr>
          <p:cNvGrpSpPr/>
          <p:nvPr/>
        </p:nvGrpSpPr>
        <p:grpSpPr>
          <a:xfrm>
            <a:off x="0" y="5215103"/>
            <a:ext cx="439980" cy="374319"/>
            <a:chOff x="6894512" y="6317694"/>
            <a:chExt cx="505574" cy="430124"/>
          </a:xfrm>
        </p:grpSpPr>
        <p:sp>
          <p:nvSpPr>
            <p:cNvPr id="29" name="Diamond 28">
              <a:extLst>
                <a:ext uri="{FF2B5EF4-FFF2-40B4-BE49-F238E27FC236}">
                  <a16:creationId xmlns:a16="http://schemas.microsoft.com/office/drawing/2014/main" id="{BD044EA8-1884-4C25-A6CC-30BC74E3F625}"/>
                </a:ext>
              </a:extLst>
            </p:cNvPr>
            <p:cNvSpPr/>
            <p:nvPr/>
          </p:nvSpPr>
          <p:spPr bwMode="auto">
            <a:xfrm>
              <a:off x="6969963" y="6317694"/>
              <a:ext cx="430123" cy="430123"/>
            </a:xfrm>
            <a:prstGeom prst="diamond">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30" name="Diamond 29">
              <a:extLst>
                <a:ext uri="{FF2B5EF4-FFF2-40B4-BE49-F238E27FC236}">
                  <a16:creationId xmlns:a16="http://schemas.microsoft.com/office/drawing/2014/main" id="{242979AA-9612-446A-829C-0579EA43E72A}"/>
                </a:ext>
              </a:extLst>
            </p:cNvPr>
            <p:cNvSpPr/>
            <p:nvPr/>
          </p:nvSpPr>
          <p:spPr bwMode="auto">
            <a:xfrm>
              <a:off x="6894512" y="6317695"/>
              <a:ext cx="430123" cy="430123"/>
            </a:xfrm>
            <a:prstGeom prst="diamond">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000000"/>
                </a:solidFill>
                <a:cs typeface="Segoe UI" pitchFamily="34" charset="0"/>
              </a:endParaRPr>
            </a:p>
          </p:txBody>
        </p:sp>
      </p:grpSp>
      <p:pic>
        <p:nvPicPr>
          <p:cNvPr id="40" name="Picture 39">
            <a:extLst>
              <a:ext uri="{FF2B5EF4-FFF2-40B4-BE49-F238E27FC236}">
                <a16:creationId xmlns:a16="http://schemas.microsoft.com/office/drawing/2014/main" id="{E3DCE20A-1217-40D8-B565-0E64FDCD60A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156883" y="2588448"/>
            <a:ext cx="229862" cy="223808"/>
          </a:xfrm>
          <a:prstGeom prst="rect">
            <a:avLst/>
          </a:prstGeom>
        </p:spPr>
      </p:pic>
      <p:grpSp>
        <p:nvGrpSpPr>
          <p:cNvPr id="117" name="Group 116">
            <a:extLst>
              <a:ext uri="{FF2B5EF4-FFF2-40B4-BE49-F238E27FC236}">
                <a16:creationId xmlns:a16="http://schemas.microsoft.com/office/drawing/2014/main" id="{7093C851-DEC5-433B-908A-473CBC067502}"/>
              </a:ext>
            </a:extLst>
          </p:cNvPr>
          <p:cNvGrpSpPr/>
          <p:nvPr/>
        </p:nvGrpSpPr>
        <p:grpSpPr>
          <a:xfrm>
            <a:off x="3156883" y="1856588"/>
            <a:ext cx="1333711" cy="223808"/>
            <a:chOff x="4989041" y="1972046"/>
            <a:chExt cx="1333711" cy="223808"/>
          </a:xfrm>
        </p:grpSpPr>
        <p:pic>
          <p:nvPicPr>
            <p:cNvPr id="47" name="Picture 46">
              <a:extLst>
                <a:ext uri="{FF2B5EF4-FFF2-40B4-BE49-F238E27FC236}">
                  <a16:creationId xmlns:a16="http://schemas.microsoft.com/office/drawing/2014/main" id="{B470E3CD-C3F1-44CD-BAC4-D19396227B8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540965" y="1972046"/>
              <a:ext cx="229862" cy="223808"/>
            </a:xfrm>
            <a:prstGeom prst="rect">
              <a:avLst/>
            </a:prstGeom>
          </p:spPr>
        </p:pic>
        <p:pic>
          <p:nvPicPr>
            <p:cNvPr id="64" name="Picture 63">
              <a:extLst>
                <a:ext uri="{FF2B5EF4-FFF2-40B4-BE49-F238E27FC236}">
                  <a16:creationId xmlns:a16="http://schemas.microsoft.com/office/drawing/2014/main" id="{14BAD89E-40BD-464F-912B-6BA7149A448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265003" y="1972046"/>
              <a:ext cx="229862" cy="223808"/>
            </a:xfrm>
            <a:prstGeom prst="rect">
              <a:avLst/>
            </a:prstGeom>
          </p:spPr>
        </p:pic>
        <p:pic>
          <p:nvPicPr>
            <p:cNvPr id="68" name="Picture 67">
              <a:extLst>
                <a:ext uri="{FF2B5EF4-FFF2-40B4-BE49-F238E27FC236}">
                  <a16:creationId xmlns:a16="http://schemas.microsoft.com/office/drawing/2014/main" id="{867BC171-E54A-4C06-A21F-59C95A41D629}"/>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r="-1"/>
            <a:stretch/>
          </p:blipFill>
          <p:spPr>
            <a:xfrm>
              <a:off x="4989041" y="1972046"/>
              <a:ext cx="229862" cy="223808"/>
            </a:xfrm>
            <a:prstGeom prst="rect">
              <a:avLst/>
            </a:prstGeom>
          </p:spPr>
        </p:pic>
        <p:pic>
          <p:nvPicPr>
            <p:cNvPr id="70" name="Picture 69">
              <a:extLst>
                <a:ext uri="{FF2B5EF4-FFF2-40B4-BE49-F238E27FC236}">
                  <a16:creationId xmlns:a16="http://schemas.microsoft.com/office/drawing/2014/main" id="{37129211-C270-47A4-A629-508C2611A37C}"/>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092890" y="1972046"/>
              <a:ext cx="229862" cy="223808"/>
            </a:xfrm>
            <a:prstGeom prst="rect">
              <a:avLst/>
            </a:prstGeom>
          </p:spPr>
        </p:pic>
        <p:pic>
          <p:nvPicPr>
            <p:cNvPr id="71" name="Picture 70">
              <a:extLst>
                <a:ext uri="{FF2B5EF4-FFF2-40B4-BE49-F238E27FC236}">
                  <a16:creationId xmlns:a16="http://schemas.microsoft.com/office/drawing/2014/main" id="{E7C49BA8-9F7E-4A9B-BA93-1B02825A20AE}"/>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816928" y="1972046"/>
              <a:ext cx="229862" cy="223808"/>
            </a:xfrm>
            <a:prstGeom prst="rect">
              <a:avLst/>
            </a:prstGeom>
          </p:spPr>
        </p:pic>
      </p:grpSp>
      <p:grpSp>
        <p:nvGrpSpPr>
          <p:cNvPr id="116" name="Group 115">
            <a:extLst>
              <a:ext uri="{FF2B5EF4-FFF2-40B4-BE49-F238E27FC236}">
                <a16:creationId xmlns:a16="http://schemas.microsoft.com/office/drawing/2014/main" id="{94DA5B7B-277A-4FCD-A955-49D81A5569C9}"/>
              </a:ext>
            </a:extLst>
          </p:cNvPr>
          <p:cNvGrpSpPr/>
          <p:nvPr/>
        </p:nvGrpSpPr>
        <p:grpSpPr>
          <a:xfrm>
            <a:off x="3156883" y="2222518"/>
            <a:ext cx="1057749" cy="223808"/>
            <a:chOff x="4989041" y="2289037"/>
            <a:chExt cx="1057749" cy="223808"/>
          </a:xfrm>
        </p:grpSpPr>
        <p:pic>
          <p:nvPicPr>
            <p:cNvPr id="74" name="Picture 73">
              <a:extLst>
                <a:ext uri="{FF2B5EF4-FFF2-40B4-BE49-F238E27FC236}">
                  <a16:creationId xmlns:a16="http://schemas.microsoft.com/office/drawing/2014/main" id="{CE87378A-4666-427A-9C30-3D9985B81234}"/>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5265003" y="2289037"/>
              <a:ext cx="229862" cy="223808"/>
            </a:xfrm>
            <a:prstGeom prst="rect">
              <a:avLst/>
            </a:prstGeom>
          </p:spPr>
        </p:pic>
        <p:pic>
          <p:nvPicPr>
            <p:cNvPr id="76" name="Picture 75">
              <a:extLst>
                <a:ext uri="{FF2B5EF4-FFF2-40B4-BE49-F238E27FC236}">
                  <a16:creationId xmlns:a16="http://schemas.microsoft.com/office/drawing/2014/main" id="{39F79448-F7C6-42AE-9AF2-C5569ECC801C}"/>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4989041" y="2289037"/>
              <a:ext cx="229862" cy="223808"/>
            </a:xfrm>
            <a:prstGeom prst="rect">
              <a:avLst/>
            </a:prstGeom>
          </p:spPr>
        </p:pic>
        <p:pic>
          <p:nvPicPr>
            <p:cNvPr id="78" name="Picture 77">
              <a:extLst>
                <a:ext uri="{FF2B5EF4-FFF2-40B4-BE49-F238E27FC236}">
                  <a16:creationId xmlns:a16="http://schemas.microsoft.com/office/drawing/2014/main" id="{B7384B8B-DFC1-4CB6-8963-334D06848C6A}"/>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5540965" y="2289037"/>
              <a:ext cx="229862" cy="223808"/>
            </a:xfrm>
            <a:prstGeom prst="rect">
              <a:avLst/>
            </a:prstGeom>
          </p:spPr>
        </p:pic>
        <p:pic>
          <p:nvPicPr>
            <p:cNvPr id="81" name="Picture 80">
              <a:extLst>
                <a:ext uri="{FF2B5EF4-FFF2-40B4-BE49-F238E27FC236}">
                  <a16:creationId xmlns:a16="http://schemas.microsoft.com/office/drawing/2014/main" id="{0891BA75-30C9-4D22-8530-94F350CDB42E}"/>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5816928" y="2289037"/>
              <a:ext cx="229862" cy="223808"/>
            </a:xfrm>
            <a:prstGeom prst="rect">
              <a:avLst/>
            </a:prstGeom>
          </p:spPr>
        </p:pic>
      </p:grpSp>
      <p:grpSp>
        <p:nvGrpSpPr>
          <p:cNvPr id="115" name="Group 114">
            <a:extLst>
              <a:ext uri="{FF2B5EF4-FFF2-40B4-BE49-F238E27FC236}">
                <a16:creationId xmlns:a16="http://schemas.microsoft.com/office/drawing/2014/main" id="{777A503E-FEE7-4011-8308-A4DB638114BE}"/>
              </a:ext>
            </a:extLst>
          </p:cNvPr>
          <p:cNvGrpSpPr/>
          <p:nvPr/>
        </p:nvGrpSpPr>
        <p:grpSpPr>
          <a:xfrm>
            <a:off x="3156883" y="2967429"/>
            <a:ext cx="1333711" cy="223808"/>
            <a:chOff x="4989041" y="3016414"/>
            <a:chExt cx="1333711" cy="223808"/>
          </a:xfrm>
        </p:grpSpPr>
        <p:pic>
          <p:nvPicPr>
            <p:cNvPr id="56" name="Picture 55">
              <a:extLst>
                <a:ext uri="{FF2B5EF4-FFF2-40B4-BE49-F238E27FC236}">
                  <a16:creationId xmlns:a16="http://schemas.microsoft.com/office/drawing/2014/main" id="{13D7CE42-22F7-4631-8986-F7F807016F6B}"/>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r="-25"/>
            <a:stretch/>
          </p:blipFill>
          <p:spPr>
            <a:xfrm>
              <a:off x="4989041" y="3016414"/>
              <a:ext cx="229862" cy="223808"/>
            </a:xfrm>
            <a:prstGeom prst="rect">
              <a:avLst/>
            </a:prstGeom>
          </p:spPr>
        </p:pic>
        <p:pic>
          <p:nvPicPr>
            <p:cNvPr id="82" name="Picture 81">
              <a:extLst>
                <a:ext uri="{FF2B5EF4-FFF2-40B4-BE49-F238E27FC236}">
                  <a16:creationId xmlns:a16="http://schemas.microsoft.com/office/drawing/2014/main" id="{43547E79-5A85-4A5C-AE44-6E2EF1ECA4D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265003" y="3016414"/>
              <a:ext cx="229862" cy="223808"/>
            </a:xfrm>
            <a:prstGeom prst="rect">
              <a:avLst/>
            </a:prstGeom>
          </p:spPr>
        </p:pic>
        <p:pic>
          <p:nvPicPr>
            <p:cNvPr id="83" name="Picture 82">
              <a:extLst>
                <a:ext uri="{FF2B5EF4-FFF2-40B4-BE49-F238E27FC236}">
                  <a16:creationId xmlns:a16="http://schemas.microsoft.com/office/drawing/2014/main" id="{9627B94D-D0D0-4AE7-9D3D-9812AECD554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540965" y="3016414"/>
              <a:ext cx="229862" cy="223808"/>
            </a:xfrm>
            <a:prstGeom prst="rect">
              <a:avLst/>
            </a:prstGeom>
          </p:spPr>
        </p:pic>
        <p:pic>
          <p:nvPicPr>
            <p:cNvPr id="84" name="Picture 83">
              <a:extLst>
                <a:ext uri="{FF2B5EF4-FFF2-40B4-BE49-F238E27FC236}">
                  <a16:creationId xmlns:a16="http://schemas.microsoft.com/office/drawing/2014/main" id="{2061E704-2794-4AAD-82C9-DBA09C406B4D}"/>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816928" y="3016414"/>
              <a:ext cx="229862" cy="223808"/>
            </a:xfrm>
            <a:prstGeom prst="rect">
              <a:avLst/>
            </a:prstGeom>
          </p:spPr>
        </p:pic>
        <p:pic>
          <p:nvPicPr>
            <p:cNvPr id="85" name="Picture 84">
              <a:extLst>
                <a:ext uri="{FF2B5EF4-FFF2-40B4-BE49-F238E27FC236}">
                  <a16:creationId xmlns:a16="http://schemas.microsoft.com/office/drawing/2014/main" id="{99C3B60C-70D6-4665-808B-263071480312}"/>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6092890" y="3016414"/>
              <a:ext cx="229862" cy="223808"/>
            </a:xfrm>
            <a:prstGeom prst="rect">
              <a:avLst/>
            </a:prstGeom>
          </p:spPr>
        </p:pic>
      </p:grpSp>
      <p:grpSp>
        <p:nvGrpSpPr>
          <p:cNvPr id="114" name="Group 113">
            <a:extLst>
              <a:ext uri="{FF2B5EF4-FFF2-40B4-BE49-F238E27FC236}">
                <a16:creationId xmlns:a16="http://schemas.microsoft.com/office/drawing/2014/main" id="{2F1AA1DC-B4CC-4FE9-B1B2-0D0ECE75E3C3}"/>
              </a:ext>
            </a:extLst>
          </p:cNvPr>
          <p:cNvGrpSpPr/>
          <p:nvPr/>
        </p:nvGrpSpPr>
        <p:grpSpPr>
          <a:xfrm>
            <a:off x="3156883" y="3333359"/>
            <a:ext cx="1057749" cy="223808"/>
            <a:chOff x="4989041" y="3320392"/>
            <a:chExt cx="1057749" cy="223808"/>
          </a:xfrm>
        </p:grpSpPr>
        <p:pic>
          <p:nvPicPr>
            <p:cNvPr id="86" name="Picture 85">
              <a:extLst>
                <a:ext uri="{FF2B5EF4-FFF2-40B4-BE49-F238E27FC236}">
                  <a16:creationId xmlns:a16="http://schemas.microsoft.com/office/drawing/2014/main" id="{EB4E78B1-C062-4B23-98A0-2B2A3250D90B}"/>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4989041" y="3320392"/>
              <a:ext cx="229862" cy="223808"/>
            </a:xfrm>
            <a:prstGeom prst="rect">
              <a:avLst/>
            </a:prstGeom>
          </p:spPr>
        </p:pic>
        <p:pic>
          <p:nvPicPr>
            <p:cNvPr id="87" name="Picture 86">
              <a:extLst>
                <a:ext uri="{FF2B5EF4-FFF2-40B4-BE49-F238E27FC236}">
                  <a16:creationId xmlns:a16="http://schemas.microsoft.com/office/drawing/2014/main" id="{BA520A60-5F64-42CC-AE61-B86226034D2D}"/>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5265003" y="3320392"/>
              <a:ext cx="229862" cy="223808"/>
            </a:xfrm>
            <a:prstGeom prst="rect">
              <a:avLst/>
            </a:prstGeom>
          </p:spPr>
        </p:pic>
        <p:pic>
          <p:nvPicPr>
            <p:cNvPr id="88" name="Picture 87">
              <a:extLst>
                <a:ext uri="{FF2B5EF4-FFF2-40B4-BE49-F238E27FC236}">
                  <a16:creationId xmlns:a16="http://schemas.microsoft.com/office/drawing/2014/main" id="{4005A30B-CE30-4677-B4CF-E7D0DAB544E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540965" y="3320392"/>
              <a:ext cx="229862" cy="223808"/>
            </a:xfrm>
            <a:prstGeom prst="rect">
              <a:avLst/>
            </a:prstGeom>
          </p:spPr>
        </p:pic>
        <p:pic>
          <p:nvPicPr>
            <p:cNvPr id="89" name="Picture 88">
              <a:extLst>
                <a:ext uri="{FF2B5EF4-FFF2-40B4-BE49-F238E27FC236}">
                  <a16:creationId xmlns:a16="http://schemas.microsoft.com/office/drawing/2014/main" id="{32F3FB14-8210-4D46-8706-3AE96F51A799}"/>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816928" y="3320392"/>
              <a:ext cx="229862" cy="223808"/>
            </a:xfrm>
            <a:prstGeom prst="rect">
              <a:avLst/>
            </a:prstGeom>
          </p:spPr>
        </p:pic>
      </p:grpSp>
      <p:pic>
        <p:nvPicPr>
          <p:cNvPr id="90" name="Picture 89">
            <a:extLst>
              <a:ext uri="{FF2B5EF4-FFF2-40B4-BE49-F238E27FC236}">
                <a16:creationId xmlns:a16="http://schemas.microsoft.com/office/drawing/2014/main" id="{03EEB623-5096-406A-9166-8FAEEF89E35C}"/>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3156883" y="3699289"/>
            <a:ext cx="229862" cy="223808"/>
          </a:xfrm>
          <a:prstGeom prst="rect">
            <a:avLst/>
          </a:prstGeom>
        </p:spPr>
      </p:pic>
      <p:grpSp>
        <p:nvGrpSpPr>
          <p:cNvPr id="113" name="Group 112">
            <a:extLst>
              <a:ext uri="{FF2B5EF4-FFF2-40B4-BE49-F238E27FC236}">
                <a16:creationId xmlns:a16="http://schemas.microsoft.com/office/drawing/2014/main" id="{0CCE867E-92E9-4EC9-AF98-EB92E295F749}"/>
              </a:ext>
            </a:extLst>
          </p:cNvPr>
          <p:cNvGrpSpPr/>
          <p:nvPr/>
        </p:nvGrpSpPr>
        <p:grpSpPr>
          <a:xfrm>
            <a:off x="3156883" y="4078269"/>
            <a:ext cx="1057749" cy="223808"/>
            <a:chOff x="4989041" y="4056138"/>
            <a:chExt cx="1057749" cy="223808"/>
          </a:xfrm>
        </p:grpSpPr>
        <p:pic>
          <p:nvPicPr>
            <p:cNvPr id="91" name="Picture 90">
              <a:extLst>
                <a:ext uri="{FF2B5EF4-FFF2-40B4-BE49-F238E27FC236}">
                  <a16:creationId xmlns:a16="http://schemas.microsoft.com/office/drawing/2014/main" id="{AF77AA5E-ADC2-4657-9A9D-6618ABF5E3FD}"/>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4989041" y="4056138"/>
              <a:ext cx="229862" cy="223808"/>
            </a:xfrm>
            <a:prstGeom prst="rect">
              <a:avLst/>
            </a:prstGeom>
          </p:spPr>
        </p:pic>
        <p:pic>
          <p:nvPicPr>
            <p:cNvPr id="92" name="Picture 91">
              <a:extLst>
                <a:ext uri="{FF2B5EF4-FFF2-40B4-BE49-F238E27FC236}">
                  <a16:creationId xmlns:a16="http://schemas.microsoft.com/office/drawing/2014/main" id="{0AC810CE-7410-4ADF-BB58-65E5E25063C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265003" y="4056138"/>
              <a:ext cx="229862" cy="223808"/>
            </a:xfrm>
            <a:prstGeom prst="rect">
              <a:avLst/>
            </a:prstGeom>
          </p:spPr>
        </p:pic>
        <p:pic>
          <p:nvPicPr>
            <p:cNvPr id="93" name="Picture 92">
              <a:extLst>
                <a:ext uri="{FF2B5EF4-FFF2-40B4-BE49-F238E27FC236}">
                  <a16:creationId xmlns:a16="http://schemas.microsoft.com/office/drawing/2014/main" id="{329200C2-1860-4EB7-960E-DE84DCB71E1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540965" y="4056138"/>
              <a:ext cx="229862" cy="223808"/>
            </a:xfrm>
            <a:prstGeom prst="rect">
              <a:avLst/>
            </a:prstGeom>
          </p:spPr>
        </p:pic>
        <p:pic>
          <p:nvPicPr>
            <p:cNvPr id="94" name="Picture 93">
              <a:extLst>
                <a:ext uri="{FF2B5EF4-FFF2-40B4-BE49-F238E27FC236}">
                  <a16:creationId xmlns:a16="http://schemas.microsoft.com/office/drawing/2014/main" id="{7BDC3C97-18CB-48AF-9CEE-DB5C15DFC771}"/>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816928" y="4056138"/>
              <a:ext cx="229862" cy="223808"/>
            </a:xfrm>
            <a:prstGeom prst="rect">
              <a:avLst/>
            </a:prstGeom>
          </p:spPr>
        </p:pic>
      </p:grpSp>
      <p:grpSp>
        <p:nvGrpSpPr>
          <p:cNvPr id="127" name="Group 126">
            <a:extLst>
              <a:ext uri="{FF2B5EF4-FFF2-40B4-BE49-F238E27FC236}">
                <a16:creationId xmlns:a16="http://schemas.microsoft.com/office/drawing/2014/main" id="{D321250C-298E-4074-8D38-2A694F1F2225}"/>
              </a:ext>
            </a:extLst>
          </p:cNvPr>
          <p:cNvGrpSpPr/>
          <p:nvPr/>
        </p:nvGrpSpPr>
        <p:grpSpPr>
          <a:xfrm>
            <a:off x="3156883" y="4444198"/>
            <a:ext cx="1333711" cy="223808"/>
            <a:chOff x="4989041" y="4366961"/>
            <a:chExt cx="1333711" cy="223808"/>
          </a:xfrm>
        </p:grpSpPr>
        <p:pic>
          <p:nvPicPr>
            <p:cNvPr id="95" name="Picture 94">
              <a:extLst>
                <a:ext uri="{FF2B5EF4-FFF2-40B4-BE49-F238E27FC236}">
                  <a16:creationId xmlns:a16="http://schemas.microsoft.com/office/drawing/2014/main" id="{4FEE87D8-2D7B-4C8E-9694-22329318122D}"/>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4989041" y="4366961"/>
              <a:ext cx="229862" cy="223808"/>
            </a:xfrm>
            <a:prstGeom prst="rect">
              <a:avLst/>
            </a:prstGeom>
          </p:spPr>
        </p:pic>
        <p:pic>
          <p:nvPicPr>
            <p:cNvPr id="96" name="Picture 95">
              <a:extLst>
                <a:ext uri="{FF2B5EF4-FFF2-40B4-BE49-F238E27FC236}">
                  <a16:creationId xmlns:a16="http://schemas.microsoft.com/office/drawing/2014/main" id="{3DF3911C-2485-4B51-9608-51502C60200D}"/>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5265003" y="4366961"/>
              <a:ext cx="229862" cy="223808"/>
            </a:xfrm>
            <a:prstGeom prst="rect">
              <a:avLst/>
            </a:prstGeom>
          </p:spPr>
        </p:pic>
        <p:pic>
          <p:nvPicPr>
            <p:cNvPr id="97" name="Picture 96">
              <a:extLst>
                <a:ext uri="{FF2B5EF4-FFF2-40B4-BE49-F238E27FC236}">
                  <a16:creationId xmlns:a16="http://schemas.microsoft.com/office/drawing/2014/main" id="{5C984946-6DB1-461E-B585-5E19823D09E7}"/>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5540965" y="4366961"/>
              <a:ext cx="229862" cy="223808"/>
            </a:xfrm>
            <a:prstGeom prst="rect">
              <a:avLst/>
            </a:prstGeom>
          </p:spPr>
        </p:pic>
        <p:pic>
          <p:nvPicPr>
            <p:cNvPr id="98" name="Picture 97">
              <a:extLst>
                <a:ext uri="{FF2B5EF4-FFF2-40B4-BE49-F238E27FC236}">
                  <a16:creationId xmlns:a16="http://schemas.microsoft.com/office/drawing/2014/main" id="{90BE7BD2-546F-45D2-AEDE-9FFDF92BEF9E}"/>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r="-25"/>
            <a:stretch/>
          </p:blipFill>
          <p:spPr>
            <a:xfrm>
              <a:off x="5816927" y="4366961"/>
              <a:ext cx="229862" cy="223808"/>
            </a:xfrm>
            <a:prstGeom prst="rect">
              <a:avLst/>
            </a:prstGeom>
          </p:spPr>
        </p:pic>
        <p:pic>
          <p:nvPicPr>
            <p:cNvPr id="99" name="Picture 98">
              <a:extLst>
                <a:ext uri="{FF2B5EF4-FFF2-40B4-BE49-F238E27FC236}">
                  <a16:creationId xmlns:a16="http://schemas.microsoft.com/office/drawing/2014/main" id="{2C8847C8-F654-4437-A8D2-A9E9867BF25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92890" y="4366961"/>
              <a:ext cx="229862" cy="223808"/>
            </a:xfrm>
            <a:prstGeom prst="rect">
              <a:avLst/>
            </a:prstGeom>
          </p:spPr>
        </p:pic>
      </p:grpSp>
      <p:sp>
        <p:nvSpPr>
          <p:cNvPr id="101" name="TextBox 100">
            <a:extLst>
              <a:ext uri="{FF2B5EF4-FFF2-40B4-BE49-F238E27FC236}">
                <a16:creationId xmlns:a16="http://schemas.microsoft.com/office/drawing/2014/main" id="{55C8C025-C315-4125-8A6B-A36D5A0A82B9}"/>
              </a:ext>
            </a:extLst>
          </p:cNvPr>
          <p:cNvSpPr txBox="1"/>
          <p:nvPr/>
        </p:nvSpPr>
        <p:spPr>
          <a:xfrm>
            <a:off x="1032325" y="1845382"/>
            <a:ext cx="1387111" cy="246221"/>
          </a:xfrm>
          <a:prstGeom prst="rect">
            <a:avLst/>
          </a:prstGeom>
          <a:noFill/>
        </p:spPr>
        <p:txBody>
          <a:bodyPr wrap="none" lIns="0" tIns="0" rIns="0" bIns="0" rtlCol="0">
            <a:spAutoFit/>
          </a:bodyPr>
          <a:lstStyle/>
          <a:p>
            <a:pPr algn="r"/>
            <a:r>
              <a:rPr lang="en-US" sz="1600"/>
              <a:t>Business Group</a:t>
            </a:r>
            <a:endParaRPr lang="en-IN" sz="1600"/>
          </a:p>
        </p:txBody>
      </p:sp>
      <p:sp>
        <p:nvSpPr>
          <p:cNvPr id="102" name="TextBox 101">
            <a:extLst>
              <a:ext uri="{FF2B5EF4-FFF2-40B4-BE49-F238E27FC236}">
                <a16:creationId xmlns:a16="http://schemas.microsoft.com/office/drawing/2014/main" id="{44300CE9-1D4C-404D-A3B5-0CF5FFF1F15C}"/>
              </a:ext>
            </a:extLst>
          </p:cNvPr>
          <p:cNvSpPr txBox="1"/>
          <p:nvPr/>
        </p:nvSpPr>
        <p:spPr>
          <a:xfrm>
            <a:off x="561043" y="2211312"/>
            <a:ext cx="1858393" cy="246221"/>
          </a:xfrm>
          <a:prstGeom prst="rect">
            <a:avLst/>
          </a:prstGeom>
          <a:noFill/>
        </p:spPr>
        <p:txBody>
          <a:bodyPr wrap="none" lIns="0" tIns="0" rIns="0" bIns="0" rtlCol="0">
            <a:spAutoFit/>
          </a:bodyPr>
          <a:lstStyle/>
          <a:p>
            <a:pPr algn="r"/>
            <a:r>
              <a:rPr lang="en-US" sz="1600"/>
              <a:t>Non-Business Group</a:t>
            </a:r>
            <a:endParaRPr lang="en-IN" sz="1600" err="1"/>
          </a:p>
        </p:txBody>
      </p:sp>
      <p:sp>
        <p:nvSpPr>
          <p:cNvPr id="103" name="TextBox 102">
            <a:extLst>
              <a:ext uri="{FF2B5EF4-FFF2-40B4-BE49-F238E27FC236}">
                <a16:creationId xmlns:a16="http://schemas.microsoft.com/office/drawing/2014/main" id="{374C56E1-9C62-4F92-9530-5D167F415A8F}"/>
              </a:ext>
            </a:extLst>
          </p:cNvPr>
          <p:cNvSpPr txBox="1"/>
          <p:nvPr/>
        </p:nvSpPr>
        <p:spPr>
          <a:xfrm>
            <a:off x="1089328" y="2577242"/>
            <a:ext cx="1330108" cy="246221"/>
          </a:xfrm>
          <a:prstGeom prst="rect">
            <a:avLst/>
          </a:prstGeom>
          <a:noFill/>
        </p:spPr>
        <p:txBody>
          <a:bodyPr wrap="none" lIns="0" tIns="0" rIns="0" bIns="0" rtlCol="0">
            <a:spAutoFit/>
          </a:bodyPr>
          <a:lstStyle/>
          <a:p>
            <a:pPr algn="r"/>
            <a:r>
              <a:rPr lang="en-US" sz="1600"/>
              <a:t>Blocked Group</a:t>
            </a:r>
            <a:endParaRPr lang="en-IN" sz="1600" err="1"/>
          </a:p>
        </p:txBody>
      </p:sp>
      <p:sp>
        <p:nvSpPr>
          <p:cNvPr id="118" name="TextBox 117">
            <a:extLst>
              <a:ext uri="{FF2B5EF4-FFF2-40B4-BE49-F238E27FC236}">
                <a16:creationId xmlns:a16="http://schemas.microsoft.com/office/drawing/2014/main" id="{A780D024-56C0-4AFB-9DEE-60700F103A4B}"/>
              </a:ext>
            </a:extLst>
          </p:cNvPr>
          <p:cNvSpPr txBox="1"/>
          <p:nvPr/>
        </p:nvSpPr>
        <p:spPr>
          <a:xfrm>
            <a:off x="1032325" y="2956222"/>
            <a:ext cx="1387111" cy="246221"/>
          </a:xfrm>
          <a:prstGeom prst="rect">
            <a:avLst/>
          </a:prstGeom>
          <a:noFill/>
        </p:spPr>
        <p:txBody>
          <a:bodyPr wrap="none" lIns="0" tIns="0" rIns="0" bIns="0" rtlCol="0">
            <a:spAutoFit/>
          </a:bodyPr>
          <a:lstStyle/>
          <a:p>
            <a:pPr algn="r"/>
            <a:r>
              <a:rPr lang="en-US" sz="1600"/>
              <a:t>Business Group</a:t>
            </a:r>
            <a:endParaRPr lang="en-IN" sz="1600" err="1"/>
          </a:p>
        </p:txBody>
      </p:sp>
      <p:sp>
        <p:nvSpPr>
          <p:cNvPr id="119" name="TextBox 118">
            <a:extLst>
              <a:ext uri="{FF2B5EF4-FFF2-40B4-BE49-F238E27FC236}">
                <a16:creationId xmlns:a16="http://schemas.microsoft.com/office/drawing/2014/main" id="{47DCE6B8-0402-44D0-85EB-42ECCF19EB6C}"/>
              </a:ext>
            </a:extLst>
          </p:cNvPr>
          <p:cNvSpPr txBox="1"/>
          <p:nvPr/>
        </p:nvSpPr>
        <p:spPr>
          <a:xfrm>
            <a:off x="561043" y="3322152"/>
            <a:ext cx="1858393" cy="246221"/>
          </a:xfrm>
          <a:prstGeom prst="rect">
            <a:avLst/>
          </a:prstGeom>
          <a:noFill/>
        </p:spPr>
        <p:txBody>
          <a:bodyPr wrap="none" lIns="0" tIns="0" rIns="0" bIns="0" rtlCol="0">
            <a:spAutoFit/>
          </a:bodyPr>
          <a:lstStyle/>
          <a:p>
            <a:pPr algn="r"/>
            <a:r>
              <a:rPr lang="en-US" sz="1600"/>
              <a:t>Non-Business Group</a:t>
            </a:r>
            <a:endParaRPr lang="en-IN" sz="1600" err="1"/>
          </a:p>
        </p:txBody>
      </p:sp>
      <p:sp>
        <p:nvSpPr>
          <p:cNvPr id="120" name="TextBox 119">
            <a:extLst>
              <a:ext uri="{FF2B5EF4-FFF2-40B4-BE49-F238E27FC236}">
                <a16:creationId xmlns:a16="http://schemas.microsoft.com/office/drawing/2014/main" id="{608FDA65-F3D7-4272-A8FA-A82A64591180}"/>
              </a:ext>
            </a:extLst>
          </p:cNvPr>
          <p:cNvSpPr txBox="1"/>
          <p:nvPr/>
        </p:nvSpPr>
        <p:spPr>
          <a:xfrm>
            <a:off x="1089328" y="3688082"/>
            <a:ext cx="1330108" cy="246221"/>
          </a:xfrm>
          <a:prstGeom prst="rect">
            <a:avLst/>
          </a:prstGeom>
          <a:noFill/>
        </p:spPr>
        <p:txBody>
          <a:bodyPr wrap="none" lIns="0" tIns="0" rIns="0" bIns="0" rtlCol="0">
            <a:spAutoFit/>
          </a:bodyPr>
          <a:lstStyle/>
          <a:p>
            <a:pPr algn="r"/>
            <a:r>
              <a:rPr lang="en-US" sz="1600"/>
              <a:t>Blocked Group</a:t>
            </a:r>
            <a:endParaRPr lang="en-IN" sz="1600" err="1"/>
          </a:p>
        </p:txBody>
      </p:sp>
      <p:sp>
        <p:nvSpPr>
          <p:cNvPr id="121" name="TextBox 120">
            <a:extLst>
              <a:ext uri="{FF2B5EF4-FFF2-40B4-BE49-F238E27FC236}">
                <a16:creationId xmlns:a16="http://schemas.microsoft.com/office/drawing/2014/main" id="{4CF74BE3-4D59-40EB-A759-A1D6DD5C60E6}"/>
              </a:ext>
            </a:extLst>
          </p:cNvPr>
          <p:cNvSpPr txBox="1"/>
          <p:nvPr/>
        </p:nvSpPr>
        <p:spPr>
          <a:xfrm>
            <a:off x="1032325" y="4067062"/>
            <a:ext cx="1387111" cy="246221"/>
          </a:xfrm>
          <a:prstGeom prst="rect">
            <a:avLst/>
          </a:prstGeom>
          <a:noFill/>
        </p:spPr>
        <p:txBody>
          <a:bodyPr wrap="none" lIns="0" tIns="0" rIns="0" bIns="0" rtlCol="0">
            <a:spAutoFit/>
          </a:bodyPr>
          <a:lstStyle/>
          <a:p>
            <a:pPr algn="r"/>
            <a:r>
              <a:rPr lang="en-US" sz="1600"/>
              <a:t>Business Group</a:t>
            </a:r>
            <a:endParaRPr lang="en-IN" sz="1600" err="1"/>
          </a:p>
        </p:txBody>
      </p:sp>
      <p:sp>
        <p:nvSpPr>
          <p:cNvPr id="122" name="TextBox 121">
            <a:extLst>
              <a:ext uri="{FF2B5EF4-FFF2-40B4-BE49-F238E27FC236}">
                <a16:creationId xmlns:a16="http://schemas.microsoft.com/office/drawing/2014/main" id="{7D6A9089-3D72-4636-8513-6B2EA163D26C}"/>
              </a:ext>
            </a:extLst>
          </p:cNvPr>
          <p:cNvSpPr txBox="1"/>
          <p:nvPr/>
        </p:nvSpPr>
        <p:spPr>
          <a:xfrm>
            <a:off x="561043" y="4432992"/>
            <a:ext cx="1858393" cy="246221"/>
          </a:xfrm>
          <a:prstGeom prst="rect">
            <a:avLst/>
          </a:prstGeom>
          <a:noFill/>
        </p:spPr>
        <p:txBody>
          <a:bodyPr wrap="none" lIns="0" tIns="0" rIns="0" bIns="0" rtlCol="0">
            <a:spAutoFit/>
          </a:bodyPr>
          <a:lstStyle/>
          <a:p>
            <a:pPr algn="r"/>
            <a:r>
              <a:rPr lang="en-US" sz="1600"/>
              <a:t>Non-Business Group</a:t>
            </a:r>
            <a:endParaRPr lang="en-IN" sz="1600" err="1"/>
          </a:p>
        </p:txBody>
      </p:sp>
      <p:sp>
        <p:nvSpPr>
          <p:cNvPr id="123" name="TextBox 122">
            <a:extLst>
              <a:ext uri="{FF2B5EF4-FFF2-40B4-BE49-F238E27FC236}">
                <a16:creationId xmlns:a16="http://schemas.microsoft.com/office/drawing/2014/main" id="{43A20880-D5D5-45EB-91B2-C909F6E097E6}"/>
              </a:ext>
            </a:extLst>
          </p:cNvPr>
          <p:cNvSpPr txBox="1"/>
          <p:nvPr/>
        </p:nvSpPr>
        <p:spPr>
          <a:xfrm>
            <a:off x="1089328" y="4798922"/>
            <a:ext cx="1330108" cy="246221"/>
          </a:xfrm>
          <a:prstGeom prst="rect">
            <a:avLst/>
          </a:prstGeom>
          <a:noFill/>
        </p:spPr>
        <p:txBody>
          <a:bodyPr wrap="none" lIns="0" tIns="0" rIns="0" bIns="0" rtlCol="0">
            <a:spAutoFit/>
          </a:bodyPr>
          <a:lstStyle/>
          <a:p>
            <a:pPr algn="r"/>
            <a:r>
              <a:rPr lang="en-US" sz="1600"/>
              <a:t>Blocked Group</a:t>
            </a:r>
            <a:endParaRPr lang="en-IN" sz="1600" err="1"/>
          </a:p>
        </p:txBody>
      </p:sp>
      <p:grpSp>
        <p:nvGrpSpPr>
          <p:cNvPr id="3" name="Group 2">
            <a:extLst>
              <a:ext uri="{FF2B5EF4-FFF2-40B4-BE49-F238E27FC236}">
                <a16:creationId xmlns:a16="http://schemas.microsoft.com/office/drawing/2014/main" id="{24DC894A-97B2-47EB-B76E-A2F3CACC5395}"/>
              </a:ext>
            </a:extLst>
          </p:cNvPr>
          <p:cNvGrpSpPr/>
          <p:nvPr/>
        </p:nvGrpSpPr>
        <p:grpSpPr>
          <a:xfrm>
            <a:off x="2676638" y="1874397"/>
            <a:ext cx="223043" cy="3141730"/>
            <a:chOff x="2676638" y="1874397"/>
            <a:chExt cx="223043" cy="3141730"/>
          </a:xfrm>
        </p:grpSpPr>
        <p:sp>
          <p:nvSpPr>
            <p:cNvPr id="128" name="Oval 127">
              <a:extLst>
                <a:ext uri="{FF2B5EF4-FFF2-40B4-BE49-F238E27FC236}">
                  <a16:creationId xmlns:a16="http://schemas.microsoft.com/office/drawing/2014/main" id="{1A2C1376-3ABB-483E-B539-AFDEC107336D}"/>
                </a:ext>
              </a:extLst>
            </p:cNvPr>
            <p:cNvSpPr/>
            <p:nvPr/>
          </p:nvSpPr>
          <p:spPr bwMode="auto">
            <a:xfrm>
              <a:off x="2694064" y="1874397"/>
              <a:ext cx="188190" cy="188190"/>
            </a:xfrm>
            <a:prstGeom prst="ellipse">
              <a:avLst/>
            </a:prstGeom>
            <a:solidFill>
              <a:srgbClr val="191919"/>
            </a:solid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129" name="Oval 128">
              <a:extLst>
                <a:ext uri="{FF2B5EF4-FFF2-40B4-BE49-F238E27FC236}">
                  <a16:creationId xmlns:a16="http://schemas.microsoft.com/office/drawing/2014/main" id="{4C908B1C-D15D-469B-A00A-41ACB28C1681}"/>
                </a:ext>
              </a:extLst>
            </p:cNvPr>
            <p:cNvSpPr/>
            <p:nvPr/>
          </p:nvSpPr>
          <p:spPr bwMode="auto">
            <a:xfrm>
              <a:off x="2694064" y="2240327"/>
              <a:ext cx="188190" cy="188190"/>
            </a:xfrm>
            <a:prstGeom prst="ellipse">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grpSp>
          <p:nvGrpSpPr>
            <p:cNvPr id="133" name="Group 132">
              <a:extLst>
                <a:ext uri="{FF2B5EF4-FFF2-40B4-BE49-F238E27FC236}">
                  <a16:creationId xmlns:a16="http://schemas.microsoft.com/office/drawing/2014/main" id="{B073550B-539A-452A-A158-226A6E0E6C9D}"/>
                </a:ext>
              </a:extLst>
            </p:cNvPr>
            <p:cNvGrpSpPr/>
            <p:nvPr/>
          </p:nvGrpSpPr>
          <p:grpSpPr>
            <a:xfrm>
              <a:off x="2694064" y="2606257"/>
              <a:ext cx="188190" cy="188190"/>
              <a:chOff x="2943225" y="2715866"/>
              <a:chExt cx="188190" cy="188190"/>
            </a:xfrm>
          </p:grpSpPr>
          <p:sp>
            <p:nvSpPr>
              <p:cNvPr id="130" name="Oval 129">
                <a:extLst>
                  <a:ext uri="{FF2B5EF4-FFF2-40B4-BE49-F238E27FC236}">
                    <a16:creationId xmlns:a16="http://schemas.microsoft.com/office/drawing/2014/main" id="{6762E5A9-CCE7-488F-B0C8-0BFBBA4F31A9}"/>
                  </a:ext>
                </a:extLst>
              </p:cNvPr>
              <p:cNvSpPr/>
              <p:nvPr/>
            </p:nvSpPr>
            <p:spPr bwMode="auto">
              <a:xfrm>
                <a:off x="2943225" y="2715866"/>
                <a:ext cx="188190" cy="188190"/>
              </a:xfrm>
              <a:prstGeom prst="ellipse">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cxnSp>
            <p:nvCxnSpPr>
              <p:cNvPr id="132" name="Straight Connector 131">
                <a:extLst>
                  <a:ext uri="{FF2B5EF4-FFF2-40B4-BE49-F238E27FC236}">
                    <a16:creationId xmlns:a16="http://schemas.microsoft.com/office/drawing/2014/main" id="{18DB9134-E6E2-45C1-B973-9B41DC861B8F}"/>
                  </a:ext>
                </a:extLst>
              </p:cNvPr>
              <p:cNvCxnSpPr>
                <a:stCxn id="130" idx="1"/>
                <a:endCxn id="130" idx="5"/>
              </p:cNvCxnSpPr>
              <p:nvPr/>
            </p:nvCxnSpPr>
            <p:spPr>
              <a:xfrm>
                <a:off x="2970785" y="2743426"/>
                <a:ext cx="133070" cy="133070"/>
              </a:xfrm>
              <a:prstGeom prst="line">
                <a:avLst/>
              </a:prstGeom>
              <a:ln w="6350">
                <a:solidFill>
                  <a:srgbClr val="191919"/>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706D3112-A11B-4034-8F4B-01DDDCA8A368}"/>
                </a:ext>
              </a:extLst>
            </p:cNvPr>
            <p:cNvGrpSpPr/>
            <p:nvPr/>
          </p:nvGrpSpPr>
          <p:grpSpPr>
            <a:xfrm>
              <a:off x="2694064" y="3717098"/>
              <a:ext cx="188190" cy="188190"/>
              <a:chOff x="2943225" y="2715866"/>
              <a:chExt cx="188190" cy="188190"/>
            </a:xfrm>
          </p:grpSpPr>
          <p:sp>
            <p:nvSpPr>
              <p:cNvPr id="135" name="Oval 134">
                <a:extLst>
                  <a:ext uri="{FF2B5EF4-FFF2-40B4-BE49-F238E27FC236}">
                    <a16:creationId xmlns:a16="http://schemas.microsoft.com/office/drawing/2014/main" id="{DA63C307-9EB1-42E8-B30D-A193410F18A6}"/>
                  </a:ext>
                </a:extLst>
              </p:cNvPr>
              <p:cNvSpPr/>
              <p:nvPr/>
            </p:nvSpPr>
            <p:spPr bwMode="auto">
              <a:xfrm>
                <a:off x="2943225" y="2715866"/>
                <a:ext cx="188190" cy="188190"/>
              </a:xfrm>
              <a:prstGeom prst="ellipse">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cxnSp>
            <p:nvCxnSpPr>
              <p:cNvPr id="136" name="Straight Connector 135">
                <a:extLst>
                  <a:ext uri="{FF2B5EF4-FFF2-40B4-BE49-F238E27FC236}">
                    <a16:creationId xmlns:a16="http://schemas.microsoft.com/office/drawing/2014/main" id="{558B7824-E6F0-4CE8-8A6F-0327B82BC839}"/>
                  </a:ext>
                </a:extLst>
              </p:cNvPr>
              <p:cNvCxnSpPr>
                <a:stCxn id="135" idx="1"/>
                <a:endCxn id="135" idx="5"/>
              </p:cNvCxnSpPr>
              <p:nvPr/>
            </p:nvCxnSpPr>
            <p:spPr>
              <a:xfrm>
                <a:off x="2970785" y="2743426"/>
                <a:ext cx="133070" cy="133070"/>
              </a:xfrm>
              <a:prstGeom prst="line">
                <a:avLst/>
              </a:prstGeom>
              <a:ln w="6350">
                <a:solidFill>
                  <a:srgbClr val="191919"/>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74E54A20-40AD-411E-81B3-6761F754321E}"/>
                </a:ext>
              </a:extLst>
            </p:cNvPr>
            <p:cNvGrpSpPr/>
            <p:nvPr/>
          </p:nvGrpSpPr>
          <p:grpSpPr>
            <a:xfrm>
              <a:off x="2694064" y="4827937"/>
              <a:ext cx="188190" cy="188190"/>
              <a:chOff x="2943225" y="2715866"/>
              <a:chExt cx="188190" cy="188190"/>
            </a:xfrm>
          </p:grpSpPr>
          <p:sp>
            <p:nvSpPr>
              <p:cNvPr id="138" name="Oval 137">
                <a:extLst>
                  <a:ext uri="{FF2B5EF4-FFF2-40B4-BE49-F238E27FC236}">
                    <a16:creationId xmlns:a16="http://schemas.microsoft.com/office/drawing/2014/main" id="{60744A89-E325-4751-B128-095250E6D17C}"/>
                  </a:ext>
                </a:extLst>
              </p:cNvPr>
              <p:cNvSpPr/>
              <p:nvPr/>
            </p:nvSpPr>
            <p:spPr bwMode="auto">
              <a:xfrm>
                <a:off x="2943225" y="2715866"/>
                <a:ext cx="188190" cy="188190"/>
              </a:xfrm>
              <a:prstGeom prst="ellipse">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cxnSp>
            <p:nvCxnSpPr>
              <p:cNvPr id="139" name="Straight Connector 138">
                <a:extLst>
                  <a:ext uri="{FF2B5EF4-FFF2-40B4-BE49-F238E27FC236}">
                    <a16:creationId xmlns:a16="http://schemas.microsoft.com/office/drawing/2014/main" id="{6CB096B7-3B73-4B45-AAC3-6F75CDA835F5}"/>
                  </a:ext>
                </a:extLst>
              </p:cNvPr>
              <p:cNvCxnSpPr>
                <a:stCxn id="138" idx="1"/>
                <a:endCxn id="138" idx="5"/>
              </p:cNvCxnSpPr>
              <p:nvPr/>
            </p:nvCxnSpPr>
            <p:spPr>
              <a:xfrm>
                <a:off x="2970785" y="2743426"/>
                <a:ext cx="133070" cy="133070"/>
              </a:xfrm>
              <a:prstGeom prst="line">
                <a:avLst/>
              </a:prstGeom>
              <a:ln w="6350">
                <a:solidFill>
                  <a:srgbClr val="191919"/>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40" name="Isosceles Triangle 139">
              <a:extLst>
                <a:ext uri="{FF2B5EF4-FFF2-40B4-BE49-F238E27FC236}">
                  <a16:creationId xmlns:a16="http://schemas.microsoft.com/office/drawing/2014/main" id="{8C92B54F-0473-4D8B-9246-10F9C84D4E17}"/>
                </a:ext>
              </a:extLst>
            </p:cNvPr>
            <p:cNvSpPr/>
            <p:nvPr/>
          </p:nvSpPr>
          <p:spPr bwMode="auto">
            <a:xfrm>
              <a:off x="2676638" y="2983193"/>
              <a:ext cx="223043" cy="192278"/>
            </a:xfrm>
            <a:prstGeom prst="triangle">
              <a:avLst/>
            </a:prstGeom>
            <a:solidFill>
              <a:srgbClr val="191919"/>
            </a:solid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141" name="Isosceles Triangle 140">
              <a:extLst>
                <a:ext uri="{FF2B5EF4-FFF2-40B4-BE49-F238E27FC236}">
                  <a16:creationId xmlns:a16="http://schemas.microsoft.com/office/drawing/2014/main" id="{287011D6-892E-4517-A6FD-F67FE47DE79E}"/>
                </a:ext>
              </a:extLst>
            </p:cNvPr>
            <p:cNvSpPr/>
            <p:nvPr/>
          </p:nvSpPr>
          <p:spPr bwMode="auto">
            <a:xfrm>
              <a:off x="2676638" y="3323621"/>
              <a:ext cx="223043" cy="192278"/>
            </a:xfrm>
            <a:prstGeom prst="triangle">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142" name="Rectangle 141">
              <a:extLst>
                <a:ext uri="{FF2B5EF4-FFF2-40B4-BE49-F238E27FC236}">
                  <a16:creationId xmlns:a16="http://schemas.microsoft.com/office/drawing/2014/main" id="{91560A2E-B5A9-4E72-9C00-7F5E4264A992}"/>
                </a:ext>
              </a:extLst>
            </p:cNvPr>
            <p:cNvSpPr/>
            <p:nvPr/>
          </p:nvSpPr>
          <p:spPr bwMode="auto">
            <a:xfrm>
              <a:off x="2694699" y="4096712"/>
              <a:ext cx="186920" cy="186920"/>
            </a:xfrm>
            <a:prstGeom prst="rect">
              <a:avLst/>
            </a:prstGeom>
            <a:solidFill>
              <a:srgbClr val="191919"/>
            </a:solid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143" name="Rectangle 142">
              <a:extLst>
                <a:ext uri="{FF2B5EF4-FFF2-40B4-BE49-F238E27FC236}">
                  <a16:creationId xmlns:a16="http://schemas.microsoft.com/office/drawing/2014/main" id="{BF775EDF-6C14-4C60-8B08-B4C4250FB1AF}"/>
                </a:ext>
              </a:extLst>
            </p:cNvPr>
            <p:cNvSpPr/>
            <p:nvPr/>
          </p:nvSpPr>
          <p:spPr bwMode="auto">
            <a:xfrm>
              <a:off x="2694699" y="4462642"/>
              <a:ext cx="186920" cy="186920"/>
            </a:xfrm>
            <a:prstGeom prst="rect">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grpSp>
      <p:sp>
        <p:nvSpPr>
          <p:cNvPr id="144" name="Rectangle 143">
            <a:extLst>
              <a:ext uri="{FF2B5EF4-FFF2-40B4-BE49-F238E27FC236}">
                <a16:creationId xmlns:a16="http://schemas.microsoft.com/office/drawing/2014/main" id="{72A048DD-C6B8-43B9-860B-EBF9B1F0CDCC}"/>
              </a:ext>
            </a:extLst>
          </p:cNvPr>
          <p:cNvSpPr>
            <a:spLocks/>
          </p:cNvSpPr>
          <p:nvPr/>
        </p:nvSpPr>
        <p:spPr bwMode="auto">
          <a:xfrm>
            <a:off x="6906802" y="2956222"/>
            <a:ext cx="2164173" cy="978081"/>
          </a:xfrm>
          <a:prstGeom prst="rect">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latin typeface="+mj-lt"/>
                <a:cs typeface="Segoe UI" pitchFamily="34" charset="0"/>
              </a:rPr>
              <a:t>POLICY Y</a:t>
            </a:r>
            <a:endParaRPr lang="en-IN" sz="2000" err="1">
              <a:solidFill>
                <a:schemeClr val="tx1"/>
              </a:solidFill>
              <a:latin typeface="+mj-lt"/>
              <a:cs typeface="Segoe UI" pitchFamily="34" charset="0"/>
            </a:endParaRPr>
          </a:p>
        </p:txBody>
      </p:sp>
      <p:sp>
        <p:nvSpPr>
          <p:cNvPr id="145" name="Rectangle 144">
            <a:extLst>
              <a:ext uri="{FF2B5EF4-FFF2-40B4-BE49-F238E27FC236}">
                <a16:creationId xmlns:a16="http://schemas.microsoft.com/office/drawing/2014/main" id="{E2A29C83-737A-4FAC-86F8-909116F9CCEA}"/>
              </a:ext>
            </a:extLst>
          </p:cNvPr>
          <p:cNvSpPr>
            <a:spLocks/>
          </p:cNvSpPr>
          <p:nvPr/>
        </p:nvSpPr>
        <p:spPr bwMode="auto">
          <a:xfrm>
            <a:off x="6906802" y="1845382"/>
            <a:ext cx="2164173" cy="978081"/>
          </a:xfrm>
          <a:prstGeom prst="rect">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latin typeface="+mj-lt"/>
                <a:cs typeface="Segoe UI" pitchFamily="34" charset="0"/>
              </a:rPr>
              <a:t>POLICY X</a:t>
            </a:r>
            <a:endParaRPr lang="en-IN" sz="2000" err="1">
              <a:solidFill>
                <a:schemeClr val="tx1"/>
              </a:solidFill>
              <a:latin typeface="+mj-lt"/>
              <a:cs typeface="Segoe UI" pitchFamily="34" charset="0"/>
            </a:endParaRPr>
          </a:p>
        </p:txBody>
      </p:sp>
      <p:sp>
        <p:nvSpPr>
          <p:cNvPr id="146" name="Rectangle 145">
            <a:extLst>
              <a:ext uri="{FF2B5EF4-FFF2-40B4-BE49-F238E27FC236}">
                <a16:creationId xmlns:a16="http://schemas.microsoft.com/office/drawing/2014/main" id="{10D563E1-10E7-45FC-A896-9C98CDBE2589}"/>
              </a:ext>
            </a:extLst>
          </p:cNvPr>
          <p:cNvSpPr>
            <a:spLocks/>
          </p:cNvSpPr>
          <p:nvPr/>
        </p:nvSpPr>
        <p:spPr bwMode="auto">
          <a:xfrm>
            <a:off x="6906802" y="4067062"/>
            <a:ext cx="2164173" cy="978081"/>
          </a:xfrm>
          <a:prstGeom prst="rect">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latin typeface="+mj-lt"/>
                <a:cs typeface="Segoe UI" pitchFamily="34" charset="0"/>
              </a:rPr>
              <a:t>POLICY Z</a:t>
            </a:r>
            <a:endParaRPr lang="en-IN" sz="2000" err="1">
              <a:solidFill>
                <a:schemeClr val="tx1"/>
              </a:solidFill>
              <a:latin typeface="+mj-lt"/>
              <a:cs typeface="Segoe UI" pitchFamily="34" charset="0"/>
            </a:endParaRPr>
          </a:p>
        </p:txBody>
      </p:sp>
      <p:cxnSp>
        <p:nvCxnSpPr>
          <p:cNvPr id="164" name="Straight Connector 163">
            <a:extLst>
              <a:ext uri="{FF2B5EF4-FFF2-40B4-BE49-F238E27FC236}">
                <a16:creationId xmlns:a16="http://schemas.microsoft.com/office/drawing/2014/main" id="{153EBD41-5306-49EB-B44D-AF7F7AC514A6}"/>
              </a:ext>
            </a:extLst>
          </p:cNvPr>
          <p:cNvCxnSpPr>
            <a:cxnSpLocks/>
          </p:cNvCxnSpPr>
          <p:nvPr/>
        </p:nvCxnSpPr>
        <p:spPr>
          <a:xfrm>
            <a:off x="0" y="2889843"/>
            <a:ext cx="6390861" cy="0"/>
          </a:xfrm>
          <a:prstGeom prst="line">
            <a:avLst/>
          </a:prstGeom>
          <a:ln w="63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5786C47B-73BD-4799-AC58-B0FDBA132AD6}"/>
              </a:ext>
            </a:extLst>
          </p:cNvPr>
          <p:cNvCxnSpPr>
            <a:cxnSpLocks/>
          </p:cNvCxnSpPr>
          <p:nvPr/>
        </p:nvCxnSpPr>
        <p:spPr>
          <a:xfrm>
            <a:off x="0" y="4000682"/>
            <a:ext cx="6390861" cy="0"/>
          </a:xfrm>
          <a:prstGeom prst="line">
            <a:avLst/>
          </a:prstGeom>
          <a:ln w="63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5A040523-D09B-4B0D-809D-9056D1B49C07}"/>
              </a:ext>
            </a:extLst>
          </p:cNvPr>
          <p:cNvGrpSpPr/>
          <p:nvPr/>
        </p:nvGrpSpPr>
        <p:grpSpPr>
          <a:xfrm>
            <a:off x="6142615" y="2758888"/>
            <a:ext cx="294346" cy="261910"/>
            <a:chOff x="6142615" y="2873188"/>
            <a:chExt cx="294346" cy="261910"/>
          </a:xfrm>
        </p:grpSpPr>
        <p:sp>
          <p:nvSpPr>
            <p:cNvPr id="169" name="Diamond 168">
              <a:extLst>
                <a:ext uri="{FF2B5EF4-FFF2-40B4-BE49-F238E27FC236}">
                  <a16:creationId xmlns:a16="http://schemas.microsoft.com/office/drawing/2014/main" id="{9D1995B1-E0C6-4967-9352-661561BF154B}"/>
                </a:ext>
              </a:extLst>
            </p:cNvPr>
            <p:cNvSpPr/>
            <p:nvPr/>
          </p:nvSpPr>
          <p:spPr bwMode="auto">
            <a:xfrm rot="16200000" flipH="1">
              <a:off x="6142615" y="2873188"/>
              <a:ext cx="261910" cy="261910"/>
            </a:xfrm>
            <a:prstGeom prst="diamond">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170" name="Diamond 169">
              <a:extLst>
                <a:ext uri="{FF2B5EF4-FFF2-40B4-BE49-F238E27FC236}">
                  <a16:creationId xmlns:a16="http://schemas.microsoft.com/office/drawing/2014/main" id="{07FB69DF-F9CE-4742-85F3-FB6F66E49CF3}"/>
                </a:ext>
              </a:extLst>
            </p:cNvPr>
            <p:cNvSpPr/>
            <p:nvPr/>
          </p:nvSpPr>
          <p:spPr bwMode="auto">
            <a:xfrm rot="16200000" flipH="1">
              <a:off x="6179572" y="2873188"/>
              <a:ext cx="257389" cy="257389"/>
            </a:xfrm>
            <a:prstGeom prst="diamond">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000000"/>
                </a:solidFill>
                <a:cs typeface="Segoe UI" pitchFamily="34" charset="0"/>
              </a:endParaRPr>
            </a:p>
          </p:txBody>
        </p:sp>
      </p:grpSp>
      <p:grpSp>
        <p:nvGrpSpPr>
          <p:cNvPr id="172" name="Group 171">
            <a:extLst>
              <a:ext uri="{FF2B5EF4-FFF2-40B4-BE49-F238E27FC236}">
                <a16:creationId xmlns:a16="http://schemas.microsoft.com/office/drawing/2014/main" id="{A0825407-30C6-4EFE-88FB-8AE875BF98C3}"/>
              </a:ext>
            </a:extLst>
          </p:cNvPr>
          <p:cNvGrpSpPr/>
          <p:nvPr/>
        </p:nvGrpSpPr>
        <p:grpSpPr>
          <a:xfrm>
            <a:off x="6142615" y="3869727"/>
            <a:ext cx="294346" cy="261910"/>
            <a:chOff x="6142615" y="2873188"/>
            <a:chExt cx="294346" cy="261910"/>
          </a:xfrm>
        </p:grpSpPr>
        <p:sp>
          <p:nvSpPr>
            <p:cNvPr id="173" name="Diamond 172">
              <a:extLst>
                <a:ext uri="{FF2B5EF4-FFF2-40B4-BE49-F238E27FC236}">
                  <a16:creationId xmlns:a16="http://schemas.microsoft.com/office/drawing/2014/main" id="{3BE7AC7A-F7D6-4857-BFC0-DE78E3286615}"/>
                </a:ext>
              </a:extLst>
            </p:cNvPr>
            <p:cNvSpPr/>
            <p:nvPr/>
          </p:nvSpPr>
          <p:spPr bwMode="auto">
            <a:xfrm rot="16200000" flipH="1">
              <a:off x="6142615" y="2873188"/>
              <a:ext cx="261910" cy="261910"/>
            </a:xfrm>
            <a:prstGeom prst="diamond">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174" name="Diamond 173">
              <a:extLst>
                <a:ext uri="{FF2B5EF4-FFF2-40B4-BE49-F238E27FC236}">
                  <a16:creationId xmlns:a16="http://schemas.microsoft.com/office/drawing/2014/main" id="{63130E09-C33F-484A-B46C-DB0932A5A122}"/>
                </a:ext>
              </a:extLst>
            </p:cNvPr>
            <p:cNvSpPr/>
            <p:nvPr/>
          </p:nvSpPr>
          <p:spPr bwMode="auto">
            <a:xfrm rot="16200000" flipH="1">
              <a:off x="6179572" y="2873188"/>
              <a:ext cx="257389" cy="257389"/>
            </a:xfrm>
            <a:prstGeom prst="diamond">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000000"/>
                </a:solidFill>
                <a:cs typeface="Segoe UI" pitchFamily="34" charset="0"/>
              </a:endParaRPr>
            </a:p>
          </p:txBody>
        </p:sp>
      </p:grpSp>
      <p:cxnSp>
        <p:nvCxnSpPr>
          <p:cNvPr id="197" name="Connector: Elbow 196">
            <a:extLst>
              <a:ext uri="{FF2B5EF4-FFF2-40B4-BE49-F238E27FC236}">
                <a16:creationId xmlns:a16="http://schemas.microsoft.com/office/drawing/2014/main" id="{9A79B52C-58B5-41FF-9026-1F777843836E}"/>
              </a:ext>
            </a:extLst>
          </p:cNvPr>
          <p:cNvCxnSpPr>
            <a:stCxn id="145" idx="3"/>
            <a:endCxn id="146" idx="3"/>
          </p:cNvCxnSpPr>
          <p:nvPr/>
        </p:nvCxnSpPr>
        <p:spPr>
          <a:xfrm>
            <a:off x="9070975" y="2334423"/>
            <a:ext cx="12700" cy="2221680"/>
          </a:xfrm>
          <a:prstGeom prst="bentConnector3">
            <a:avLst>
              <a:gd name="adj1" fmla="val 1400000"/>
            </a:avLst>
          </a:prstGeom>
          <a:ln w="6350">
            <a:solidFill>
              <a:srgbClr val="191919"/>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6DDC0339-AA74-4FE7-B18A-A51C6F0C49DE}"/>
              </a:ext>
            </a:extLst>
          </p:cNvPr>
          <p:cNvCxnSpPr>
            <a:cxnSpLocks/>
            <a:stCxn id="144" idx="3"/>
          </p:cNvCxnSpPr>
          <p:nvPr/>
        </p:nvCxnSpPr>
        <p:spPr>
          <a:xfrm>
            <a:off x="9070975" y="3445263"/>
            <a:ext cx="361656" cy="0"/>
          </a:xfrm>
          <a:prstGeom prst="line">
            <a:avLst/>
          </a:prstGeom>
          <a:ln w="63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04EC953B-29E3-435E-89F6-C6AD4770BC30}"/>
              </a:ext>
            </a:extLst>
          </p:cNvPr>
          <p:cNvGrpSpPr/>
          <p:nvPr/>
        </p:nvGrpSpPr>
        <p:grpSpPr>
          <a:xfrm>
            <a:off x="9432631" y="2737184"/>
            <a:ext cx="2175963" cy="1416157"/>
            <a:chOff x="9432631" y="2737184"/>
            <a:chExt cx="2175963" cy="1416157"/>
          </a:xfrm>
        </p:grpSpPr>
        <p:sp>
          <p:nvSpPr>
            <p:cNvPr id="148" name="Rectangle 147">
              <a:extLst>
                <a:ext uri="{FF2B5EF4-FFF2-40B4-BE49-F238E27FC236}">
                  <a16:creationId xmlns:a16="http://schemas.microsoft.com/office/drawing/2014/main" id="{51AA5FBE-8798-4CF3-A4B2-5CFF91A11A02}"/>
                </a:ext>
              </a:extLst>
            </p:cNvPr>
            <p:cNvSpPr>
              <a:spLocks/>
            </p:cNvSpPr>
            <p:nvPr/>
          </p:nvSpPr>
          <p:spPr bwMode="auto">
            <a:xfrm>
              <a:off x="9432631" y="3318297"/>
              <a:ext cx="2175963" cy="835044"/>
            </a:xfrm>
            <a:custGeom>
              <a:avLst/>
              <a:gdLst>
                <a:gd name="connsiteX0" fmla="*/ 0 w 2076450"/>
                <a:gd name="connsiteY0" fmla="*/ 0 h 554537"/>
                <a:gd name="connsiteX1" fmla="*/ 2076450 w 2076450"/>
                <a:gd name="connsiteY1" fmla="*/ 0 h 554537"/>
                <a:gd name="connsiteX2" fmla="*/ 2076450 w 2076450"/>
                <a:gd name="connsiteY2" fmla="*/ 554537 h 554537"/>
                <a:gd name="connsiteX3" fmla="*/ 0 w 2076450"/>
                <a:gd name="connsiteY3" fmla="*/ 554537 h 554537"/>
                <a:gd name="connsiteX4" fmla="*/ 0 w 2076450"/>
                <a:gd name="connsiteY4" fmla="*/ 0 h 554537"/>
                <a:gd name="connsiteX0" fmla="*/ 2076450 w 2167890"/>
                <a:gd name="connsiteY0" fmla="*/ 0 h 554537"/>
                <a:gd name="connsiteX1" fmla="*/ 2076450 w 2167890"/>
                <a:gd name="connsiteY1" fmla="*/ 554537 h 554537"/>
                <a:gd name="connsiteX2" fmla="*/ 0 w 2167890"/>
                <a:gd name="connsiteY2" fmla="*/ 554537 h 554537"/>
                <a:gd name="connsiteX3" fmla="*/ 0 w 2167890"/>
                <a:gd name="connsiteY3" fmla="*/ 0 h 554537"/>
                <a:gd name="connsiteX4" fmla="*/ 2167890 w 2167890"/>
                <a:gd name="connsiteY4" fmla="*/ 91440 h 554537"/>
                <a:gd name="connsiteX0" fmla="*/ 2076450 w 2076450"/>
                <a:gd name="connsiteY0" fmla="*/ 0 h 554537"/>
                <a:gd name="connsiteX1" fmla="*/ 2076450 w 2076450"/>
                <a:gd name="connsiteY1" fmla="*/ 554537 h 554537"/>
                <a:gd name="connsiteX2" fmla="*/ 0 w 2076450"/>
                <a:gd name="connsiteY2" fmla="*/ 554537 h 554537"/>
                <a:gd name="connsiteX3" fmla="*/ 0 w 2076450"/>
                <a:gd name="connsiteY3" fmla="*/ 0 h 554537"/>
              </a:gdLst>
              <a:ahLst/>
              <a:cxnLst>
                <a:cxn ang="0">
                  <a:pos x="connsiteX0" y="connsiteY0"/>
                </a:cxn>
                <a:cxn ang="0">
                  <a:pos x="connsiteX1" y="connsiteY1"/>
                </a:cxn>
                <a:cxn ang="0">
                  <a:pos x="connsiteX2" y="connsiteY2"/>
                </a:cxn>
                <a:cxn ang="0">
                  <a:pos x="connsiteX3" y="connsiteY3"/>
                </a:cxn>
              </a:cxnLst>
              <a:rect l="l" t="t" r="r" b="b"/>
              <a:pathLst>
                <a:path w="2076450" h="554537">
                  <a:moveTo>
                    <a:pt x="2076450" y="0"/>
                  </a:moveTo>
                  <a:lnTo>
                    <a:pt x="2076450" y="554537"/>
                  </a:lnTo>
                  <a:lnTo>
                    <a:pt x="0" y="554537"/>
                  </a:lnTo>
                  <a:lnTo>
                    <a:pt x="0" y="0"/>
                  </a:lnTo>
                </a:path>
              </a:pathLst>
            </a:cu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IN" sz="1600">
                <a:solidFill>
                  <a:schemeClr val="tx1"/>
                </a:solidFill>
              </a:endParaRPr>
            </a:p>
          </p:txBody>
        </p:sp>
        <p:sp>
          <p:nvSpPr>
            <p:cNvPr id="149" name="Rectangle 148">
              <a:extLst>
                <a:ext uri="{FF2B5EF4-FFF2-40B4-BE49-F238E27FC236}">
                  <a16:creationId xmlns:a16="http://schemas.microsoft.com/office/drawing/2014/main" id="{EAF722C8-A265-4195-9B87-28C3589FBFC7}"/>
                </a:ext>
              </a:extLst>
            </p:cNvPr>
            <p:cNvSpPr>
              <a:spLocks/>
            </p:cNvSpPr>
            <p:nvPr/>
          </p:nvSpPr>
          <p:spPr bwMode="auto">
            <a:xfrm>
              <a:off x="9432631" y="2737184"/>
              <a:ext cx="2175963" cy="581113"/>
            </a:xfrm>
            <a:prstGeom prst="rect">
              <a:avLst/>
            </a:prstGeom>
            <a:solidFill>
              <a:srgbClr val="191919"/>
            </a:solid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chemeClr val="bg1"/>
                  </a:solidFill>
                </a:rPr>
                <a:t>Target Environment</a:t>
              </a:r>
              <a:endParaRPr lang="en-IN" sz="1600">
                <a:solidFill>
                  <a:schemeClr val="bg1"/>
                </a:solidFill>
              </a:endParaRPr>
            </a:p>
          </p:txBody>
        </p:sp>
        <p:grpSp>
          <p:nvGrpSpPr>
            <p:cNvPr id="182" name="Group 181">
              <a:extLst>
                <a:ext uri="{FF2B5EF4-FFF2-40B4-BE49-F238E27FC236}">
                  <a16:creationId xmlns:a16="http://schemas.microsoft.com/office/drawing/2014/main" id="{4A24792F-6993-4ED9-9F1F-5268AAC0534A}"/>
                </a:ext>
              </a:extLst>
            </p:cNvPr>
            <p:cNvGrpSpPr/>
            <p:nvPr/>
          </p:nvGrpSpPr>
          <p:grpSpPr>
            <a:xfrm>
              <a:off x="10289258" y="3446379"/>
              <a:ext cx="462710" cy="351539"/>
              <a:chOff x="-1146792" y="678443"/>
              <a:chExt cx="1017587" cy="773113"/>
            </a:xfrm>
            <a:solidFill>
              <a:srgbClr val="0066E1"/>
            </a:solidFill>
          </p:grpSpPr>
          <p:sp>
            <p:nvSpPr>
              <p:cNvPr id="183" name="Freeform 5">
                <a:extLst>
                  <a:ext uri="{FF2B5EF4-FFF2-40B4-BE49-F238E27FC236}">
                    <a16:creationId xmlns:a16="http://schemas.microsoft.com/office/drawing/2014/main" id="{F9E58E60-83D0-45C0-AF35-5BFFCC233BA7}"/>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3" tIns="44802" rIns="89603" bIns="448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5870">
                  <a:defRPr/>
                </a:pPr>
                <a:endParaRPr lang="en-US" sz="1958">
                  <a:solidFill>
                    <a:srgbClr val="1A1A1A"/>
                  </a:solidFill>
                  <a:latin typeface="Segoe UI"/>
                </a:endParaRPr>
              </a:p>
            </p:txBody>
          </p:sp>
          <p:sp>
            <p:nvSpPr>
              <p:cNvPr id="184" name="Freeform 6">
                <a:extLst>
                  <a:ext uri="{FF2B5EF4-FFF2-40B4-BE49-F238E27FC236}">
                    <a16:creationId xmlns:a16="http://schemas.microsoft.com/office/drawing/2014/main" id="{A1B2BEA6-38CC-404A-9F0B-5D7885D7A9F5}"/>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3" tIns="44802" rIns="89603" bIns="448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5870">
                  <a:defRPr/>
                </a:pPr>
                <a:endParaRPr lang="en-US" sz="1958">
                  <a:solidFill>
                    <a:srgbClr val="1A1A1A"/>
                  </a:solidFill>
                  <a:latin typeface="Segoe UI"/>
                </a:endParaRPr>
              </a:p>
            </p:txBody>
          </p:sp>
        </p:grpSp>
        <p:grpSp>
          <p:nvGrpSpPr>
            <p:cNvPr id="185" name="Group 184">
              <a:extLst>
                <a:ext uri="{FF2B5EF4-FFF2-40B4-BE49-F238E27FC236}">
                  <a16:creationId xmlns:a16="http://schemas.microsoft.com/office/drawing/2014/main" id="{760CD365-C1FC-494E-A9E0-75E932207349}"/>
                </a:ext>
              </a:extLst>
            </p:cNvPr>
            <p:cNvGrpSpPr/>
            <p:nvPr/>
          </p:nvGrpSpPr>
          <p:grpSpPr>
            <a:xfrm>
              <a:off x="9557941" y="3452766"/>
              <a:ext cx="448522" cy="345152"/>
              <a:chOff x="5077594" y="1000382"/>
              <a:chExt cx="594354" cy="457374"/>
            </a:xfrm>
            <a:solidFill>
              <a:srgbClr val="742774"/>
            </a:solidFill>
          </p:grpSpPr>
          <p:sp>
            <p:nvSpPr>
              <p:cNvPr id="186" name="Freeform 5">
                <a:extLst>
                  <a:ext uri="{FF2B5EF4-FFF2-40B4-BE49-F238E27FC236}">
                    <a16:creationId xmlns:a16="http://schemas.microsoft.com/office/drawing/2014/main" id="{49C05254-A813-413C-BFC6-9E6AFEDDFCC9}"/>
                  </a:ext>
                </a:extLst>
              </p:cNvPr>
              <p:cNvSpPr>
                <a:spLocks/>
              </p:cNvSpPr>
              <p:nvPr/>
            </p:nvSpPr>
            <p:spPr bwMode="auto">
              <a:xfrm>
                <a:off x="5395666" y="1334706"/>
                <a:ext cx="120728" cy="123050"/>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w="9525">
                <a:noFill/>
                <a:round/>
                <a:headEnd/>
                <a:tailEnd/>
              </a:ln>
            </p:spPr>
            <p:txBody>
              <a:bodyPr vert="horz" wrap="square" lIns="93234" tIns="46616" rIns="93234" bIns="46616" numCol="1" anchor="t" anchorCtr="0" compatLnSpc="1">
                <a:prstTxWarp prst="textNoShape">
                  <a:avLst/>
                </a:prstTxWarp>
              </a:bodyPr>
              <a:lstStyle/>
              <a:p>
                <a:pPr defTabSz="932239">
                  <a:defRPr/>
                </a:pPr>
                <a:endParaRPr lang="en-US" sz="1836" kern="0">
                  <a:solidFill>
                    <a:srgbClr val="505050"/>
                  </a:solidFill>
                  <a:latin typeface="Segoe UI"/>
                </a:endParaRPr>
              </a:p>
            </p:txBody>
          </p:sp>
          <p:sp>
            <p:nvSpPr>
              <p:cNvPr id="187" name="Freeform 6">
                <a:extLst>
                  <a:ext uri="{FF2B5EF4-FFF2-40B4-BE49-F238E27FC236}">
                    <a16:creationId xmlns:a16="http://schemas.microsoft.com/office/drawing/2014/main" id="{F219B588-0FDF-41C7-ACDC-88BD0ED8B208}"/>
                  </a:ext>
                </a:extLst>
              </p:cNvPr>
              <p:cNvSpPr>
                <a:spLocks/>
              </p:cNvSpPr>
              <p:nvPr/>
            </p:nvSpPr>
            <p:spPr bwMode="auto">
              <a:xfrm>
                <a:off x="5479247" y="1248803"/>
                <a:ext cx="120728" cy="123050"/>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w="9525">
                <a:noFill/>
                <a:round/>
                <a:headEnd/>
                <a:tailEnd/>
              </a:ln>
            </p:spPr>
            <p:txBody>
              <a:bodyPr vert="horz" wrap="square" lIns="93234" tIns="46616" rIns="93234" bIns="46616" numCol="1" anchor="t" anchorCtr="0" compatLnSpc="1">
                <a:prstTxWarp prst="textNoShape">
                  <a:avLst/>
                </a:prstTxWarp>
              </a:bodyPr>
              <a:lstStyle/>
              <a:p>
                <a:pPr defTabSz="932239">
                  <a:defRPr/>
                </a:pPr>
                <a:endParaRPr lang="en-US" sz="1836" kern="0">
                  <a:solidFill>
                    <a:srgbClr val="505050"/>
                  </a:solidFill>
                  <a:latin typeface="Segoe UI"/>
                </a:endParaRPr>
              </a:p>
            </p:txBody>
          </p:sp>
          <p:sp>
            <p:nvSpPr>
              <p:cNvPr id="188" name="Freeform 7">
                <a:extLst>
                  <a:ext uri="{FF2B5EF4-FFF2-40B4-BE49-F238E27FC236}">
                    <a16:creationId xmlns:a16="http://schemas.microsoft.com/office/drawing/2014/main" id="{36699334-42A9-493D-86B9-5EF9CB3AA39E}"/>
                  </a:ext>
                </a:extLst>
              </p:cNvPr>
              <p:cNvSpPr>
                <a:spLocks noEditPoints="1"/>
              </p:cNvSpPr>
              <p:nvPr/>
            </p:nvSpPr>
            <p:spPr bwMode="auto">
              <a:xfrm>
                <a:off x="5144923" y="1165222"/>
                <a:ext cx="287890" cy="292534"/>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w="9525">
                <a:noFill/>
                <a:round/>
                <a:headEnd/>
                <a:tailEnd/>
              </a:ln>
            </p:spPr>
            <p:txBody>
              <a:bodyPr vert="horz" wrap="square" lIns="93234" tIns="46616" rIns="93234" bIns="46616" numCol="1" anchor="t" anchorCtr="0" compatLnSpc="1">
                <a:prstTxWarp prst="textNoShape">
                  <a:avLst/>
                </a:prstTxWarp>
              </a:bodyPr>
              <a:lstStyle/>
              <a:p>
                <a:pPr defTabSz="932239">
                  <a:defRPr/>
                </a:pPr>
                <a:endParaRPr lang="en-US" sz="1836" kern="0">
                  <a:solidFill>
                    <a:srgbClr val="505050"/>
                  </a:solidFill>
                  <a:latin typeface="Segoe UI"/>
                </a:endParaRPr>
              </a:p>
            </p:txBody>
          </p:sp>
          <p:sp>
            <p:nvSpPr>
              <p:cNvPr id="189" name="Freeform 8">
                <a:extLst>
                  <a:ext uri="{FF2B5EF4-FFF2-40B4-BE49-F238E27FC236}">
                    <a16:creationId xmlns:a16="http://schemas.microsoft.com/office/drawing/2014/main" id="{1FE5571F-5CB3-4E53-A2C3-6782B2BBA43A}"/>
                  </a:ext>
                </a:extLst>
              </p:cNvPr>
              <p:cNvSpPr>
                <a:spLocks/>
              </p:cNvSpPr>
              <p:nvPr/>
            </p:nvSpPr>
            <p:spPr bwMode="auto">
              <a:xfrm>
                <a:off x="5395666" y="1165222"/>
                <a:ext cx="120728" cy="123050"/>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w="9525">
                <a:noFill/>
                <a:round/>
                <a:headEnd/>
                <a:tailEnd/>
              </a:ln>
            </p:spPr>
            <p:txBody>
              <a:bodyPr vert="horz" wrap="square" lIns="93234" tIns="46616" rIns="93234" bIns="46616" numCol="1" anchor="t" anchorCtr="0" compatLnSpc="1">
                <a:prstTxWarp prst="textNoShape">
                  <a:avLst/>
                </a:prstTxWarp>
              </a:bodyPr>
              <a:lstStyle/>
              <a:p>
                <a:pPr defTabSz="932239">
                  <a:defRPr/>
                </a:pPr>
                <a:endParaRPr lang="en-US" sz="1836" kern="0">
                  <a:solidFill>
                    <a:srgbClr val="505050"/>
                  </a:solidFill>
                  <a:latin typeface="Segoe UI"/>
                </a:endParaRPr>
              </a:p>
            </p:txBody>
          </p:sp>
          <p:sp>
            <p:nvSpPr>
              <p:cNvPr id="190" name="Freeform 9">
                <a:extLst>
                  <a:ext uri="{FF2B5EF4-FFF2-40B4-BE49-F238E27FC236}">
                    <a16:creationId xmlns:a16="http://schemas.microsoft.com/office/drawing/2014/main" id="{65CC43C5-F00B-4D32-B0B1-85FDFD56CD51}"/>
                  </a:ext>
                </a:extLst>
              </p:cNvPr>
              <p:cNvSpPr>
                <a:spLocks/>
              </p:cNvSpPr>
              <p:nvPr/>
            </p:nvSpPr>
            <p:spPr bwMode="auto">
              <a:xfrm>
                <a:off x="5077594" y="1000382"/>
                <a:ext cx="594354" cy="394688"/>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w="9525">
                <a:noFill/>
                <a:round/>
                <a:headEnd/>
                <a:tailEnd/>
              </a:ln>
            </p:spPr>
            <p:txBody>
              <a:bodyPr vert="horz" wrap="square" lIns="93234" tIns="46616" rIns="93234" bIns="46616" numCol="1" anchor="t" anchorCtr="0" compatLnSpc="1">
                <a:prstTxWarp prst="textNoShape">
                  <a:avLst/>
                </a:prstTxWarp>
              </a:bodyPr>
              <a:lstStyle/>
              <a:p>
                <a:pPr defTabSz="932239">
                  <a:defRPr/>
                </a:pPr>
                <a:endParaRPr lang="en-US" sz="1836" kern="0">
                  <a:solidFill>
                    <a:srgbClr val="505050"/>
                  </a:solidFill>
                  <a:latin typeface="Segoe UI"/>
                </a:endParaRPr>
              </a:p>
            </p:txBody>
          </p:sp>
        </p:grpSp>
        <p:sp>
          <p:nvSpPr>
            <p:cNvPr id="191" name="TextBox 190">
              <a:extLst>
                <a:ext uri="{FF2B5EF4-FFF2-40B4-BE49-F238E27FC236}">
                  <a16:creationId xmlns:a16="http://schemas.microsoft.com/office/drawing/2014/main" id="{66894CF7-B05A-40E7-8A3D-80728EBC06EA}"/>
                </a:ext>
              </a:extLst>
            </p:cNvPr>
            <p:cNvSpPr txBox="1"/>
            <p:nvPr/>
          </p:nvSpPr>
          <p:spPr>
            <a:xfrm>
              <a:off x="9514270" y="3872627"/>
              <a:ext cx="535865" cy="129011"/>
            </a:xfrm>
            <a:prstGeom prst="rect">
              <a:avLst/>
            </a:prstGeom>
            <a:noFill/>
          </p:spPr>
          <p:txBody>
            <a:bodyPr wrap="none" lIns="0" tIns="0" rIns="0" bIns="0" rtlCol="0" anchor="ctr">
              <a:spAutoFit/>
            </a:bodyPr>
            <a:lstStyle/>
            <a:p>
              <a:pPr algn="ctr"/>
              <a:r>
                <a:rPr lang="en-IN" sz="800"/>
                <a:t>PowerApps</a:t>
              </a:r>
            </a:p>
          </p:txBody>
        </p:sp>
        <p:sp>
          <p:nvSpPr>
            <p:cNvPr id="192" name="TextBox 191">
              <a:extLst>
                <a:ext uri="{FF2B5EF4-FFF2-40B4-BE49-F238E27FC236}">
                  <a16:creationId xmlns:a16="http://schemas.microsoft.com/office/drawing/2014/main" id="{ACF4A0CC-29ED-473B-A437-C19E5D092A5A}"/>
                </a:ext>
              </a:extLst>
            </p:cNvPr>
            <p:cNvSpPr txBox="1"/>
            <p:nvPr/>
          </p:nvSpPr>
          <p:spPr>
            <a:xfrm>
              <a:off x="10387908" y="3872627"/>
              <a:ext cx="265412" cy="129011"/>
            </a:xfrm>
            <a:prstGeom prst="rect">
              <a:avLst/>
            </a:prstGeom>
            <a:noFill/>
          </p:spPr>
          <p:txBody>
            <a:bodyPr wrap="none" lIns="0" tIns="0" rIns="0" bIns="0" rtlCol="0" anchor="ctr">
              <a:spAutoFit/>
            </a:bodyPr>
            <a:lstStyle/>
            <a:p>
              <a:pPr algn="ctr"/>
              <a:r>
                <a:rPr lang="en-IN" sz="800"/>
                <a:t>Flows</a:t>
              </a:r>
            </a:p>
          </p:txBody>
        </p:sp>
        <p:sp>
          <p:nvSpPr>
            <p:cNvPr id="193" name="TextBox 192">
              <a:extLst>
                <a:ext uri="{FF2B5EF4-FFF2-40B4-BE49-F238E27FC236}">
                  <a16:creationId xmlns:a16="http://schemas.microsoft.com/office/drawing/2014/main" id="{BF0347F2-24CF-4CC1-88CA-5476775E399B}"/>
                </a:ext>
              </a:extLst>
            </p:cNvPr>
            <p:cNvSpPr txBox="1"/>
            <p:nvPr/>
          </p:nvSpPr>
          <p:spPr>
            <a:xfrm>
              <a:off x="10997703" y="3875577"/>
              <a:ext cx="447238" cy="123111"/>
            </a:xfrm>
            <a:prstGeom prst="rect">
              <a:avLst/>
            </a:prstGeom>
            <a:noFill/>
          </p:spPr>
          <p:txBody>
            <a:bodyPr wrap="none" lIns="0" tIns="0" rIns="0" bIns="0" rtlCol="0" anchor="ctr">
              <a:spAutoFit/>
            </a:bodyPr>
            <a:lstStyle/>
            <a:p>
              <a:pPr algn="ctr"/>
              <a:r>
                <a:rPr lang="en-IN" sz="800"/>
                <a:t>Dataverse</a:t>
              </a:r>
            </a:p>
          </p:txBody>
        </p:sp>
        <p:pic>
          <p:nvPicPr>
            <p:cNvPr id="205" name="Graphic 204">
              <a:extLst>
                <a:ext uri="{FF2B5EF4-FFF2-40B4-BE49-F238E27FC236}">
                  <a16:creationId xmlns:a16="http://schemas.microsoft.com/office/drawing/2014/main" id="{0E50029B-54A5-43DB-80FD-0A80695E404C}"/>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1043150" y="3434277"/>
              <a:ext cx="349859" cy="349859"/>
            </a:xfrm>
            <a:prstGeom prst="rect">
              <a:avLst/>
            </a:prstGeom>
          </p:spPr>
        </p:pic>
      </p:grpSp>
      <p:pic>
        <p:nvPicPr>
          <p:cNvPr id="2" name="Picture 1">
            <a:extLst>
              <a:ext uri="{FF2B5EF4-FFF2-40B4-BE49-F238E27FC236}">
                <a16:creationId xmlns:a16="http://schemas.microsoft.com/office/drawing/2014/main" id="{D6CD5778-4F7A-4D58-85F9-1B5FEA0729B3}"/>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4548188" y="4444198"/>
            <a:ext cx="229862" cy="223808"/>
          </a:xfrm>
          <a:prstGeom prst="rect">
            <a:avLst/>
          </a:prstGeom>
        </p:spPr>
      </p:pic>
      <p:sp>
        <p:nvSpPr>
          <p:cNvPr id="5" name="Freeform: Shape 4">
            <a:extLst>
              <a:ext uri="{FF2B5EF4-FFF2-40B4-BE49-F238E27FC236}">
                <a16:creationId xmlns:a16="http://schemas.microsoft.com/office/drawing/2014/main" id="{47ED3F5D-0F75-4C87-A2D6-BA2DC3AA27B0}"/>
              </a:ext>
            </a:extLst>
          </p:cNvPr>
          <p:cNvSpPr/>
          <p:nvPr/>
        </p:nvSpPr>
        <p:spPr bwMode="auto">
          <a:xfrm>
            <a:off x="0" y="487"/>
            <a:ext cx="9528463" cy="1344923"/>
          </a:xfrm>
          <a:custGeom>
            <a:avLst/>
            <a:gdLst>
              <a:gd name="connsiteX0" fmla="*/ 0 w 6882109"/>
              <a:gd name="connsiteY0" fmla="*/ 0 h 2005096"/>
              <a:gd name="connsiteX1" fmla="*/ 6882109 w 6882109"/>
              <a:gd name="connsiteY1" fmla="*/ 0 h 2005096"/>
              <a:gd name="connsiteX2" fmla="*/ 5879561 w 6882109"/>
              <a:gd name="connsiteY2" fmla="*/ 2005096 h 2005096"/>
              <a:gd name="connsiteX3" fmla="*/ 0 w 6882109"/>
              <a:gd name="connsiteY3" fmla="*/ 2005096 h 2005096"/>
            </a:gdLst>
            <a:ahLst/>
            <a:cxnLst>
              <a:cxn ang="0">
                <a:pos x="connsiteX0" y="connsiteY0"/>
              </a:cxn>
              <a:cxn ang="0">
                <a:pos x="connsiteX1" y="connsiteY1"/>
              </a:cxn>
              <a:cxn ang="0">
                <a:pos x="connsiteX2" y="connsiteY2"/>
              </a:cxn>
              <a:cxn ang="0">
                <a:pos x="connsiteX3" y="connsiteY3"/>
              </a:cxn>
            </a:cxnLst>
            <a:rect l="l" t="t" r="r" b="b"/>
            <a:pathLst>
              <a:path w="6882109" h="2005096">
                <a:moveTo>
                  <a:pt x="0" y="0"/>
                </a:moveTo>
                <a:lnTo>
                  <a:pt x="6882109" y="0"/>
                </a:lnTo>
                <a:lnTo>
                  <a:pt x="5879561" y="2005096"/>
                </a:lnTo>
                <a:lnTo>
                  <a:pt x="0" y="2005096"/>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GB"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Freeform: Shape 5">
            <a:extLst>
              <a:ext uri="{FF2B5EF4-FFF2-40B4-BE49-F238E27FC236}">
                <a16:creationId xmlns:a16="http://schemas.microsoft.com/office/drawing/2014/main" id="{907BF062-452B-4D66-9594-8EA5070496CB}"/>
              </a:ext>
            </a:extLst>
          </p:cNvPr>
          <p:cNvSpPr/>
          <p:nvPr/>
        </p:nvSpPr>
        <p:spPr bwMode="auto">
          <a:xfrm>
            <a:off x="-1" y="488"/>
            <a:ext cx="9040257" cy="1420373"/>
          </a:xfrm>
          <a:custGeom>
            <a:avLst/>
            <a:gdLst>
              <a:gd name="connsiteX0" fmla="*/ 0 w 6576402"/>
              <a:gd name="connsiteY0" fmla="*/ 0 h 2117581"/>
              <a:gd name="connsiteX1" fmla="*/ 6576402 w 6576402"/>
              <a:gd name="connsiteY1" fmla="*/ 0 h 2117581"/>
              <a:gd name="connsiteX2" fmla="*/ 5517611 w 6576402"/>
              <a:gd name="connsiteY2" fmla="*/ 2117581 h 2117581"/>
              <a:gd name="connsiteX3" fmla="*/ 0 w 6576402"/>
              <a:gd name="connsiteY3" fmla="*/ 2117581 h 2117581"/>
            </a:gdLst>
            <a:ahLst/>
            <a:cxnLst>
              <a:cxn ang="0">
                <a:pos x="connsiteX0" y="connsiteY0"/>
              </a:cxn>
              <a:cxn ang="0">
                <a:pos x="connsiteX1" y="connsiteY1"/>
              </a:cxn>
              <a:cxn ang="0">
                <a:pos x="connsiteX2" y="connsiteY2"/>
              </a:cxn>
              <a:cxn ang="0">
                <a:pos x="connsiteX3" y="connsiteY3"/>
              </a:cxn>
            </a:cxnLst>
            <a:rect l="l" t="t" r="r" b="b"/>
            <a:pathLst>
              <a:path w="6576402" h="2117581">
                <a:moveTo>
                  <a:pt x="0" y="0"/>
                </a:moveTo>
                <a:lnTo>
                  <a:pt x="6576402" y="0"/>
                </a:lnTo>
                <a:lnTo>
                  <a:pt x="5517611" y="2117581"/>
                </a:lnTo>
                <a:lnTo>
                  <a:pt x="0" y="211758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GB"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Hexagon 6">
            <a:extLst>
              <a:ext uri="{FF2B5EF4-FFF2-40B4-BE49-F238E27FC236}">
                <a16:creationId xmlns:a16="http://schemas.microsoft.com/office/drawing/2014/main" id="{6D3D14D0-4EC5-4FBE-90F4-7C36E96E0D2E}"/>
              </a:ext>
            </a:extLst>
          </p:cNvPr>
          <p:cNvSpPr/>
          <p:nvPr/>
        </p:nvSpPr>
        <p:spPr bwMode="auto">
          <a:xfrm>
            <a:off x="279490" y="525496"/>
            <a:ext cx="504000" cy="432000"/>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r>
              <a:rPr lang="en-IN" sz="1600" b="1" dirty="0">
                <a:solidFill>
                  <a:srgbClr val="FFFFFF"/>
                </a:solidFill>
                <a:latin typeface="Segoe UI"/>
                <a:cs typeface="Segoe UI" pitchFamily="34" charset="0"/>
              </a:rPr>
              <a:t>4</a:t>
            </a:r>
            <a:endParaRPr lang="en-IN" sz="1176" b="1" dirty="0">
              <a:solidFill>
                <a:srgbClr val="FFFFFF"/>
              </a:solidFill>
              <a:latin typeface="Segoe UI"/>
              <a:cs typeface="Segoe UI" pitchFamily="34" charset="0"/>
            </a:endParaRPr>
          </a:p>
        </p:txBody>
      </p:sp>
      <p:sp>
        <p:nvSpPr>
          <p:cNvPr id="14" name="Title 13">
            <a:extLst>
              <a:ext uri="{FF2B5EF4-FFF2-40B4-BE49-F238E27FC236}">
                <a16:creationId xmlns:a16="http://schemas.microsoft.com/office/drawing/2014/main" id="{FE269EC8-6595-4D3D-B794-9A8F0C7D4DC7}"/>
              </a:ext>
            </a:extLst>
          </p:cNvPr>
          <p:cNvSpPr>
            <a:spLocks noGrp="1"/>
          </p:cNvSpPr>
          <p:nvPr>
            <p:ph type="title"/>
          </p:nvPr>
        </p:nvSpPr>
        <p:spPr>
          <a:xfrm>
            <a:off x="885646" y="470709"/>
            <a:ext cx="9502262" cy="541574"/>
          </a:xfrm>
        </p:spPr>
        <p:txBody>
          <a:bodyPr/>
          <a:lstStyle/>
          <a:p>
            <a:r>
              <a:rPr lang="en-US" sz="2750" dirty="0">
                <a:solidFill>
                  <a:schemeClr val="bg1"/>
                </a:solidFill>
              </a:rPr>
              <a:t>Multiple DLP Policy – Example Scenario</a:t>
            </a:r>
            <a:endParaRPr lang="en-IN" sz="2750" dirty="0">
              <a:solidFill>
                <a:schemeClr val="bg1"/>
              </a:solidFill>
            </a:endParaRPr>
          </a:p>
        </p:txBody>
      </p:sp>
    </p:spTree>
    <p:extLst>
      <p:ext uri="{BB962C8B-B14F-4D97-AF65-F5344CB8AC3E}">
        <p14:creationId xmlns:p14="http://schemas.microsoft.com/office/powerpoint/2010/main" val="224881527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Freeform: Shape 335">
            <a:extLst>
              <a:ext uri="{FF2B5EF4-FFF2-40B4-BE49-F238E27FC236}">
                <a16:creationId xmlns:a16="http://schemas.microsoft.com/office/drawing/2014/main" id="{4D9C0372-B6B9-4E52-9AA6-FE436FEA9310}"/>
              </a:ext>
            </a:extLst>
          </p:cNvPr>
          <p:cNvSpPr>
            <a:spLocks/>
          </p:cNvSpPr>
          <p:nvPr/>
        </p:nvSpPr>
        <p:spPr bwMode="auto">
          <a:xfrm>
            <a:off x="1" y="1584100"/>
            <a:ext cx="9675816" cy="3490820"/>
          </a:xfrm>
          <a:custGeom>
            <a:avLst/>
            <a:gdLst>
              <a:gd name="connsiteX0" fmla="*/ 0 w 9675816"/>
              <a:gd name="connsiteY0" fmla="*/ 0 h 3490820"/>
              <a:gd name="connsiteX1" fmla="*/ 585216 w 9675816"/>
              <a:gd name="connsiteY1" fmla="*/ 0 h 3490820"/>
              <a:gd name="connsiteX2" fmla="*/ 6119017 w 9675816"/>
              <a:gd name="connsiteY2" fmla="*/ 0 h 3490820"/>
              <a:gd name="connsiteX3" fmla="*/ 8424011 w 9675816"/>
              <a:gd name="connsiteY3" fmla="*/ 0 h 3490820"/>
              <a:gd name="connsiteX4" fmla="*/ 8562659 w 9675816"/>
              <a:gd name="connsiteY4" fmla="*/ 138648 h 3490820"/>
              <a:gd name="connsiteX5" fmla="*/ 9675816 w 9675816"/>
              <a:gd name="connsiteY5" fmla="*/ 1251805 h 3490820"/>
              <a:gd name="connsiteX6" fmla="*/ 9675816 w 9675816"/>
              <a:gd name="connsiteY6" fmla="*/ 2239015 h 3490820"/>
              <a:gd name="connsiteX7" fmla="*/ 8562659 w 9675816"/>
              <a:gd name="connsiteY7" fmla="*/ 3352172 h 3490820"/>
              <a:gd name="connsiteX8" fmla="*/ 8424011 w 9675816"/>
              <a:gd name="connsiteY8" fmla="*/ 3490820 h 3490820"/>
              <a:gd name="connsiteX9" fmla="*/ 6119017 w 9675816"/>
              <a:gd name="connsiteY9" fmla="*/ 3490820 h 3490820"/>
              <a:gd name="connsiteX10" fmla="*/ 585216 w 9675816"/>
              <a:gd name="connsiteY10" fmla="*/ 3490820 h 3490820"/>
              <a:gd name="connsiteX11" fmla="*/ 0 w 9675816"/>
              <a:gd name="connsiteY11" fmla="*/ 3490820 h 349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75816" h="3490820">
                <a:moveTo>
                  <a:pt x="0" y="0"/>
                </a:moveTo>
                <a:lnTo>
                  <a:pt x="585216" y="0"/>
                </a:lnTo>
                <a:lnTo>
                  <a:pt x="6119017" y="0"/>
                </a:lnTo>
                <a:lnTo>
                  <a:pt x="8424011" y="0"/>
                </a:lnTo>
                <a:lnTo>
                  <a:pt x="8562659" y="138648"/>
                </a:lnTo>
                <a:lnTo>
                  <a:pt x="9675816" y="1251805"/>
                </a:lnTo>
                <a:lnTo>
                  <a:pt x="9675816" y="2239015"/>
                </a:lnTo>
                <a:lnTo>
                  <a:pt x="8562659" y="3352172"/>
                </a:lnTo>
                <a:lnTo>
                  <a:pt x="8424011" y="3490820"/>
                </a:lnTo>
                <a:lnTo>
                  <a:pt x="6119017" y="3490820"/>
                </a:lnTo>
                <a:lnTo>
                  <a:pt x="585216" y="3490820"/>
                </a:lnTo>
                <a:lnTo>
                  <a:pt x="0" y="3490820"/>
                </a:lnTo>
                <a:close/>
              </a:path>
            </a:pathLst>
          </a:custGeom>
          <a:solidFill>
            <a:srgbClr val="EAEAEA">
              <a:alpha val="45000"/>
            </a:srgbClr>
          </a:solid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cs typeface="Segoe UI" pitchFamily="34" charset="0"/>
            </a:endParaRPr>
          </a:p>
        </p:txBody>
      </p:sp>
      <p:sp>
        <p:nvSpPr>
          <p:cNvPr id="11" name="Rectangle 10">
            <a:extLst>
              <a:ext uri="{FF2B5EF4-FFF2-40B4-BE49-F238E27FC236}">
                <a16:creationId xmlns:a16="http://schemas.microsoft.com/office/drawing/2014/main" id="{BE2CB768-3074-49C6-AF5B-EA01E66481EA}"/>
              </a:ext>
            </a:extLst>
          </p:cNvPr>
          <p:cNvSpPr/>
          <p:nvPr/>
        </p:nvSpPr>
        <p:spPr bwMode="auto">
          <a:xfrm>
            <a:off x="4640180" y="1691673"/>
            <a:ext cx="2186070" cy="325038"/>
          </a:xfrm>
          <a:prstGeom prst="rect">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20" name="Title 1">
            <a:extLst>
              <a:ext uri="{FF2B5EF4-FFF2-40B4-BE49-F238E27FC236}">
                <a16:creationId xmlns:a16="http://schemas.microsoft.com/office/drawing/2014/main" id="{A4D4B919-F3F3-48E8-824E-B707DF2F6D74}"/>
              </a:ext>
            </a:extLst>
          </p:cNvPr>
          <p:cNvSpPr txBox="1">
            <a:spLocks/>
          </p:cNvSpPr>
          <p:nvPr/>
        </p:nvSpPr>
        <p:spPr>
          <a:xfrm>
            <a:off x="0" y="5402262"/>
            <a:ext cx="12192000" cy="1455737"/>
          </a:xfrm>
          <a:prstGeom prst="rect">
            <a:avLst/>
          </a:prstGeom>
          <a:solidFill>
            <a:srgbClr val="191919">
              <a:alpha val="5000"/>
            </a:srgbClr>
          </a:solidFill>
        </p:spPr>
        <p:txBody>
          <a:bodyPr vert="horz" wrap="square" lIns="548640" tIns="0" rIns="548640" bIns="0" rtlCol="0" anchor="ctr">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2400"/>
              <a:t>All blocked connectors map to blocked. For business/non-business - 3 policies will fragment connector grouping outcome into as many as 3^2 = 8 different sets. </a:t>
            </a:r>
            <a:br>
              <a:rPr lang="en-US" sz="2400"/>
            </a:br>
            <a:r>
              <a:rPr lang="en-US" sz="2400"/>
              <a:t>For predictable outcomes use minimal number of DLP policies per environment</a:t>
            </a:r>
          </a:p>
        </p:txBody>
      </p:sp>
      <p:sp>
        <p:nvSpPr>
          <p:cNvPr id="26" name="Diamond 164">
            <a:extLst>
              <a:ext uri="{FF2B5EF4-FFF2-40B4-BE49-F238E27FC236}">
                <a16:creationId xmlns:a16="http://schemas.microsoft.com/office/drawing/2014/main" id="{7806F9AD-B513-4A4D-8DED-B0003BBEF55B}"/>
              </a:ext>
            </a:extLst>
          </p:cNvPr>
          <p:cNvSpPr/>
          <p:nvPr/>
        </p:nvSpPr>
        <p:spPr bwMode="auto">
          <a:xfrm>
            <a:off x="10346984" y="1"/>
            <a:ext cx="1864066" cy="1205122"/>
          </a:xfrm>
          <a:custGeom>
            <a:avLst/>
            <a:gdLst>
              <a:gd name="connsiteX0" fmla="*/ 0 w 2034237"/>
              <a:gd name="connsiteY0" fmla="*/ 1017119 h 2034237"/>
              <a:gd name="connsiteX1" fmla="*/ 1017119 w 2034237"/>
              <a:gd name="connsiteY1" fmla="*/ 0 h 2034237"/>
              <a:gd name="connsiteX2" fmla="*/ 2034237 w 2034237"/>
              <a:gd name="connsiteY2" fmla="*/ 1017119 h 2034237"/>
              <a:gd name="connsiteX3" fmla="*/ 1017119 w 2034237"/>
              <a:gd name="connsiteY3" fmla="*/ 2034237 h 2034237"/>
              <a:gd name="connsiteX4" fmla="*/ 0 w 2034237"/>
              <a:gd name="connsiteY4"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017119 w 2034237"/>
              <a:gd name="connsiteY4" fmla="*/ 2034237 h 2034237"/>
              <a:gd name="connsiteX5" fmla="*/ 0 w 2034237"/>
              <a:gd name="connsiteY5"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864066 w 2034237"/>
              <a:gd name="connsiteY4" fmla="*/ 1187890 h 2034237"/>
              <a:gd name="connsiteX5" fmla="*/ 1017119 w 2034237"/>
              <a:gd name="connsiteY5" fmla="*/ 2034237 h 2034237"/>
              <a:gd name="connsiteX6" fmla="*/ 0 w 2034237"/>
              <a:gd name="connsiteY6" fmla="*/ 1017119 h 2034237"/>
              <a:gd name="connsiteX0" fmla="*/ 2034237 w 2125677"/>
              <a:gd name="connsiteY0" fmla="*/ 1017119 h 2034237"/>
              <a:gd name="connsiteX1" fmla="*/ 1864066 w 2125677"/>
              <a:gd name="connsiteY1" fmla="*/ 1187890 h 2034237"/>
              <a:gd name="connsiteX2" fmla="*/ 1017119 w 2125677"/>
              <a:gd name="connsiteY2" fmla="*/ 2034237 h 2034237"/>
              <a:gd name="connsiteX3" fmla="*/ 0 w 2125677"/>
              <a:gd name="connsiteY3" fmla="*/ 1017119 h 2034237"/>
              <a:gd name="connsiteX4" fmla="*/ 190841 w 2125677"/>
              <a:gd name="connsiteY4" fmla="*/ 829115 h 2034237"/>
              <a:gd name="connsiteX5" fmla="*/ 1017119 w 2125677"/>
              <a:gd name="connsiteY5" fmla="*/ 0 h 2034237"/>
              <a:gd name="connsiteX6" fmla="*/ 2125677 w 2125677"/>
              <a:gd name="connsiteY6" fmla="*/ 1108559 h 2034237"/>
              <a:gd name="connsiteX0" fmla="*/ 2034237 w 2034237"/>
              <a:gd name="connsiteY0" fmla="*/ 1017119 h 2034237"/>
              <a:gd name="connsiteX1" fmla="*/ 1864066 w 2034237"/>
              <a:gd name="connsiteY1" fmla="*/ 1187890 h 2034237"/>
              <a:gd name="connsiteX2" fmla="*/ 1017119 w 2034237"/>
              <a:gd name="connsiteY2" fmla="*/ 2034237 h 2034237"/>
              <a:gd name="connsiteX3" fmla="*/ 0 w 2034237"/>
              <a:gd name="connsiteY3" fmla="*/ 1017119 h 2034237"/>
              <a:gd name="connsiteX4" fmla="*/ 190841 w 2034237"/>
              <a:gd name="connsiteY4" fmla="*/ 829115 h 2034237"/>
              <a:gd name="connsiteX5" fmla="*/ 1017119 w 2034237"/>
              <a:gd name="connsiteY5" fmla="*/ 0 h 2034237"/>
              <a:gd name="connsiteX0" fmla="*/ 1864066 w 1864066"/>
              <a:gd name="connsiteY0" fmla="*/ 1187890 h 2034237"/>
              <a:gd name="connsiteX1" fmla="*/ 1017119 w 1864066"/>
              <a:gd name="connsiteY1" fmla="*/ 2034237 h 2034237"/>
              <a:gd name="connsiteX2" fmla="*/ 0 w 1864066"/>
              <a:gd name="connsiteY2" fmla="*/ 1017119 h 2034237"/>
              <a:gd name="connsiteX3" fmla="*/ 190841 w 1864066"/>
              <a:gd name="connsiteY3" fmla="*/ 829115 h 2034237"/>
              <a:gd name="connsiteX4" fmla="*/ 1017119 w 1864066"/>
              <a:gd name="connsiteY4" fmla="*/ 0 h 2034237"/>
              <a:gd name="connsiteX0" fmla="*/ 1864066 w 1864066"/>
              <a:gd name="connsiteY0" fmla="*/ 358775 h 1205122"/>
              <a:gd name="connsiteX1" fmla="*/ 1017119 w 1864066"/>
              <a:gd name="connsiteY1" fmla="*/ 1205122 h 1205122"/>
              <a:gd name="connsiteX2" fmla="*/ 0 w 1864066"/>
              <a:gd name="connsiteY2" fmla="*/ 188004 h 1205122"/>
              <a:gd name="connsiteX3" fmla="*/ 190841 w 1864066"/>
              <a:gd name="connsiteY3" fmla="*/ 0 h 1205122"/>
            </a:gdLst>
            <a:ahLst/>
            <a:cxnLst>
              <a:cxn ang="0">
                <a:pos x="connsiteX0" y="connsiteY0"/>
              </a:cxn>
              <a:cxn ang="0">
                <a:pos x="connsiteX1" y="connsiteY1"/>
              </a:cxn>
              <a:cxn ang="0">
                <a:pos x="connsiteX2" y="connsiteY2"/>
              </a:cxn>
              <a:cxn ang="0">
                <a:pos x="connsiteX3" y="connsiteY3"/>
              </a:cxn>
            </a:cxnLst>
            <a:rect l="l" t="t" r="r" b="b"/>
            <a:pathLst>
              <a:path w="1864066" h="1205122">
                <a:moveTo>
                  <a:pt x="1864066" y="358775"/>
                </a:moveTo>
                <a:lnTo>
                  <a:pt x="1017119" y="1205122"/>
                </a:lnTo>
                <a:lnTo>
                  <a:pt x="0" y="188004"/>
                </a:lnTo>
                <a:lnTo>
                  <a:pt x="190841" y="0"/>
                </a:lnTo>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grpSp>
        <p:nvGrpSpPr>
          <p:cNvPr id="28" name="Group 27">
            <a:extLst>
              <a:ext uri="{FF2B5EF4-FFF2-40B4-BE49-F238E27FC236}">
                <a16:creationId xmlns:a16="http://schemas.microsoft.com/office/drawing/2014/main" id="{6F66730E-7C47-428B-A929-B71B1C494B9B}"/>
              </a:ext>
            </a:extLst>
          </p:cNvPr>
          <p:cNvGrpSpPr/>
          <p:nvPr/>
        </p:nvGrpSpPr>
        <p:grpSpPr>
          <a:xfrm>
            <a:off x="0" y="5215103"/>
            <a:ext cx="439980" cy="374319"/>
            <a:chOff x="6894512" y="6317694"/>
            <a:chExt cx="505574" cy="430124"/>
          </a:xfrm>
        </p:grpSpPr>
        <p:sp>
          <p:nvSpPr>
            <p:cNvPr id="29" name="Diamond 28">
              <a:extLst>
                <a:ext uri="{FF2B5EF4-FFF2-40B4-BE49-F238E27FC236}">
                  <a16:creationId xmlns:a16="http://schemas.microsoft.com/office/drawing/2014/main" id="{BD044EA8-1884-4C25-A6CC-30BC74E3F625}"/>
                </a:ext>
              </a:extLst>
            </p:cNvPr>
            <p:cNvSpPr/>
            <p:nvPr/>
          </p:nvSpPr>
          <p:spPr bwMode="auto">
            <a:xfrm>
              <a:off x="6969963" y="6317694"/>
              <a:ext cx="430123" cy="430123"/>
            </a:xfrm>
            <a:prstGeom prst="diamond">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30" name="Diamond 29">
              <a:extLst>
                <a:ext uri="{FF2B5EF4-FFF2-40B4-BE49-F238E27FC236}">
                  <a16:creationId xmlns:a16="http://schemas.microsoft.com/office/drawing/2014/main" id="{242979AA-9612-446A-829C-0579EA43E72A}"/>
                </a:ext>
              </a:extLst>
            </p:cNvPr>
            <p:cNvSpPr/>
            <p:nvPr/>
          </p:nvSpPr>
          <p:spPr bwMode="auto">
            <a:xfrm>
              <a:off x="6894512" y="6317695"/>
              <a:ext cx="430123" cy="430123"/>
            </a:xfrm>
            <a:prstGeom prst="diamond">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000000"/>
                </a:solidFill>
                <a:cs typeface="Segoe UI" pitchFamily="34" charset="0"/>
              </a:endParaRPr>
            </a:p>
          </p:txBody>
        </p:sp>
      </p:grpSp>
      <p:pic>
        <p:nvPicPr>
          <p:cNvPr id="47" name="Picture 46">
            <a:extLst>
              <a:ext uri="{FF2B5EF4-FFF2-40B4-BE49-F238E27FC236}">
                <a16:creationId xmlns:a16="http://schemas.microsoft.com/office/drawing/2014/main" id="{B470E3CD-C3F1-44CD-BAC4-D19396227B8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973292" y="1742288"/>
            <a:ext cx="229862" cy="223808"/>
          </a:xfrm>
          <a:prstGeom prst="rect">
            <a:avLst/>
          </a:prstGeom>
        </p:spPr>
      </p:pic>
      <p:pic>
        <p:nvPicPr>
          <p:cNvPr id="64" name="Picture 63">
            <a:extLst>
              <a:ext uri="{FF2B5EF4-FFF2-40B4-BE49-F238E27FC236}">
                <a16:creationId xmlns:a16="http://schemas.microsoft.com/office/drawing/2014/main" id="{14BAD89E-40BD-464F-912B-6BA7149A448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697330" y="1742288"/>
            <a:ext cx="229862" cy="223808"/>
          </a:xfrm>
          <a:prstGeom prst="rect">
            <a:avLst/>
          </a:prstGeom>
        </p:spPr>
      </p:pic>
      <p:pic>
        <p:nvPicPr>
          <p:cNvPr id="94" name="Picture 93">
            <a:extLst>
              <a:ext uri="{FF2B5EF4-FFF2-40B4-BE49-F238E27FC236}">
                <a16:creationId xmlns:a16="http://schemas.microsoft.com/office/drawing/2014/main" id="{7BDC3C97-18CB-48AF-9CEE-DB5C15DFC77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697330" y="2492768"/>
            <a:ext cx="229862" cy="223808"/>
          </a:xfrm>
          <a:prstGeom prst="rect">
            <a:avLst/>
          </a:prstGeom>
        </p:spPr>
      </p:pic>
      <p:pic>
        <p:nvPicPr>
          <p:cNvPr id="95" name="Picture 94">
            <a:extLst>
              <a:ext uri="{FF2B5EF4-FFF2-40B4-BE49-F238E27FC236}">
                <a16:creationId xmlns:a16="http://schemas.microsoft.com/office/drawing/2014/main" id="{4FEE87D8-2D7B-4C8E-9694-22329318122D}"/>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697330" y="4329898"/>
            <a:ext cx="229862" cy="223808"/>
          </a:xfrm>
          <a:prstGeom prst="rect">
            <a:avLst/>
          </a:prstGeom>
        </p:spPr>
      </p:pic>
      <p:pic>
        <p:nvPicPr>
          <p:cNvPr id="96" name="Picture 95">
            <a:extLst>
              <a:ext uri="{FF2B5EF4-FFF2-40B4-BE49-F238E27FC236}">
                <a16:creationId xmlns:a16="http://schemas.microsoft.com/office/drawing/2014/main" id="{3DF3911C-2485-4B51-9608-51502C60200D}"/>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4973292" y="4329898"/>
            <a:ext cx="229862" cy="223808"/>
          </a:xfrm>
          <a:prstGeom prst="rect">
            <a:avLst/>
          </a:prstGeom>
        </p:spPr>
      </p:pic>
      <p:grpSp>
        <p:nvGrpSpPr>
          <p:cNvPr id="7" name="Group 6">
            <a:extLst>
              <a:ext uri="{FF2B5EF4-FFF2-40B4-BE49-F238E27FC236}">
                <a16:creationId xmlns:a16="http://schemas.microsoft.com/office/drawing/2014/main" id="{4E9B62C9-4E42-4ACA-A08D-8C9A3D29C754}"/>
              </a:ext>
            </a:extLst>
          </p:cNvPr>
          <p:cNvGrpSpPr/>
          <p:nvPr/>
        </p:nvGrpSpPr>
        <p:grpSpPr>
          <a:xfrm>
            <a:off x="7107188" y="2722683"/>
            <a:ext cx="2324704" cy="1213654"/>
            <a:chOff x="5972096" y="2870183"/>
            <a:chExt cx="4335703" cy="1213654"/>
          </a:xfrm>
        </p:grpSpPr>
        <p:sp>
          <p:nvSpPr>
            <p:cNvPr id="144" name="Rectangle 143">
              <a:extLst>
                <a:ext uri="{FF2B5EF4-FFF2-40B4-BE49-F238E27FC236}">
                  <a16:creationId xmlns:a16="http://schemas.microsoft.com/office/drawing/2014/main" id="{72A048DD-C6B8-43B9-860B-EBF9B1F0CDCC}"/>
                </a:ext>
              </a:extLst>
            </p:cNvPr>
            <p:cNvSpPr>
              <a:spLocks/>
            </p:cNvSpPr>
            <p:nvPr/>
          </p:nvSpPr>
          <p:spPr bwMode="auto">
            <a:xfrm>
              <a:off x="7465826" y="2870183"/>
              <a:ext cx="1348242" cy="1213654"/>
            </a:xfrm>
            <a:prstGeom prst="rect">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rgbClr val="000000"/>
                  </a:solidFill>
                  <a:latin typeface="+mj-lt"/>
                  <a:cs typeface="Segoe UI" pitchFamily="34" charset="0"/>
                </a:rPr>
                <a:t>POLICY</a:t>
              </a:r>
              <a:br>
                <a:rPr lang="en-US" sz="1200">
                  <a:solidFill>
                    <a:srgbClr val="000000"/>
                  </a:solidFill>
                  <a:latin typeface="+mj-lt"/>
                  <a:cs typeface="Segoe UI" pitchFamily="34" charset="0"/>
                </a:rPr>
              </a:br>
              <a:r>
                <a:rPr lang="en-US" sz="1200">
                  <a:solidFill>
                    <a:srgbClr val="000000"/>
                  </a:solidFill>
                  <a:latin typeface="+mj-lt"/>
                  <a:cs typeface="Segoe UI" pitchFamily="34" charset="0"/>
                </a:rPr>
                <a:t>Y</a:t>
              </a:r>
              <a:endParaRPr lang="en-IN" sz="1200" err="1">
                <a:solidFill>
                  <a:srgbClr val="000000"/>
                </a:solidFill>
                <a:latin typeface="+mj-lt"/>
                <a:cs typeface="Segoe UI" pitchFamily="34" charset="0"/>
              </a:endParaRPr>
            </a:p>
          </p:txBody>
        </p:sp>
        <p:sp>
          <p:nvSpPr>
            <p:cNvPr id="145" name="Rectangle 144">
              <a:extLst>
                <a:ext uri="{FF2B5EF4-FFF2-40B4-BE49-F238E27FC236}">
                  <a16:creationId xmlns:a16="http://schemas.microsoft.com/office/drawing/2014/main" id="{E2A29C83-737A-4FAC-86F8-909116F9CCEA}"/>
                </a:ext>
              </a:extLst>
            </p:cNvPr>
            <p:cNvSpPr>
              <a:spLocks/>
            </p:cNvSpPr>
            <p:nvPr/>
          </p:nvSpPr>
          <p:spPr bwMode="auto">
            <a:xfrm>
              <a:off x="5972096" y="2870183"/>
              <a:ext cx="1348242" cy="1213654"/>
            </a:xfrm>
            <a:prstGeom prst="rect">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rgbClr val="000000"/>
                  </a:solidFill>
                  <a:latin typeface="+mj-lt"/>
                  <a:cs typeface="Segoe UI" pitchFamily="34" charset="0"/>
                </a:rPr>
                <a:t>POLICY</a:t>
              </a:r>
              <a:br>
                <a:rPr lang="en-US" sz="1200">
                  <a:solidFill>
                    <a:srgbClr val="000000"/>
                  </a:solidFill>
                  <a:latin typeface="+mj-lt"/>
                  <a:cs typeface="Segoe UI" pitchFamily="34" charset="0"/>
                </a:rPr>
              </a:br>
              <a:r>
                <a:rPr lang="en-US" sz="1200">
                  <a:solidFill>
                    <a:srgbClr val="000000"/>
                  </a:solidFill>
                  <a:latin typeface="+mj-lt"/>
                  <a:cs typeface="Segoe UI" pitchFamily="34" charset="0"/>
                </a:rPr>
                <a:t>X</a:t>
              </a:r>
              <a:endParaRPr lang="en-IN" sz="1200">
                <a:solidFill>
                  <a:srgbClr val="000000"/>
                </a:solidFill>
                <a:latin typeface="+mj-lt"/>
                <a:cs typeface="Segoe UI" pitchFamily="34" charset="0"/>
              </a:endParaRPr>
            </a:p>
          </p:txBody>
        </p:sp>
        <p:sp>
          <p:nvSpPr>
            <p:cNvPr id="146" name="Rectangle 145">
              <a:extLst>
                <a:ext uri="{FF2B5EF4-FFF2-40B4-BE49-F238E27FC236}">
                  <a16:creationId xmlns:a16="http://schemas.microsoft.com/office/drawing/2014/main" id="{10D563E1-10E7-45FC-A896-9C98CDBE2589}"/>
                </a:ext>
              </a:extLst>
            </p:cNvPr>
            <p:cNvSpPr>
              <a:spLocks/>
            </p:cNvSpPr>
            <p:nvPr/>
          </p:nvSpPr>
          <p:spPr bwMode="auto">
            <a:xfrm>
              <a:off x="8959557" y="2870183"/>
              <a:ext cx="1348242" cy="1213654"/>
            </a:xfrm>
            <a:prstGeom prst="rect">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rgbClr val="000000"/>
                  </a:solidFill>
                  <a:latin typeface="+mj-lt"/>
                  <a:cs typeface="Segoe UI" pitchFamily="34" charset="0"/>
                </a:rPr>
                <a:t>POLICY</a:t>
              </a:r>
              <a:br>
                <a:rPr lang="en-US" sz="1200">
                  <a:solidFill>
                    <a:srgbClr val="000000"/>
                  </a:solidFill>
                  <a:latin typeface="+mj-lt"/>
                  <a:cs typeface="Segoe UI" pitchFamily="34" charset="0"/>
                </a:rPr>
              </a:br>
              <a:r>
                <a:rPr lang="en-US" sz="1200">
                  <a:solidFill>
                    <a:srgbClr val="000000"/>
                  </a:solidFill>
                  <a:latin typeface="+mj-lt"/>
                  <a:cs typeface="Segoe UI" pitchFamily="34" charset="0"/>
                </a:rPr>
                <a:t>Z</a:t>
              </a:r>
              <a:endParaRPr lang="en-IN" sz="1200" err="1">
                <a:solidFill>
                  <a:srgbClr val="000000"/>
                </a:solidFill>
                <a:latin typeface="+mj-lt"/>
                <a:cs typeface="Segoe UI" pitchFamily="34" charset="0"/>
              </a:endParaRPr>
            </a:p>
          </p:txBody>
        </p:sp>
      </p:grpSp>
      <p:grpSp>
        <p:nvGrpSpPr>
          <p:cNvPr id="5" name="Group 4">
            <a:extLst>
              <a:ext uri="{FF2B5EF4-FFF2-40B4-BE49-F238E27FC236}">
                <a16:creationId xmlns:a16="http://schemas.microsoft.com/office/drawing/2014/main" id="{F5E275E3-ED27-4060-B5C2-53A7E24DB923}"/>
              </a:ext>
            </a:extLst>
          </p:cNvPr>
          <p:cNvGrpSpPr/>
          <p:nvPr/>
        </p:nvGrpSpPr>
        <p:grpSpPr>
          <a:xfrm>
            <a:off x="598234" y="1731082"/>
            <a:ext cx="3833259" cy="2833831"/>
            <a:chOff x="598234" y="1731082"/>
            <a:chExt cx="3833259" cy="2833831"/>
          </a:xfrm>
        </p:grpSpPr>
        <p:grpSp>
          <p:nvGrpSpPr>
            <p:cNvPr id="8" name="Group 7">
              <a:extLst>
                <a:ext uri="{FF2B5EF4-FFF2-40B4-BE49-F238E27FC236}">
                  <a16:creationId xmlns:a16="http://schemas.microsoft.com/office/drawing/2014/main" id="{6B644712-ED08-490E-9053-00B3E911C3D3}"/>
                </a:ext>
              </a:extLst>
            </p:cNvPr>
            <p:cNvGrpSpPr/>
            <p:nvPr/>
          </p:nvGrpSpPr>
          <p:grpSpPr>
            <a:xfrm>
              <a:off x="3548833" y="1760097"/>
              <a:ext cx="188190" cy="2775800"/>
              <a:chOff x="3575652" y="1988697"/>
              <a:chExt cx="188190" cy="2775800"/>
            </a:xfrm>
          </p:grpSpPr>
          <p:sp>
            <p:nvSpPr>
              <p:cNvPr id="128" name="Oval 127">
                <a:extLst>
                  <a:ext uri="{FF2B5EF4-FFF2-40B4-BE49-F238E27FC236}">
                    <a16:creationId xmlns:a16="http://schemas.microsoft.com/office/drawing/2014/main" id="{1A2C1376-3ABB-483E-B539-AFDEC107336D}"/>
                  </a:ext>
                </a:extLst>
              </p:cNvPr>
              <p:cNvSpPr/>
              <p:nvPr/>
            </p:nvSpPr>
            <p:spPr bwMode="auto">
              <a:xfrm>
                <a:off x="3575652" y="1988697"/>
                <a:ext cx="188190" cy="188190"/>
              </a:xfrm>
              <a:prstGeom prst="ellipse">
                <a:avLst/>
              </a:prstGeom>
              <a:solidFill>
                <a:srgbClr val="191919"/>
              </a:solid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284" name="Oval 283">
                <a:extLst>
                  <a:ext uri="{FF2B5EF4-FFF2-40B4-BE49-F238E27FC236}">
                    <a16:creationId xmlns:a16="http://schemas.microsoft.com/office/drawing/2014/main" id="{28F84361-3323-4F33-A7C8-1C0B84343FC3}"/>
                  </a:ext>
                </a:extLst>
              </p:cNvPr>
              <p:cNvSpPr/>
              <p:nvPr/>
            </p:nvSpPr>
            <p:spPr bwMode="auto">
              <a:xfrm>
                <a:off x="3575652" y="2354627"/>
                <a:ext cx="188190" cy="188190"/>
              </a:xfrm>
              <a:prstGeom prst="ellipse">
                <a:avLst/>
              </a:prstGeom>
              <a:solidFill>
                <a:srgbClr val="191919"/>
              </a:solid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287" name="Oval 286">
                <a:extLst>
                  <a:ext uri="{FF2B5EF4-FFF2-40B4-BE49-F238E27FC236}">
                    <a16:creationId xmlns:a16="http://schemas.microsoft.com/office/drawing/2014/main" id="{9D78CF42-391F-44EC-B556-F5F1ED2F3B4E}"/>
                  </a:ext>
                </a:extLst>
              </p:cNvPr>
              <p:cNvSpPr/>
              <p:nvPr/>
            </p:nvSpPr>
            <p:spPr bwMode="auto">
              <a:xfrm>
                <a:off x="3575652" y="2720557"/>
                <a:ext cx="188190" cy="188190"/>
              </a:xfrm>
              <a:prstGeom prst="ellipse">
                <a:avLst/>
              </a:prstGeom>
              <a:solidFill>
                <a:srgbClr val="191919"/>
              </a:solid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290" name="Oval 289">
                <a:extLst>
                  <a:ext uri="{FF2B5EF4-FFF2-40B4-BE49-F238E27FC236}">
                    <a16:creationId xmlns:a16="http://schemas.microsoft.com/office/drawing/2014/main" id="{693D14D8-5394-4B02-82B9-5E50834F8288}"/>
                  </a:ext>
                </a:extLst>
              </p:cNvPr>
              <p:cNvSpPr/>
              <p:nvPr/>
            </p:nvSpPr>
            <p:spPr bwMode="auto">
              <a:xfrm>
                <a:off x="3575652" y="3099538"/>
                <a:ext cx="188190" cy="188190"/>
              </a:xfrm>
              <a:prstGeom prst="ellipse">
                <a:avLst/>
              </a:prstGeom>
              <a:solidFill>
                <a:srgbClr val="191919"/>
              </a:solid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293" name="Oval 292">
                <a:extLst>
                  <a:ext uri="{FF2B5EF4-FFF2-40B4-BE49-F238E27FC236}">
                    <a16:creationId xmlns:a16="http://schemas.microsoft.com/office/drawing/2014/main" id="{EC50EF22-914D-4A53-BF5C-FA0A896F8C5B}"/>
                  </a:ext>
                </a:extLst>
              </p:cNvPr>
              <p:cNvSpPr/>
              <p:nvPr/>
            </p:nvSpPr>
            <p:spPr bwMode="auto">
              <a:xfrm>
                <a:off x="3575652" y="3465468"/>
                <a:ext cx="188190" cy="188190"/>
              </a:xfrm>
              <a:prstGeom prst="ellipse">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000000"/>
                  </a:solidFill>
                  <a:cs typeface="Segoe UI" pitchFamily="34" charset="0"/>
                </a:endParaRPr>
              </a:p>
            </p:txBody>
          </p:sp>
          <p:sp>
            <p:nvSpPr>
              <p:cNvPr id="296" name="Oval 295">
                <a:extLst>
                  <a:ext uri="{FF2B5EF4-FFF2-40B4-BE49-F238E27FC236}">
                    <a16:creationId xmlns:a16="http://schemas.microsoft.com/office/drawing/2014/main" id="{15387AC5-43B7-481C-B9CF-6530D23F8711}"/>
                  </a:ext>
                </a:extLst>
              </p:cNvPr>
              <p:cNvSpPr/>
              <p:nvPr/>
            </p:nvSpPr>
            <p:spPr bwMode="auto">
              <a:xfrm>
                <a:off x="3575652" y="3831398"/>
                <a:ext cx="188190" cy="188190"/>
              </a:xfrm>
              <a:prstGeom prst="ellipse">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000000"/>
                  </a:solidFill>
                  <a:cs typeface="Segoe UI" pitchFamily="34" charset="0"/>
                </a:endParaRPr>
              </a:p>
            </p:txBody>
          </p:sp>
          <p:sp>
            <p:nvSpPr>
              <p:cNvPr id="299" name="Oval 298">
                <a:extLst>
                  <a:ext uri="{FF2B5EF4-FFF2-40B4-BE49-F238E27FC236}">
                    <a16:creationId xmlns:a16="http://schemas.microsoft.com/office/drawing/2014/main" id="{BD5F1A65-805B-4274-AA14-3C701EF07FBA}"/>
                  </a:ext>
                </a:extLst>
              </p:cNvPr>
              <p:cNvSpPr/>
              <p:nvPr/>
            </p:nvSpPr>
            <p:spPr bwMode="auto">
              <a:xfrm>
                <a:off x="3575652" y="4210377"/>
                <a:ext cx="188190" cy="188190"/>
              </a:xfrm>
              <a:prstGeom prst="ellipse">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000000"/>
                  </a:solidFill>
                  <a:cs typeface="Segoe UI" pitchFamily="34" charset="0"/>
                </a:endParaRPr>
              </a:p>
            </p:txBody>
          </p:sp>
          <p:sp>
            <p:nvSpPr>
              <p:cNvPr id="302" name="Oval 301">
                <a:extLst>
                  <a:ext uri="{FF2B5EF4-FFF2-40B4-BE49-F238E27FC236}">
                    <a16:creationId xmlns:a16="http://schemas.microsoft.com/office/drawing/2014/main" id="{846114B5-DF37-458C-803A-823EB51E36BC}"/>
                  </a:ext>
                </a:extLst>
              </p:cNvPr>
              <p:cNvSpPr/>
              <p:nvPr/>
            </p:nvSpPr>
            <p:spPr bwMode="auto">
              <a:xfrm>
                <a:off x="3575652" y="4576307"/>
                <a:ext cx="188190" cy="188190"/>
              </a:xfrm>
              <a:prstGeom prst="ellipse">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000000"/>
                  </a:solidFill>
                  <a:cs typeface="Segoe UI" pitchFamily="34" charset="0"/>
                </a:endParaRPr>
              </a:p>
            </p:txBody>
          </p:sp>
        </p:grpSp>
        <p:grpSp>
          <p:nvGrpSpPr>
            <p:cNvPr id="9" name="Group 8">
              <a:extLst>
                <a:ext uri="{FF2B5EF4-FFF2-40B4-BE49-F238E27FC236}">
                  <a16:creationId xmlns:a16="http://schemas.microsoft.com/office/drawing/2014/main" id="{43566779-C6A8-4829-AD07-AC2D89612ACD}"/>
                </a:ext>
              </a:extLst>
            </p:cNvPr>
            <p:cNvGrpSpPr/>
            <p:nvPr/>
          </p:nvGrpSpPr>
          <p:grpSpPr>
            <a:xfrm>
              <a:off x="3878959" y="1760097"/>
              <a:ext cx="223043" cy="2777844"/>
              <a:chOff x="4006211" y="1988697"/>
              <a:chExt cx="223043" cy="2777844"/>
            </a:xfrm>
          </p:grpSpPr>
          <p:sp>
            <p:nvSpPr>
              <p:cNvPr id="282" name="Isosceles Triangle 281">
                <a:extLst>
                  <a:ext uri="{FF2B5EF4-FFF2-40B4-BE49-F238E27FC236}">
                    <a16:creationId xmlns:a16="http://schemas.microsoft.com/office/drawing/2014/main" id="{2C93DC82-79AB-4EE5-BB51-32760385DE88}"/>
                  </a:ext>
                </a:extLst>
              </p:cNvPr>
              <p:cNvSpPr/>
              <p:nvPr/>
            </p:nvSpPr>
            <p:spPr bwMode="auto">
              <a:xfrm>
                <a:off x="4006211" y="1988697"/>
                <a:ext cx="223043" cy="192278"/>
              </a:xfrm>
              <a:prstGeom prst="triangle">
                <a:avLst/>
              </a:prstGeom>
              <a:solidFill>
                <a:srgbClr val="191919"/>
              </a:solid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285" name="Isosceles Triangle 284">
                <a:extLst>
                  <a:ext uri="{FF2B5EF4-FFF2-40B4-BE49-F238E27FC236}">
                    <a16:creationId xmlns:a16="http://schemas.microsoft.com/office/drawing/2014/main" id="{2B91FCD0-9FFC-47D2-975C-D27B4F6D69E5}"/>
                  </a:ext>
                </a:extLst>
              </p:cNvPr>
              <p:cNvSpPr/>
              <p:nvPr/>
            </p:nvSpPr>
            <p:spPr bwMode="auto">
              <a:xfrm>
                <a:off x="4006211" y="2352583"/>
                <a:ext cx="223043" cy="192278"/>
              </a:xfrm>
              <a:prstGeom prst="triangle">
                <a:avLst/>
              </a:prstGeom>
              <a:solidFill>
                <a:srgbClr val="191919"/>
              </a:solid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288" name="Isosceles Triangle 287">
                <a:extLst>
                  <a:ext uri="{FF2B5EF4-FFF2-40B4-BE49-F238E27FC236}">
                    <a16:creationId xmlns:a16="http://schemas.microsoft.com/office/drawing/2014/main" id="{C749DEE5-0DF2-4D4C-9916-152D2EF05423}"/>
                  </a:ext>
                </a:extLst>
              </p:cNvPr>
              <p:cNvSpPr/>
              <p:nvPr/>
            </p:nvSpPr>
            <p:spPr bwMode="auto">
              <a:xfrm>
                <a:off x="4006211" y="2718513"/>
                <a:ext cx="223043" cy="192278"/>
              </a:xfrm>
              <a:prstGeom prst="triangle">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000000"/>
                  </a:solidFill>
                  <a:cs typeface="Segoe UI" pitchFamily="34" charset="0"/>
                </a:endParaRPr>
              </a:p>
            </p:txBody>
          </p:sp>
          <p:sp>
            <p:nvSpPr>
              <p:cNvPr id="291" name="Isosceles Triangle 290">
                <a:extLst>
                  <a:ext uri="{FF2B5EF4-FFF2-40B4-BE49-F238E27FC236}">
                    <a16:creationId xmlns:a16="http://schemas.microsoft.com/office/drawing/2014/main" id="{7479A8D8-53F0-4832-8948-14FE15C71EB1}"/>
                  </a:ext>
                </a:extLst>
              </p:cNvPr>
              <p:cNvSpPr/>
              <p:nvPr/>
            </p:nvSpPr>
            <p:spPr bwMode="auto">
              <a:xfrm>
                <a:off x="4006211" y="3097493"/>
                <a:ext cx="223043" cy="192278"/>
              </a:xfrm>
              <a:prstGeom prst="triangle">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000000"/>
                  </a:solidFill>
                  <a:cs typeface="Segoe UI" pitchFamily="34" charset="0"/>
                </a:endParaRPr>
              </a:p>
            </p:txBody>
          </p:sp>
          <p:sp>
            <p:nvSpPr>
              <p:cNvPr id="294" name="Isosceles Triangle 293">
                <a:extLst>
                  <a:ext uri="{FF2B5EF4-FFF2-40B4-BE49-F238E27FC236}">
                    <a16:creationId xmlns:a16="http://schemas.microsoft.com/office/drawing/2014/main" id="{C14E4148-9D33-4628-8C4C-3D722CF9A5BC}"/>
                  </a:ext>
                </a:extLst>
              </p:cNvPr>
              <p:cNvSpPr/>
              <p:nvPr/>
            </p:nvSpPr>
            <p:spPr bwMode="auto">
              <a:xfrm>
                <a:off x="4006211" y="3463423"/>
                <a:ext cx="223043" cy="192278"/>
              </a:xfrm>
              <a:prstGeom prst="triangle">
                <a:avLst/>
              </a:prstGeom>
              <a:solidFill>
                <a:srgbClr val="191919"/>
              </a:solid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000000"/>
                  </a:solidFill>
                  <a:cs typeface="Segoe UI" pitchFamily="34" charset="0"/>
                </a:endParaRPr>
              </a:p>
            </p:txBody>
          </p:sp>
          <p:sp>
            <p:nvSpPr>
              <p:cNvPr id="297" name="Isosceles Triangle 296">
                <a:extLst>
                  <a:ext uri="{FF2B5EF4-FFF2-40B4-BE49-F238E27FC236}">
                    <a16:creationId xmlns:a16="http://schemas.microsoft.com/office/drawing/2014/main" id="{652B3A13-AD8C-4EA1-8045-0708644057DC}"/>
                  </a:ext>
                </a:extLst>
              </p:cNvPr>
              <p:cNvSpPr/>
              <p:nvPr/>
            </p:nvSpPr>
            <p:spPr bwMode="auto">
              <a:xfrm>
                <a:off x="4006211" y="3829353"/>
                <a:ext cx="223043" cy="192278"/>
              </a:xfrm>
              <a:prstGeom prst="triangle">
                <a:avLst/>
              </a:prstGeom>
              <a:solidFill>
                <a:srgbClr val="191919"/>
              </a:solid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000000"/>
                  </a:solidFill>
                  <a:cs typeface="Segoe UI" pitchFamily="34" charset="0"/>
                </a:endParaRPr>
              </a:p>
            </p:txBody>
          </p:sp>
          <p:sp>
            <p:nvSpPr>
              <p:cNvPr id="300" name="Isosceles Triangle 299">
                <a:extLst>
                  <a:ext uri="{FF2B5EF4-FFF2-40B4-BE49-F238E27FC236}">
                    <a16:creationId xmlns:a16="http://schemas.microsoft.com/office/drawing/2014/main" id="{DA68E567-180B-4731-B1AE-EBF201F29C5B}"/>
                  </a:ext>
                </a:extLst>
              </p:cNvPr>
              <p:cNvSpPr/>
              <p:nvPr/>
            </p:nvSpPr>
            <p:spPr bwMode="auto">
              <a:xfrm>
                <a:off x="4006211" y="4208333"/>
                <a:ext cx="223043" cy="192278"/>
              </a:xfrm>
              <a:prstGeom prst="triangle">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000000"/>
                  </a:solidFill>
                  <a:cs typeface="Segoe UI" pitchFamily="34" charset="0"/>
                </a:endParaRPr>
              </a:p>
            </p:txBody>
          </p:sp>
          <p:sp>
            <p:nvSpPr>
              <p:cNvPr id="303" name="Isosceles Triangle 302">
                <a:extLst>
                  <a:ext uri="{FF2B5EF4-FFF2-40B4-BE49-F238E27FC236}">
                    <a16:creationId xmlns:a16="http://schemas.microsoft.com/office/drawing/2014/main" id="{A2198C50-9727-42C6-B00A-621F5E2CB7FC}"/>
                  </a:ext>
                </a:extLst>
              </p:cNvPr>
              <p:cNvSpPr/>
              <p:nvPr/>
            </p:nvSpPr>
            <p:spPr bwMode="auto">
              <a:xfrm>
                <a:off x="4006211" y="4574263"/>
                <a:ext cx="223043" cy="192278"/>
              </a:xfrm>
              <a:prstGeom prst="triangle">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000000"/>
                  </a:solidFill>
                  <a:cs typeface="Segoe UI" pitchFamily="34" charset="0"/>
                </a:endParaRPr>
              </a:p>
            </p:txBody>
          </p:sp>
        </p:grpSp>
        <p:grpSp>
          <p:nvGrpSpPr>
            <p:cNvPr id="2" name="Group 1">
              <a:extLst>
                <a:ext uri="{FF2B5EF4-FFF2-40B4-BE49-F238E27FC236}">
                  <a16:creationId xmlns:a16="http://schemas.microsoft.com/office/drawing/2014/main" id="{E8FE3BAF-60B1-4080-8865-4E47232F55FB}"/>
                </a:ext>
              </a:extLst>
            </p:cNvPr>
            <p:cNvGrpSpPr/>
            <p:nvPr/>
          </p:nvGrpSpPr>
          <p:grpSpPr>
            <a:xfrm>
              <a:off x="598234" y="1731082"/>
              <a:ext cx="3833259" cy="2833831"/>
              <a:chOff x="598234" y="1731082"/>
              <a:chExt cx="3833259" cy="2833831"/>
            </a:xfrm>
          </p:grpSpPr>
          <p:sp>
            <p:nvSpPr>
              <p:cNvPr id="101" name="TextBox 100">
                <a:extLst>
                  <a:ext uri="{FF2B5EF4-FFF2-40B4-BE49-F238E27FC236}">
                    <a16:creationId xmlns:a16="http://schemas.microsoft.com/office/drawing/2014/main" id="{55C8C025-C315-4125-8A6B-A36D5A0A82B9}"/>
                  </a:ext>
                </a:extLst>
              </p:cNvPr>
              <p:cNvSpPr txBox="1"/>
              <p:nvPr/>
            </p:nvSpPr>
            <p:spPr>
              <a:xfrm>
                <a:off x="1059898" y="1731082"/>
                <a:ext cx="2280882" cy="246221"/>
              </a:xfrm>
              <a:prstGeom prst="rect">
                <a:avLst/>
              </a:prstGeom>
              <a:noFill/>
            </p:spPr>
            <p:txBody>
              <a:bodyPr wrap="none" lIns="0" tIns="0" rIns="0" bIns="0" rtlCol="0">
                <a:spAutoFit/>
              </a:bodyPr>
              <a:lstStyle/>
              <a:p>
                <a:pPr algn="r"/>
                <a:r>
                  <a:rPr lang="en-US" sz="1600"/>
                  <a:t>(PX.B, PY.B, PZ.B) Group 1</a:t>
                </a:r>
              </a:p>
            </p:txBody>
          </p:sp>
          <p:sp>
            <p:nvSpPr>
              <p:cNvPr id="102" name="TextBox 101">
                <a:extLst>
                  <a:ext uri="{FF2B5EF4-FFF2-40B4-BE49-F238E27FC236}">
                    <a16:creationId xmlns:a16="http://schemas.microsoft.com/office/drawing/2014/main" id="{44300CE9-1D4C-404D-A3B5-0CF5FFF1F15C}"/>
                  </a:ext>
                </a:extLst>
              </p:cNvPr>
              <p:cNvSpPr txBox="1"/>
              <p:nvPr/>
            </p:nvSpPr>
            <p:spPr>
              <a:xfrm>
                <a:off x="906011" y="2097012"/>
                <a:ext cx="2434769" cy="246221"/>
              </a:xfrm>
              <a:prstGeom prst="rect">
                <a:avLst/>
              </a:prstGeom>
              <a:noFill/>
            </p:spPr>
            <p:txBody>
              <a:bodyPr wrap="none" lIns="0" tIns="0" rIns="0" bIns="0" rtlCol="0">
                <a:spAutoFit/>
              </a:bodyPr>
              <a:lstStyle/>
              <a:p>
                <a:pPr algn="r"/>
                <a:r>
                  <a:rPr lang="en-US" sz="1600"/>
                  <a:t>(PX.B, PY.B, PZ.NB) Group 2</a:t>
                </a:r>
              </a:p>
            </p:txBody>
          </p:sp>
          <p:sp>
            <p:nvSpPr>
              <p:cNvPr id="103" name="TextBox 102">
                <a:extLst>
                  <a:ext uri="{FF2B5EF4-FFF2-40B4-BE49-F238E27FC236}">
                    <a16:creationId xmlns:a16="http://schemas.microsoft.com/office/drawing/2014/main" id="{374C56E1-9C62-4F92-9530-5D167F415A8F}"/>
                  </a:ext>
                </a:extLst>
              </p:cNvPr>
              <p:cNvSpPr txBox="1"/>
              <p:nvPr/>
            </p:nvSpPr>
            <p:spPr>
              <a:xfrm>
                <a:off x="906010" y="2462942"/>
                <a:ext cx="2434770" cy="246221"/>
              </a:xfrm>
              <a:prstGeom prst="rect">
                <a:avLst/>
              </a:prstGeom>
              <a:noFill/>
            </p:spPr>
            <p:txBody>
              <a:bodyPr wrap="none" lIns="0" tIns="0" rIns="0" bIns="0" rtlCol="0">
                <a:spAutoFit/>
              </a:bodyPr>
              <a:lstStyle/>
              <a:p>
                <a:pPr algn="r"/>
                <a:r>
                  <a:rPr lang="en-US" sz="1600"/>
                  <a:t>(PX.B, PY.NB, PZ.B) Group 3</a:t>
                </a:r>
              </a:p>
            </p:txBody>
          </p:sp>
          <p:sp>
            <p:nvSpPr>
              <p:cNvPr id="118" name="TextBox 117">
                <a:extLst>
                  <a:ext uri="{FF2B5EF4-FFF2-40B4-BE49-F238E27FC236}">
                    <a16:creationId xmlns:a16="http://schemas.microsoft.com/office/drawing/2014/main" id="{A780D024-56C0-4AFB-9DEE-60700F103A4B}"/>
                  </a:ext>
                </a:extLst>
              </p:cNvPr>
              <p:cNvSpPr txBox="1"/>
              <p:nvPr/>
            </p:nvSpPr>
            <p:spPr>
              <a:xfrm>
                <a:off x="752122" y="2841922"/>
                <a:ext cx="2588658" cy="246221"/>
              </a:xfrm>
              <a:prstGeom prst="rect">
                <a:avLst/>
              </a:prstGeom>
              <a:noFill/>
            </p:spPr>
            <p:txBody>
              <a:bodyPr wrap="none" lIns="0" tIns="0" rIns="0" bIns="0" rtlCol="0">
                <a:spAutoFit/>
              </a:bodyPr>
              <a:lstStyle/>
              <a:p>
                <a:pPr algn="r"/>
                <a:r>
                  <a:rPr lang="en-US" sz="1600"/>
                  <a:t>(PX.B, PY.NB, PZ.NB) Group 4</a:t>
                </a:r>
              </a:p>
            </p:txBody>
          </p:sp>
          <p:sp>
            <p:nvSpPr>
              <p:cNvPr id="119" name="TextBox 118">
                <a:extLst>
                  <a:ext uri="{FF2B5EF4-FFF2-40B4-BE49-F238E27FC236}">
                    <a16:creationId xmlns:a16="http://schemas.microsoft.com/office/drawing/2014/main" id="{47DCE6B8-0402-44D0-85EB-42ECCF19EB6C}"/>
                  </a:ext>
                </a:extLst>
              </p:cNvPr>
              <p:cNvSpPr txBox="1"/>
              <p:nvPr/>
            </p:nvSpPr>
            <p:spPr>
              <a:xfrm>
                <a:off x="906011" y="3207852"/>
                <a:ext cx="2434769" cy="246221"/>
              </a:xfrm>
              <a:prstGeom prst="rect">
                <a:avLst/>
              </a:prstGeom>
              <a:noFill/>
            </p:spPr>
            <p:txBody>
              <a:bodyPr wrap="none" lIns="0" tIns="0" rIns="0" bIns="0" rtlCol="0">
                <a:spAutoFit/>
              </a:bodyPr>
              <a:lstStyle/>
              <a:p>
                <a:pPr algn="r"/>
                <a:r>
                  <a:rPr lang="en-US" sz="1600"/>
                  <a:t>(PX.NB, PY.B, PZ.B) Group 5</a:t>
                </a:r>
              </a:p>
            </p:txBody>
          </p:sp>
          <p:sp>
            <p:nvSpPr>
              <p:cNvPr id="120" name="TextBox 119">
                <a:extLst>
                  <a:ext uri="{FF2B5EF4-FFF2-40B4-BE49-F238E27FC236}">
                    <a16:creationId xmlns:a16="http://schemas.microsoft.com/office/drawing/2014/main" id="{608FDA65-F3D7-4272-A8FA-A82A64591180}"/>
                  </a:ext>
                </a:extLst>
              </p:cNvPr>
              <p:cNvSpPr txBox="1"/>
              <p:nvPr/>
            </p:nvSpPr>
            <p:spPr>
              <a:xfrm>
                <a:off x="752122" y="3573782"/>
                <a:ext cx="2588658" cy="246221"/>
              </a:xfrm>
              <a:prstGeom prst="rect">
                <a:avLst/>
              </a:prstGeom>
              <a:noFill/>
            </p:spPr>
            <p:txBody>
              <a:bodyPr wrap="none" lIns="0" tIns="0" rIns="0" bIns="0" rtlCol="0">
                <a:spAutoFit/>
              </a:bodyPr>
              <a:lstStyle/>
              <a:p>
                <a:pPr algn="r"/>
                <a:r>
                  <a:rPr lang="en-US" sz="1600"/>
                  <a:t>(PX.NB, PY.B, PZ.NB) Group 6</a:t>
                </a:r>
              </a:p>
            </p:txBody>
          </p:sp>
          <p:sp>
            <p:nvSpPr>
              <p:cNvPr id="121" name="TextBox 120">
                <a:extLst>
                  <a:ext uri="{FF2B5EF4-FFF2-40B4-BE49-F238E27FC236}">
                    <a16:creationId xmlns:a16="http://schemas.microsoft.com/office/drawing/2014/main" id="{4CF74BE3-4D59-40EB-A759-A1D6DD5C60E6}"/>
                  </a:ext>
                </a:extLst>
              </p:cNvPr>
              <p:cNvSpPr txBox="1"/>
              <p:nvPr/>
            </p:nvSpPr>
            <p:spPr>
              <a:xfrm>
                <a:off x="752122" y="3952762"/>
                <a:ext cx="2588658" cy="246221"/>
              </a:xfrm>
              <a:prstGeom prst="rect">
                <a:avLst/>
              </a:prstGeom>
              <a:noFill/>
            </p:spPr>
            <p:txBody>
              <a:bodyPr wrap="none" lIns="0" tIns="0" rIns="0" bIns="0" rtlCol="0">
                <a:spAutoFit/>
              </a:bodyPr>
              <a:lstStyle/>
              <a:p>
                <a:pPr algn="r"/>
                <a:r>
                  <a:rPr lang="en-US" sz="1600"/>
                  <a:t>(PX.NB, PY.NB, PZ.B) Group 7</a:t>
                </a:r>
              </a:p>
            </p:txBody>
          </p:sp>
          <p:sp>
            <p:nvSpPr>
              <p:cNvPr id="122" name="TextBox 121">
                <a:extLst>
                  <a:ext uri="{FF2B5EF4-FFF2-40B4-BE49-F238E27FC236}">
                    <a16:creationId xmlns:a16="http://schemas.microsoft.com/office/drawing/2014/main" id="{7D6A9089-3D72-4636-8513-6B2EA163D26C}"/>
                  </a:ext>
                </a:extLst>
              </p:cNvPr>
              <p:cNvSpPr txBox="1"/>
              <p:nvPr/>
            </p:nvSpPr>
            <p:spPr>
              <a:xfrm>
                <a:off x="598234" y="4318692"/>
                <a:ext cx="2742546" cy="246221"/>
              </a:xfrm>
              <a:prstGeom prst="rect">
                <a:avLst/>
              </a:prstGeom>
              <a:noFill/>
            </p:spPr>
            <p:txBody>
              <a:bodyPr wrap="none" lIns="0" tIns="0" rIns="0" bIns="0" rtlCol="0">
                <a:spAutoFit/>
              </a:bodyPr>
              <a:lstStyle/>
              <a:p>
                <a:pPr algn="r"/>
                <a:r>
                  <a:rPr lang="en-US" sz="1600"/>
                  <a:t>(PX.NB, PY.NB, PZ.NB) Group 8</a:t>
                </a:r>
              </a:p>
            </p:txBody>
          </p:sp>
          <p:sp>
            <p:nvSpPr>
              <p:cNvPr id="283" name="Rectangle 282">
                <a:extLst>
                  <a:ext uri="{FF2B5EF4-FFF2-40B4-BE49-F238E27FC236}">
                    <a16:creationId xmlns:a16="http://schemas.microsoft.com/office/drawing/2014/main" id="{7BFB2781-62CF-4855-B18E-CFA9ECBC9BF3}"/>
                  </a:ext>
                </a:extLst>
              </p:cNvPr>
              <p:cNvSpPr/>
              <p:nvPr/>
            </p:nvSpPr>
            <p:spPr bwMode="auto">
              <a:xfrm>
                <a:off x="4244573" y="1760097"/>
                <a:ext cx="186920" cy="186920"/>
              </a:xfrm>
              <a:prstGeom prst="rect">
                <a:avLst/>
              </a:prstGeom>
              <a:solidFill>
                <a:srgbClr val="191919"/>
              </a:solid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286" name="Rectangle 285">
                <a:extLst>
                  <a:ext uri="{FF2B5EF4-FFF2-40B4-BE49-F238E27FC236}">
                    <a16:creationId xmlns:a16="http://schemas.microsoft.com/office/drawing/2014/main" id="{DE457094-461F-4062-ACBD-915638DF4C92}"/>
                  </a:ext>
                </a:extLst>
              </p:cNvPr>
              <p:cNvSpPr/>
              <p:nvPr/>
            </p:nvSpPr>
            <p:spPr bwMode="auto">
              <a:xfrm>
                <a:off x="4244573" y="2126662"/>
                <a:ext cx="186920" cy="186920"/>
              </a:xfrm>
              <a:prstGeom prst="rect">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000000"/>
                  </a:solidFill>
                  <a:cs typeface="Segoe UI" pitchFamily="34" charset="0"/>
                </a:endParaRPr>
              </a:p>
            </p:txBody>
          </p:sp>
          <p:sp>
            <p:nvSpPr>
              <p:cNvPr id="289" name="Rectangle 288">
                <a:extLst>
                  <a:ext uri="{FF2B5EF4-FFF2-40B4-BE49-F238E27FC236}">
                    <a16:creationId xmlns:a16="http://schemas.microsoft.com/office/drawing/2014/main" id="{6DB68CA5-BBFB-4290-955F-7C52198462DC}"/>
                  </a:ext>
                </a:extLst>
              </p:cNvPr>
              <p:cNvSpPr/>
              <p:nvPr/>
            </p:nvSpPr>
            <p:spPr bwMode="auto">
              <a:xfrm>
                <a:off x="4244573" y="2492592"/>
                <a:ext cx="186920" cy="186920"/>
              </a:xfrm>
              <a:prstGeom prst="rect">
                <a:avLst/>
              </a:prstGeom>
              <a:solidFill>
                <a:srgbClr val="191919"/>
              </a:solid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000000"/>
                  </a:solidFill>
                  <a:cs typeface="Segoe UI" pitchFamily="34" charset="0"/>
                </a:endParaRPr>
              </a:p>
            </p:txBody>
          </p:sp>
          <p:sp>
            <p:nvSpPr>
              <p:cNvPr id="292" name="Rectangle 291">
                <a:extLst>
                  <a:ext uri="{FF2B5EF4-FFF2-40B4-BE49-F238E27FC236}">
                    <a16:creationId xmlns:a16="http://schemas.microsoft.com/office/drawing/2014/main" id="{9A5EB22C-8CBF-49CA-883F-3FA111371846}"/>
                  </a:ext>
                </a:extLst>
              </p:cNvPr>
              <p:cNvSpPr/>
              <p:nvPr/>
            </p:nvSpPr>
            <p:spPr bwMode="auto">
              <a:xfrm>
                <a:off x="4244573" y="2871573"/>
                <a:ext cx="186920" cy="186920"/>
              </a:xfrm>
              <a:prstGeom prst="rect">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000000"/>
                  </a:solidFill>
                  <a:cs typeface="Segoe UI" pitchFamily="34" charset="0"/>
                </a:endParaRPr>
              </a:p>
            </p:txBody>
          </p:sp>
          <p:sp>
            <p:nvSpPr>
              <p:cNvPr id="295" name="Rectangle 294">
                <a:extLst>
                  <a:ext uri="{FF2B5EF4-FFF2-40B4-BE49-F238E27FC236}">
                    <a16:creationId xmlns:a16="http://schemas.microsoft.com/office/drawing/2014/main" id="{F2ED3EFD-55F5-484B-9AF8-461D764BA46F}"/>
                  </a:ext>
                </a:extLst>
              </p:cNvPr>
              <p:cNvSpPr/>
              <p:nvPr/>
            </p:nvSpPr>
            <p:spPr bwMode="auto">
              <a:xfrm>
                <a:off x="4244573" y="3237502"/>
                <a:ext cx="186920" cy="186920"/>
              </a:xfrm>
              <a:prstGeom prst="rect">
                <a:avLst/>
              </a:prstGeom>
              <a:solidFill>
                <a:srgbClr val="191919"/>
              </a:solid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000000"/>
                  </a:solidFill>
                  <a:cs typeface="Segoe UI" pitchFamily="34" charset="0"/>
                </a:endParaRPr>
              </a:p>
            </p:txBody>
          </p:sp>
          <p:sp>
            <p:nvSpPr>
              <p:cNvPr id="298" name="Rectangle 297">
                <a:extLst>
                  <a:ext uri="{FF2B5EF4-FFF2-40B4-BE49-F238E27FC236}">
                    <a16:creationId xmlns:a16="http://schemas.microsoft.com/office/drawing/2014/main" id="{E5AF9DBD-8246-40D6-BB1D-C645390DFA03}"/>
                  </a:ext>
                </a:extLst>
              </p:cNvPr>
              <p:cNvSpPr/>
              <p:nvPr/>
            </p:nvSpPr>
            <p:spPr bwMode="auto">
              <a:xfrm>
                <a:off x="4244573" y="3603432"/>
                <a:ext cx="186920" cy="186920"/>
              </a:xfrm>
              <a:prstGeom prst="rect">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000000"/>
                  </a:solidFill>
                  <a:cs typeface="Segoe UI" pitchFamily="34" charset="0"/>
                </a:endParaRPr>
              </a:p>
            </p:txBody>
          </p:sp>
          <p:sp>
            <p:nvSpPr>
              <p:cNvPr id="301" name="Rectangle 300">
                <a:extLst>
                  <a:ext uri="{FF2B5EF4-FFF2-40B4-BE49-F238E27FC236}">
                    <a16:creationId xmlns:a16="http://schemas.microsoft.com/office/drawing/2014/main" id="{49B62594-7B4D-4701-9764-B02541893DBD}"/>
                  </a:ext>
                </a:extLst>
              </p:cNvPr>
              <p:cNvSpPr/>
              <p:nvPr/>
            </p:nvSpPr>
            <p:spPr bwMode="auto">
              <a:xfrm>
                <a:off x="4244573" y="3982412"/>
                <a:ext cx="186920" cy="186920"/>
              </a:xfrm>
              <a:prstGeom prst="rect">
                <a:avLst/>
              </a:prstGeom>
              <a:solidFill>
                <a:srgbClr val="191919"/>
              </a:solid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000000"/>
                  </a:solidFill>
                  <a:cs typeface="Segoe UI" pitchFamily="34" charset="0"/>
                </a:endParaRPr>
              </a:p>
            </p:txBody>
          </p:sp>
          <p:sp>
            <p:nvSpPr>
              <p:cNvPr id="304" name="Rectangle 303">
                <a:extLst>
                  <a:ext uri="{FF2B5EF4-FFF2-40B4-BE49-F238E27FC236}">
                    <a16:creationId xmlns:a16="http://schemas.microsoft.com/office/drawing/2014/main" id="{65968A1E-8896-4FB6-94E1-286FB27F1301}"/>
                  </a:ext>
                </a:extLst>
              </p:cNvPr>
              <p:cNvSpPr/>
              <p:nvPr/>
            </p:nvSpPr>
            <p:spPr bwMode="auto">
              <a:xfrm>
                <a:off x="4244573" y="4348342"/>
                <a:ext cx="186920" cy="186920"/>
              </a:xfrm>
              <a:prstGeom prst="rect">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000000"/>
                  </a:solidFill>
                  <a:cs typeface="Segoe UI" pitchFamily="34" charset="0"/>
                </a:endParaRPr>
              </a:p>
            </p:txBody>
          </p:sp>
        </p:grpSp>
      </p:grpSp>
      <p:grpSp>
        <p:nvGrpSpPr>
          <p:cNvPr id="6" name="Group 5">
            <a:extLst>
              <a:ext uri="{FF2B5EF4-FFF2-40B4-BE49-F238E27FC236}">
                <a16:creationId xmlns:a16="http://schemas.microsoft.com/office/drawing/2014/main" id="{393EC48B-9E59-41E6-8E26-F815461CE82E}"/>
              </a:ext>
            </a:extLst>
          </p:cNvPr>
          <p:cNvGrpSpPr/>
          <p:nvPr/>
        </p:nvGrpSpPr>
        <p:grpSpPr>
          <a:xfrm>
            <a:off x="1843959" y="4684622"/>
            <a:ext cx="2588169" cy="246221"/>
            <a:chOff x="1843959" y="4684622"/>
            <a:chExt cx="2588169" cy="246221"/>
          </a:xfrm>
        </p:grpSpPr>
        <p:sp>
          <p:nvSpPr>
            <p:cNvPr id="305" name="Oval 304">
              <a:extLst>
                <a:ext uri="{FF2B5EF4-FFF2-40B4-BE49-F238E27FC236}">
                  <a16:creationId xmlns:a16="http://schemas.microsoft.com/office/drawing/2014/main" id="{884A931E-9747-4ABC-83E2-039498A533C2}"/>
                </a:ext>
              </a:extLst>
            </p:cNvPr>
            <p:cNvSpPr/>
            <p:nvPr/>
          </p:nvSpPr>
          <p:spPr bwMode="auto">
            <a:xfrm>
              <a:off x="4243938" y="4713637"/>
              <a:ext cx="188190" cy="188190"/>
            </a:xfrm>
            <a:prstGeom prst="ellipse">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000000"/>
                </a:solidFill>
                <a:cs typeface="Segoe UI" pitchFamily="34" charset="0"/>
              </a:endParaRPr>
            </a:p>
          </p:txBody>
        </p:sp>
        <p:grpSp>
          <p:nvGrpSpPr>
            <p:cNvPr id="3" name="Group 2">
              <a:extLst>
                <a:ext uri="{FF2B5EF4-FFF2-40B4-BE49-F238E27FC236}">
                  <a16:creationId xmlns:a16="http://schemas.microsoft.com/office/drawing/2014/main" id="{26FF7F33-B4B2-4C2F-84F1-53CF32E89DC5}"/>
                </a:ext>
              </a:extLst>
            </p:cNvPr>
            <p:cNvGrpSpPr/>
            <p:nvPr/>
          </p:nvGrpSpPr>
          <p:grpSpPr>
            <a:xfrm>
              <a:off x="1843959" y="4684622"/>
              <a:ext cx="2560609" cy="246221"/>
              <a:chOff x="1843959" y="4684622"/>
              <a:chExt cx="2560609" cy="246221"/>
            </a:xfrm>
          </p:grpSpPr>
          <p:sp>
            <p:nvSpPr>
              <p:cNvPr id="123" name="TextBox 122">
                <a:extLst>
                  <a:ext uri="{FF2B5EF4-FFF2-40B4-BE49-F238E27FC236}">
                    <a16:creationId xmlns:a16="http://schemas.microsoft.com/office/drawing/2014/main" id="{43A20880-D5D5-45EB-91B2-C909F6E097E6}"/>
                  </a:ext>
                </a:extLst>
              </p:cNvPr>
              <p:cNvSpPr txBox="1"/>
              <p:nvPr/>
            </p:nvSpPr>
            <p:spPr>
              <a:xfrm>
                <a:off x="1843959" y="4684622"/>
                <a:ext cx="1496821" cy="246221"/>
              </a:xfrm>
              <a:prstGeom prst="rect">
                <a:avLst/>
              </a:prstGeom>
              <a:noFill/>
            </p:spPr>
            <p:txBody>
              <a:bodyPr wrap="none" lIns="0" tIns="0" rIns="0" bIns="0" rtlCol="0">
                <a:spAutoFit/>
              </a:bodyPr>
              <a:lstStyle/>
              <a:p>
                <a:pPr algn="r"/>
                <a:r>
                  <a:rPr lang="en-US" sz="1600"/>
                  <a:t>Blocked Group 9</a:t>
                </a:r>
              </a:p>
            </p:txBody>
          </p:sp>
          <p:cxnSp>
            <p:nvCxnSpPr>
              <p:cNvPr id="4" name="Straight Connector 3">
                <a:extLst>
                  <a:ext uri="{FF2B5EF4-FFF2-40B4-BE49-F238E27FC236}">
                    <a16:creationId xmlns:a16="http://schemas.microsoft.com/office/drawing/2014/main" id="{3F33CCE4-5B37-4712-B155-899223679C75}"/>
                  </a:ext>
                </a:extLst>
              </p:cNvPr>
              <p:cNvCxnSpPr>
                <a:stCxn id="305" idx="1"/>
                <a:endCxn id="305" idx="5"/>
              </p:cNvCxnSpPr>
              <p:nvPr/>
            </p:nvCxnSpPr>
            <p:spPr>
              <a:xfrm>
                <a:off x="4271498" y="4741197"/>
                <a:ext cx="133070" cy="133070"/>
              </a:xfrm>
              <a:prstGeom prst="line">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pic>
        <p:nvPicPr>
          <p:cNvPr id="306" name="Picture 305">
            <a:extLst>
              <a:ext uri="{FF2B5EF4-FFF2-40B4-BE49-F238E27FC236}">
                <a16:creationId xmlns:a16="http://schemas.microsoft.com/office/drawing/2014/main" id="{7EECED1F-E20C-4799-AEAE-C5BF8810F456}"/>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r="-25"/>
          <a:stretch/>
        </p:blipFill>
        <p:spPr>
          <a:xfrm>
            <a:off x="4697330" y="2108218"/>
            <a:ext cx="229862" cy="223808"/>
          </a:xfrm>
          <a:prstGeom prst="rect">
            <a:avLst/>
          </a:prstGeom>
        </p:spPr>
      </p:pic>
      <p:pic>
        <p:nvPicPr>
          <p:cNvPr id="307" name="Picture 306">
            <a:extLst>
              <a:ext uri="{FF2B5EF4-FFF2-40B4-BE49-F238E27FC236}">
                <a16:creationId xmlns:a16="http://schemas.microsoft.com/office/drawing/2014/main" id="{462CF51A-3798-4188-A118-57AD687D051E}"/>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4973292" y="2108218"/>
            <a:ext cx="229862" cy="223808"/>
          </a:xfrm>
          <a:prstGeom prst="rect">
            <a:avLst/>
          </a:prstGeom>
        </p:spPr>
      </p:pic>
      <p:pic>
        <p:nvPicPr>
          <p:cNvPr id="308" name="Picture 307">
            <a:extLst>
              <a:ext uri="{FF2B5EF4-FFF2-40B4-BE49-F238E27FC236}">
                <a16:creationId xmlns:a16="http://schemas.microsoft.com/office/drawing/2014/main" id="{9F514725-AC51-4603-8CCF-6BBF7C024D8B}"/>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4697330" y="3219059"/>
            <a:ext cx="229862" cy="223808"/>
          </a:xfrm>
          <a:prstGeom prst="rect">
            <a:avLst/>
          </a:prstGeom>
        </p:spPr>
      </p:pic>
      <p:pic>
        <p:nvPicPr>
          <p:cNvPr id="309" name="Picture 308">
            <a:extLst>
              <a:ext uri="{FF2B5EF4-FFF2-40B4-BE49-F238E27FC236}">
                <a16:creationId xmlns:a16="http://schemas.microsoft.com/office/drawing/2014/main" id="{5DA8A059-817F-4211-AD22-0F25819B383F}"/>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4697330" y="4695828"/>
            <a:ext cx="229862" cy="223808"/>
          </a:xfrm>
          <a:prstGeom prst="rect">
            <a:avLst/>
          </a:prstGeom>
        </p:spPr>
      </p:pic>
      <p:pic>
        <p:nvPicPr>
          <p:cNvPr id="310" name="Picture 309">
            <a:extLst>
              <a:ext uri="{FF2B5EF4-FFF2-40B4-BE49-F238E27FC236}">
                <a16:creationId xmlns:a16="http://schemas.microsoft.com/office/drawing/2014/main" id="{0C1BB7A8-E1D7-491D-9946-077F28BC28C4}"/>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4973292" y="4695828"/>
            <a:ext cx="229862" cy="223808"/>
          </a:xfrm>
          <a:prstGeom prst="rect">
            <a:avLst/>
          </a:prstGeom>
        </p:spPr>
      </p:pic>
      <p:sp>
        <p:nvSpPr>
          <p:cNvPr id="312" name="Rectangle 311">
            <a:extLst>
              <a:ext uri="{FF2B5EF4-FFF2-40B4-BE49-F238E27FC236}">
                <a16:creationId xmlns:a16="http://schemas.microsoft.com/office/drawing/2014/main" id="{077B58D4-E7D5-4994-8BCA-E324791526CD}"/>
              </a:ext>
            </a:extLst>
          </p:cNvPr>
          <p:cNvSpPr/>
          <p:nvPr/>
        </p:nvSpPr>
        <p:spPr bwMode="auto">
          <a:xfrm>
            <a:off x="4640180" y="2057603"/>
            <a:ext cx="2186070" cy="325038"/>
          </a:xfrm>
          <a:prstGeom prst="rect">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313" name="Rectangle 312">
            <a:extLst>
              <a:ext uri="{FF2B5EF4-FFF2-40B4-BE49-F238E27FC236}">
                <a16:creationId xmlns:a16="http://schemas.microsoft.com/office/drawing/2014/main" id="{AB6230D0-8804-4D8D-AABA-BA6356FD6469}"/>
              </a:ext>
            </a:extLst>
          </p:cNvPr>
          <p:cNvSpPr/>
          <p:nvPr/>
        </p:nvSpPr>
        <p:spPr bwMode="auto">
          <a:xfrm>
            <a:off x="4640180" y="2442153"/>
            <a:ext cx="2186070" cy="325038"/>
          </a:xfrm>
          <a:prstGeom prst="rect">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314" name="Rectangle 313">
            <a:extLst>
              <a:ext uri="{FF2B5EF4-FFF2-40B4-BE49-F238E27FC236}">
                <a16:creationId xmlns:a16="http://schemas.microsoft.com/office/drawing/2014/main" id="{876BE8C8-E56E-4D14-B578-2DEE26B05AC3}"/>
              </a:ext>
            </a:extLst>
          </p:cNvPr>
          <p:cNvSpPr/>
          <p:nvPr/>
        </p:nvSpPr>
        <p:spPr bwMode="auto">
          <a:xfrm>
            <a:off x="4640180" y="2802514"/>
            <a:ext cx="2186070" cy="325038"/>
          </a:xfrm>
          <a:prstGeom prst="rect">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315" name="Rectangle 314">
            <a:extLst>
              <a:ext uri="{FF2B5EF4-FFF2-40B4-BE49-F238E27FC236}">
                <a16:creationId xmlns:a16="http://schemas.microsoft.com/office/drawing/2014/main" id="{5E139429-A9F8-46A4-BA51-C346229DBE7E}"/>
              </a:ext>
            </a:extLst>
          </p:cNvPr>
          <p:cNvSpPr/>
          <p:nvPr/>
        </p:nvSpPr>
        <p:spPr bwMode="auto">
          <a:xfrm>
            <a:off x="4640180" y="3168443"/>
            <a:ext cx="2186070" cy="325038"/>
          </a:xfrm>
          <a:prstGeom prst="rect">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316" name="Rectangle 315">
            <a:extLst>
              <a:ext uri="{FF2B5EF4-FFF2-40B4-BE49-F238E27FC236}">
                <a16:creationId xmlns:a16="http://schemas.microsoft.com/office/drawing/2014/main" id="{334A42B3-1FB3-4ED4-93AA-809B6966C8C0}"/>
              </a:ext>
            </a:extLst>
          </p:cNvPr>
          <p:cNvSpPr/>
          <p:nvPr/>
        </p:nvSpPr>
        <p:spPr bwMode="auto">
          <a:xfrm>
            <a:off x="4640180" y="3534373"/>
            <a:ext cx="2186070" cy="325038"/>
          </a:xfrm>
          <a:prstGeom prst="rect">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317" name="Rectangle 316">
            <a:extLst>
              <a:ext uri="{FF2B5EF4-FFF2-40B4-BE49-F238E27FC236}">
                <a16:creationId xmlns:a16="http://schemas.microsoft.com/office/drawing/2014/main" id="{62B55A7C-110D-47BA-AAD9-5699B2C825E0}"/>
              </a:ext>
            </a:extLst>
          </p:cNvPr>
          <p:cNvSpPr/>
          <p:nvPr/>
        </p:nvSpPr>
        <p:spPr bwMode="auto">
          <a:xfrm>
            <a:off x="4640180" y="3913353"/>
            <a:ext cx="2186070" cy="325038"/>
          </a:xfrm>
          <a:prstGeom prst="rect">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318" name="Rectangle 317">
            <a:extLst>
              <a:ext uri="{FF2B5EF4-FFF2-40B4-BE49-F238E27FC236}">
                <a16:creationId xmlns:a16="http://schemas.microsoft.com/office/drawing/2014/main" id="{1463424E-097B-4080-A207-1457855E42F1}"/>
              </a:ext>
            </a:extLst>
          </p:cNvPr>
          <p:cNvSpPr/>
          <p:nvPr/>
        </p:nvSpPr>
        <p:spPr bwMode="auto">
          <a:xfrm>
            <a:off x="4640180" y="4279283"/>
            <a:ext cx="2186070" cy="325038"/>
          </a:xfrm>
          <a:prstGeom prst="rect">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319" name="Rectangle 318">
            <a:extLst>
              <a:ext uri="{FF2B5EF4-FFF2-40B4-BE49-F238E27FC236}">
                <a16:creationId xmlns:a16="http://schemas.microsoft.com/office/drawing/2014/main" id="{1E8DDDD6-C6F6-4523-821B-706412FC2F77}"/>
              </a:ext>
            </a:extLst>
          </p:cNvPr>
          <p:cNvSpPr/>
          <p:nvPr/>
        </p:nvSpPr>
        <p:spPr bwMode="auto">
          <a:xfrm>
            <a:off x="4640180" y="4645213"/>
            <a:ext cx="2186070" cy="325038"/>
          </a:xfrm>
          <a:prstGeom prst="rect">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B7C9791F-7800-4AF4-B404-4966C61BA71E}"/>
              </a:ext>
            </a:extLst>
          </p:cNvPr>
          <p:cNvCxnSpPr>
            <a:cxnSpLocks/>
          </p:cNvCxnSpPr>
          <p:nvPr/>
        </p:nvCxnSpPr>
        <p:spPr>
          <a:xfrm>
            <a:off x="8424012" y="1584100"/>
            <a:ext cx="1251805" cy="1251805"/>
          </a:xfrm>
          <a:prstGeom prst="line">
            <a:avLst/>
          </a:prstGeom>
          <a:ln w="6350">
            <a:solidFill>
              <a:srgbClr val="191919"/>
            </a:solidFill>
            <a:prstDash val="dash"/>
            <a:headEnd type="oval"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E3876C97-1775-4693-AA71-0F20745D474A}"/>
              </a:ext>
            </a:extLst>
          </p:cNvPr>
          <p:cNvCxnSpPr>
            <a:cxnSpLocks/>
          </p:cNvCxnSpPr>
          <p:nvPr/>
        </p:nvCxnSpPr>
        <p:spPr>
          <a:xfrm flipV="1">
            <a:off x="8424012" y="3815899"/>
            <a:ext cx="1251805" cy="1251805"/>
          </a:xfrm>
          <a:prstGeom prst="line">
            <a:avLst/>
          </a:prstGeom>
          <a:ln w="6350">
            <a:solidFill>
              <a:srgbClr val="191919"/>
            </a:solidFill>
            <a:prstDash val="dash"/>
            <a:headEnd type="oval" w="med" len="med"/>
            <a:tailEnd type="none" w="lg" len="med"/>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7F5C44ED-67C2-4B20-BFA5-F5B217196A32}"/>
              </a:ext>
            </a:extLst>
          </p:cNvPr>
          <p:cNvGrpSpPr/>
          <p:nvPr/>
        </p:nvGrpSpPr>
        <p:grpSpPr>
          <a:xfrm>
            <a:off x="9675816" y="2598528"/>
            <a:ext cx="1930967" cy="1256709"/>
            <a:chOff x="9675816" y="2598528"/>
            <a:chExt cx="1930967" cy="1256709"/>
          </a:xfrm>
        </p:grpSpPr>
        <p:sp>
          <p:nvSpPr>
            <p:cNvPr id="148" name="Rectangle 147">
              <a:extLst>
                <a:ext uri="{FF2B5EF4-FFF2-40B4-BE49-F238E27FC236}">
                  <a16:creationId xmlns:a16="http://schemas.microsoft.com/office/drawing/2014/main" id="{51AA5FBE-8798-4CF3-A4B2-5CFF91A11A02}"/>
                </a:ext>
              </a:extLst>
            </p:cNvPr>
            <p:cNvSpPr>
              <a:spLocks/>
            </p:cNvSpPr>
            <p:nvPr/>
          </p:nvSpPr>
          <p:spPr bwMode="auto">
            <a:xfrm>
              <a:off x="9675816" y="3114213"/>
              <a:ext cx="1930967" cy="741024"/>
            </a:xfrm>
            <a:custGeom>
              <a:avLst/>
              <a:gdLst>
                <a:gd name="connsiteX0" fmla="*/ 0 w 2076450"/>
                <a:gd name="connsiteY0" fmla="*/ 0 h 554537"/>
                <a:gd name="connsiteX1" fmla="*/ 2076450 w 2076450"/>
                <a:gd name="connsiteY1" fmla="*/ 0 h 554537"/>
                <a:gd name="connsiteX2" fmla="*/ 2076450 w 2076450"/>
                <a:gd name="connsiteY2" fmla="*/ 554537 h 554537"/>
                <a:gd name="connsiteX3" fmla="*/ 0 w 2076450"/>
                <a:gd name="connsiteY3" fmla="*/ 554537 h 554537"/>
                <a:gd name="connsiteX4" fmla="*/ 0 w 2076450"/>
                <a:gd name="connsiteY4" fmla="*/ 0 h 554537"/>
                <a:gd name="connsiteX0" fmla="*/ 2076450 w 2167890"/>
                <a:gd name="connsiteY0" fmla="*/ 0 h 554537"/>
                <a:gd name="connsiteX1" fmla="*/ 2076450 w 2167890"/>
                <a:gd name="connsiteY1" fmla="*/ 554537 h 554537"/>
                <a:gd name="connsiteX2" fmla="*/ 0 w 2167890"/>
                <a:gd name="connsiteY2" fmla="*/ 554537 h 554537"/>
                <a:gd name="connsiteX3" fmla="*/ 0 w 2167890"/>
                <a:gd name="connsiteY3" fmla="*/ 0 h 554537"/>
                <a:gd name="connsiteX4" fmla="*/ 2167890 w 2167890"/>
                <a:gd name="connsiteY4" fmla="*/ 91440 h 554537"/>
                <a:gd name="connsiteX0" fmla="*/ 2076450 w 2076450"/>
                <a:gd name="connsiteY0" fmla="*/ 0 h 554537"/>
                <a:gd name="connsiteX1" fmla="*/ 2076450 w 2076450"/>
                <a:gd name="connsiteY1" fmla="*/ 554537 h 554537"/>
                <a:gd name="connsiteX2" fmla="*/ 0 w 2076450"/>
                <a:gd name="connsiteY2" fmla="*/ 554537 h 554537"/>
                <a:gd name="connsiteX3" fmla="*/ 0 w 2076450"/>
                <a:gd name="connsiteY3" fmla="*/ 0 h 554537"/>
              </a:gdLst>
              <a:ahLst/>
              <a:cxnLst>
                <a:cxn ang="0">
                  <a:pos x="connsiteX0" y="connsiteY0"/>
                </a:cxn>
                <a:cxn ang="0">
                  <a:pos x="connsiteX1" y="connsiteY1"/>
                </a:cxn>
                <a:cxn ang="0">
                  <a:pos x="connsiteX2" y="connsiteY2"/>
                </a:cxn>
                <a:cxn ang="0">
                  <a:pos x="connsiteX3" y="connsiteY3"/>
                </a:cxn>
              </a:cxnLst>
              <a:rect l="l" t="t" r="r" b="b"/>
              <a:pathLst>
                <a:path w="2076450" h="554537">
                  <a:moveTo>
                    <a:pt x="2076450" y="0"/>
                  </a:moveTo>
                  <a:lnTo>
                    <a:pt x="2076450" y="554537"/>
                  </a:lnTo>
                  <a:lnTo>
                    <a:pt x="0" y="554537"/>
                  </a:lnTo>
                  <a:lnTo>
                    <a:pt x="0" y="0"/>
                  </a:lnTo>
                </a:path>
              </a:pathLst>
            </a:cu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IN" sz="1600">
                <a:solidFill>
                  <a:schemeClr val="tx1"/>
                </a:solidFill>
              </a:endParaRPr>
            </a:p>
          </p:txBody>
        </p:sp>
        <p:sp>
          <p:nvSpPr>
            <p:cNvPr id="149" name="Rectangle 148">
              <a:extLst>
                <a:ext uri="{FF2B5EF4-FFF2-40B4-BE49-F238E27FC236}">
                  <a16:creationId xmlns:a16="http://schemas.microsoft.com/office/drawing/2014/main" id="{EAF722C8-A265-4195-9B87-28C3589FBFC7}"/>
                </a:ext>
              </a:extLst>
            </p:cNvPr>
            <p:cNvSpPr>
              <a:spLocks/>
            </p:cNvSpPr>
            <p:nvPr/>
          </p:nvSpPr>
          <p:spPr bwMode="auto">
            <a:xfrm>
              <a:off x="9675816" y="2598528"/>
              <a:ext cx="1930967" cy="515685"/>
            </a:xfrm>
            <a:prstGeom prst="rect">
              <a:avLst/>
            </a:prstGeom>
            <a:solidFill>
              <a:srgbClr val="191919"/>
            </a:solidFill>
            <a:ln w="6350">
              <a:solidFill>
                <a:srgbClr val="26262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chemeClr val="bg1"/>
                  </a:solidFill>
                </a:rPr>
                <a:t>Target Environment</a:t>
              </a:r>
              <a:endParaRPr lang="en-IN" sz="1600">
                <a:solidFill>
                  <a:schemeClr val="bg1"/>
                </a:solidFill>
              </a:endParaRPr>
            </a:p>
          </p:txBody>
        </p:sp>
        <p:grpSp>
          <p:nvGrpSpPr>
            <p:cNvPr id="13" name="Group 12">
              <a:extLst>
                <a:ext uri="{FF2B5EF4-FFF2-40B4-BE49-F238E27FC236}">
                  <a16:creationId xmlns:a16="http://schemas.microsoft.com/office/drawing/2014/main" id="{84CC47E5-2C84-4816-BC0C-8535A4F98409}"/>
                </a:ext>
              </a:extLst>
            </p:cNvPr>
            <p:cNvGrpSpPr/>
            <p:nvPr/>
          </p:nvGrpSpPr>
          <p:grpSpPr>
            <a:xfrm>
              <a:off x="10435994" y="3227873"/>
              <a:ext cx="410613" cy="311959"/>
              <a:chOff x="10435994" y="3227873"/>
              <a:chExt cx="410613" cy="311959"/>
            </a:xfrm>
            <a:solidFill>
              <a:srgbClr val="0066E1"/>
            </a:solidFill>
          </p:grpSpPr>
          <p:sp>
            <p:nvSpPr>
              <p:cNvPr id="183" name="Freeform 5">
                <a:extLst>
                  <a:ext uri="{FF2B5EF4-FFF2-40B4-BE49-F238E27FC236}">
                    <a16:creationId xmlns:a16="http://schemas.microsoft.com/office/drawing/2014/main" id="{F9E58E60-83D0-45C0-AF35-5BFFCC233BA7}"/>
                  </a:ext>
                </a:extLst>
              </p:cNvPr>
              <p:cNvSpPr>
                <a:spLocks/>
              </p:cNvSpPr>
              <p:nvPr/>
            </p:nvSpPr>
            <p:spPr bwMode="auto">
              <a:xfrm>
                <a:off x="10435994" y="3227873"/>
                <a:ext cx="410613" cy="270322"/>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3" tIns="44802" rIns="89603" bIns="448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5870">
                  <a:defRPr/>
                </a:pPr>
                <a:endParaRPr lang="en-US" sz="1958">
                  <a:solidFill>
                    <a:srgbClr val="1A1A1A"/>
                  </a:solidFill>
                  <a:latin typeface="Segoe UI"/>
                </a:endParaRPr>
              </a:p>
            </p:txBody>
          </p:sp>
          <p:sp>
            <p:nvSpPr>
              <p:cNvPr id="184" name="Freeform 6">
                <a:extLst>
                  <a:ext uri="{FF2B5EF4-FFF2-40B4-BE49-F238E27FC236}">
                    <a16:creationId xmlns:a16="http://schemas.microsoft.com/office/drawing/2014/main" id="{A1B2BEA6-38CC-404A-9F0B-5D7885D7A9F5}"/>
                  </a:ext>
                </a:extLst>
              </p:cNvPr>
              <p:cNvSpPr>
                <a:spLocks noEditPoints="1"/>
              </p:cNvSpPr>
              <p:nvPr/>
            </p:nvSpPr>
            <p:spPr bwMode="auto">
              <a:xfrm>
                <a:off x="10435994" y="3295133"/>
                <a:ext cx="313885" cy="244699"/>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3" tIns="44802" rIns="89603" bIns="448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5870">
                  <a:defRPr/>
                </a:pPr>
                <a:endParaRPr lang="en-US" sz="1958">
                  <a:solidFill>
                    <a:srgbClr val="1A1A1A"/>
                  </a:solidFill>
                  <a:latin typeface="Segoe UI"/>
                </a:endParaRPr>
              </a:p>
            </p:txBody>
          </p:sp>
        </p:grpSp>
        <p:grpSp>
          <p:nvGrpSpPr>
            <p:cNvPr id="12" name="Group 11">
              <a:extLst>
                <a:ext uri="{FF2B5EF4-FFF2-40B4-BE49-F238E27FC236}">
                  <a16:creationId xmlns:a16="http://schemas.microsoft.com/office/drawing/2014/main" id="{10631CF9-7BAA-4C0C-9464-C15B89DFC1BB}"/>
                </a:ext>
              </a:extLst>
            </p:cNvPr>
            <p:cNvGrpSpPr/>
            <p:nvPr/>
          </p:nvGrpSpPr>
          <p:grpSpPr>
            <a:xfrm>
              <a:off x="9787017" y="3233541"/>
              <a:ext cx="398022" cy="306291"/>
              <a:chOff x="9787017" y="3233541"/>
              <a:chExt cx="398022" cy="306291"/>
            </a:xfrm>
            <a:solidFill>
              <a:srgbClr val="742774"/>
            </a:solidFill>
          </p:grpSpPr>
          <p:sp>
            <p:nvSpPr>
              <p:cNvPr id="186" name="Freeform 5">
                <a:extLst>
                  <a:ext uri="{FF2B5EF4-FFF2-40B4-BE49-F238E27FC236}">
                    <a16:creationId xmlns:a16="http://schemas.microsoft.com/office/drawing/2014/main" id="{49C05254-A813-413C-BFC6-9E6AFEDDFCC9}"/>
                  </a:ext>
                </a:extLst>
              </p:cNvPr>
              <p:cNvSpPr>
                <a:spLocks/>
              </p:cNvSpPr>
              <p:nvPr/>
            </p:nvSpPr>
            <p:spPr bwMode="auto">
              <a:xfrm>
                <a:off x="10000021" y="3457429"/>
                <a:ext cx="80848" cy="8240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w="9525">
                <a:noFill/>
                <a:round/>
                <a:headEnd/>
                <a:tailEnd/>
              </a:ln>
            </p:spPr>
            <p:txBody>
              <a:bodyPr vert="horz" wrap="square" lIns="93234" tIns="46616" rIns="93234" bIns="46616" numCol="1" anchor="t" anchorCtr="0" compatLnSpc="1">
                <a:prstTxWarp prst="textNoShape">
                  <a:avLst/>
                </a:prstTxWarp>
              </a:bodyPr>
              <a:lstStyle/>
              <a:p>
                <a:pPr defTabSz="932239">
                  <a:defRPr/>
                </a:pPr>
                <a:endParaRPr lang="en-US" sz="1836" kern="0">
                  <a:solidFill>
                    <a:srgbClr val="505050"/>
                  </a:solidFill>
                  <a:latin typeface="Segoe UI"/>
                </a:endParaRPr>
              </a:p>
            </p:txBody>
          </p:sp>
          <p:sp>
            <p:nvSpPr>
              <p:cNvPr id="187" name="Freeform 6">
                <a:extLst>
                  <a:ext uri="{FF2B5EF4-FFF2-40B4-BE49-F238E27FC236}">
                    <a16:creationId xmlns:a16="http://schemas.microsoft.com/office/drawing/2014/main" id="{F219B588-0FDF-41C7-ACDC-88BD0ED8B208}"/>
                  </a:ext>
                </a:extLst>
              </p:cNvPr>
              <p:cNvSpPr>
                <a:spLocks/>
              </p:cNvSpPr>
              <p:nvPr/>
            </p:nvSpPr>
            <p:spPr bwMode="auto">
              <a:xfrm>
                <a:off x="10055993" y="3399902"/>
                <a:ext cx="80848" cy="8240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w="9525">
                <a:noFill/>
                <a:round/>
                <a:headEnd/>
                <a:tailEnd/>
              </a:ln>
            </p:spPr>
            <p:txBody>
              <a:bodyPr vert="horz" wrap="square" lIns="93234" tIns="46616" rIns="93234" bIns="46616" numCol="1" anchor="t" anchorCtr="0" compatLnSpc="1">
                <a:prstTxWarp prst="textNoShape">
                  <a:avLst/>
                </a:prstTxWarp>
              </a:bodyPr>
              <a:lstStyle/>
              <a:p>
                <a:pPr defTabSz="932239">
                  <a:defRPr/>
                </a:pPr>
                <a:endParaRPr lang="en-US" sz="1836" kern="0">
                  <a:solidFill>
                    <a:srgbClr val="505050"/>
                  </a:solidFill>
                  <a:latin typeface="Segoe UI"/>
                </a:endParaRPr>
              </a:p>
            </p:txBody>
          </p:sp>
          <p:sp>
            <p:nvSpPr>
              <p:cNvPr id="188" name="Freeform 7">
                <a:extLst>
                  <a:ext uri="{FF2B5EF4-FFF2-40B4-BE49-F238E27FC236}">
                    <a16:creationId xmlns:a16="http://schemas.microsoft.com/office/drawing/2014/main" id="{36699334-42A9-493D-86B9-5EF9CB3AA39E}"/>
                  </a:ext>
                </a:extLst>
              </p:cNvPr>
              <p:cNvSpPr>
                <a:spLocks noEditPoints="1"/>
              </p:cNvSpPr>
              <p:nvPr/>
            </p:nvSpPr>
            <p:spPr bwMode="auto">
              <a:xfrm>
                <a:off x="9832105" y="3343930"/>
                <a:ext cx="192792" cy="19590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w="9525">
                <a:noFill/>
                <a:round/>
                <a:headEnd/>
                <a:tailEnd/>
              </a:ln>
            </p:spPr>
            <p:txBody>
              <a:bodyPr vert="horz" wrap="square" lIns="93234" tIns="46616" rIns="93234" bIns="46616" numCol="1" anchor="t" anchorCtr="0" compatLnSpc="1">
                <a:prstTxWarp prst="textNoShape">
                  <a:avLst/>
                </a:prstTxWarp>
              </a:bodyPr>
              <a:lstStyle/>
              <a:p>
                <a:pPr defTabSz="932239">
                  <a:defRPr/>
                </a:pPr>
                <a:endParaRPr lang="en-US" sz="1836" kern="0">
                  <a:solidFill>
                    <a:srgbClr val="505050"/>
                  </a:solidFill>
                  <a:latin typeface="Segoe UI"/>
                </a:endParaRPr>
              </a:p>
            </p:txBody>
          </p:sp>
          <p:sp>
            <p:nvSpPr>
              <p:cNvPr id="189" name="Freeform 8">
                <a:extLst>
                  <a:ext uri="{FF2B5EF4-FFF2-40B4-BE49-F238E27FC236}">
                    <a16:creationId xmlns:a16="http://schemas.microsoft.com/office/drawing/2014/main" id="{1FE5571F-5CB3-4E53-A2C3-6782B2BBA43A}"/>
                  </a:ext>
                </a:extLst>
              </p:cNvPr>
              <p:cNvSpPr>
                <a:spLocks/>
              </p:cNvSpPr>
              <p:nvPr/>
            </p:nvSpPr>
            <p:spPr bwMode="auto">
              <a:xfrm>
                <a:off x="10000021" y="3343930"/>
                <a:ext cx="80848" cy="8240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w="9525">
                <a:noFill/>
                <a:round/>
                <a:headEnd/>
                <a:tailEnd/>
              </a:ln>
            </p:spPr>
            <p:txBody>
              <a:bodyPr vert="horz" wrap="square" lIns="93234" tIns="46616" rIns="93234" bIns="46616" numCol="1" anchor="t" anchorCtr="0" compatLnSpc="1">
                <a:prstTxWarp prst="textNoShape">
                  <a:avLst/>
                </a:prstTxWarp>
              </a:bodyPr>
              <a:lstStyle/>
              <a:p>
                <a:pPr defTabSz="932239">
                  <a:defRPr/>
                </a:pPr>
                <a:endParaRPr lang="en-US" sz="1836" kern="0">
                  <a:solidFill>
                    <a:srgbClr val="505050"/>
                  </a:solidFill>
                  <a:latin typeface="Segoe UI"/>
                </a:endParaRPr>
              </a:p>
            </p:txBody>
          </p:sp>
          <p:sp>
            <p:nvSpPr>
              <p:cNvPr id="190" name="Freeform 9">
                <a:extLst>
                  <a:ext uri="{FF2B5EF4-FFF2-40B4-BE49-F238E27FC236}">
                    <a16:creationId xmlns:a16="http://schemas.microsoft.com/office/drawing/2014/main" id="{65CC43C5-F00B-4D32-B0B1-85FDFD56CD51}"/>
                  </a:ext>
                </a:extLst>
              </p:cNvPr>
              <p:cNvSpPr>
                <a:spLocks/>
              </p:cNvSpPr>
              <p:nvPr/>
            </p:nvSpPr>
            <p:spPr bwMode="auto">
              <a:xfrm>
                <a:off x="9787017" y="3233541"/>
                <a:ext cx="398022" cy="264312"/>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w="9525">
                <a:noFill/>
                <a:round/>
                <a:headEnd/>
                <a:tailEnd/>
              </a:ln>
            </p:spPr>
            <p:txBody>
              <a:bodyPr vert="horz" wrap="square" lIns="93234" tIns="46616" rIns="93234" bIns="46616" numCol="1" anchor="t" anchorCtr="0" compatLnSpc="1">
                <a:prstTxWarp prst="textNoShape">
                  <a:avLst/>
                </a:prstTxWarp>
              </a:bodyPr>
              <a:lstStyle/>
              <a:p>
                <a:pPr defTabSz="932239">
                  <a:defRPr/>
                </a:pPr>
                <a:endParaRPr lang="en-US" sz="1836" kern="0">
                  <a:solidFill>
                    <a:srgbClr val="505050"/>
                  </a:solidFill>
                  <a:latin typeface="Segoe UI"/>
                </a:endParaRPr>
              </a:p>
            </p:txBody>
          </p:sp>
        </p:grpSp>
        <p:sp>
          <p:nvSpPr>
            <p:cNvPr id="191" name="TextBox 190">
              <a:extLst>
                <a:ext uri="{FF2B5EF4-FFF2-40B4-BE49-F238E27FC236}">
                  <a16:creationId xmlns:a16="http://schemas.microsoft.com/office/drawing/2014/main" id="{66894CF7-B05A-40E7-8A3D-80728EBC06EA}"/>
                </a:ext>
              </a:extLst>
            </p:cNvPr>
            <p:cNvSpPr txBox="1"/>
            <p:nvPr/>
          </p:nvSpPr>
          <p:spPr>
            <a:xfrm>
              <a:off x="9748263" y="3606129"/>
              <a:ext cx="475531" cy="114486"/>
            </a:xfrm>
            <a:prstGeom prst="rect">
              <a:avLst/>
            </a:prstGeom>
            <a:noFill/>
          </p:spPr>
          <p:txBody>
            <a:bodyPr wrap="none" lIns="0" tIns="0" rIns="0" bIns="0" rtlCol="0" anchor="ctr">
              <a:spAutoFit/>
            </a:bodyPr>
            <a:lstStyle/>
            <a:p>
              <a:pPr algn="ctr"/>
              <a:r>
                <a:rPr lang="en-IN" sz="800"/>
                <a:t>PowerApps</a:t>
              </a:r>
            </a:p>
          </p:txBody>
        </p:sp>
        <p:sp>
          <p:nvSpPr>
            <p:cNvPr id="192" name="TextBox 191">
              <a:extLst>
                <a:ext uri="{FF2B5EF4-FFF2-40B4-BE49-F238E27FC236}">
                  <a16:creationId xmlns:a16="http://schemas.microsoft.com/office/drawing/2014/main" id="{ACF4A0CC-29ED-473B-A437-C19E5D092A5A}"/>
                </a:ext>
              </a:extLst>
            </p:cNvPr>
            <p:cNvSpPr txBox="1"/>
            <p:nvPr/>
          </p:nvSpPr>
          <p:spPr>
            <a:xfrm>
              <a:off x="10523536" y="3606129"/>
              <a:ext cx="235529" cy="114486"/>
            </a:xfrm>
            <a:prstGeom prst="rect">
              <a:avLst/>
            </a:prstGeom>
            <a:noFill/>
          </p:spPr>
          <p:txBody>
            <a:bodyPr wrap="none" lIns="0" tIns="0" rIns="0" bIns="0" rtlCol="0" anchor="ctr">
              <a:spAutoFit/>
            </a:bodyPr>
            <a:lstStyle/>
            <a:p>
              <a:pPr algn="ctr"/>
              <a:r>
                <a:rPr lang="en-IN" sz="800"/>
                <a:t>Flows</a:t>
              </a:r>
            </a:p>
          </p:txBody>
        </p:sp>
        <p:sp>
          <p:nvSpPr>
            <p:cNvPr id="193" name="TextBox 192">
              <a:extLst>
                <a:ext uri="{FF2B5EF4-FFF2-40B4-BE49-F238E27FC236}">
                  <a16:creationId xmlns:a16="http://schemas.microsoft.com/office/drawing/2014/main" id="{BF0347F2-24CF-4CC1-88CA-5476775E399B}"/>
                </a:ext>
              </a:extLst>
            </p:cNvPr>
            <p:cNvSpPr txBox="1"/>
            <p:nvPr/>
          </p:nvSpPr>
          <p:spPr>
            <a:xfrm>
              <a:off x="11039496" y="3601817"/>
              <a:ext cx="447238" cy="123111"/>
            </a:xfrm>
            <a:prstGeom prst="rect">
              <a:avLst/>
            </a:prstGeom>
            <a:noFill/>
          </p:spPr>
          <p:txBody>
            <a:bodyPr wrap="none" lIns="0" tIns="0" rIns="0" bIns="0" rtlCol="0" anchor="ctr">
              <a:spAutoFit/>
            </a:bodyPr>
            <a:lstStyle/>
            <a:p>
              <a:pPr algn="ctr"/>
              <a:r>
                <a:rPr lang="en-IN" sz="800"/>
                <a:t>Dataverse</a:t>
              </a:r>
            </a:p>
          </p:txBody>
        </p:sp>
        <p:pic>
          <p:nvPicPr>
            <p:cNvPr id="337" name="Graphic 336">
              <a:extLst>
                <a:ext uri="{FF2B5EF4-FFF2-40B4-BE49-F238E27FC236}">
                  <a16:creationId xmlns:a16="http://schemas.microsoft.com/office/drawing/2014/main" id="{21F9E758-6DC1-4B70-B77A-795E19402F71}"/>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1117248" y="3207852"/>
              <a:ext cx="315622" cy="315622"/>
            </a:xfrm>
            <a:prstGeom prst="rect">
              <a:avLst/>
            </a:prstGeom>
          </p:spPr>
        </p:pic>
      </p:grpSp>
      <p:sp>
        <p:nvSpPr>
          <p:cNvPr id="338" name="Freeform: Shape 337">
            <a:extLst>
              <a:ext uri="{FF2B5EF4-FFF2-40B4-BE49-F238E27FC236}">
                <a16:creationId xmlns:a16="http://schemas.microsoft.com/office/drawing/2014/main" id="{911D913D-4687-48C0-AFFB-7D813241EFF3}"/>
              </a:ext>
            </a:extLst>
          </p:cNvPr>
          <p:cNvSpPr/>
          <p:nvPr/>
        </p:nvSpPr>
        <p:spPr bwMode="auto">
          <a:xfrm>
            <a:off x="11669830" y="194258"/>
            <a:ext cx="523839" cy="711391"/>
          </a:xfrm>
          <a:custGeom>
            <a:avLst/>
            <a:gdLst>
              <a:gd name="connsiteX0" fmla="*/ 355696 w 523839"/>
              <a:gd name="connsiteY0" fmla="*/ 0 h 711391"/>
              <a:gd name="connsiteX1" fmla="*/ 523839 w 523839"/>
              <a:gd name="connsiteY1" fmla="*/ 168144 h 711391"/>
              <a:gd name="connsiteX2" fmla="*/ 523839 w 523839"/>
              <a:gd name="connsiteY2" fmla="*/ 543248 h 711391"/>
              <a:gd name="connsiteX3" fmla="*/ 355696 w 523839"/>
              <a:gd name="connsiteY3" fmla="*/ 711391 h 711391"/>
              <a:gd name="connsiteX4" fmla="*/ 0 w 523839"/>
              <a:gd name="connsiteY4" fmla="*/ 355696 h 711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39" h="711391">
                <a:moveTo>
                  <a:pt x="355696" y="0"/>
                </a:moveTo>
                <a:lnTo>
                  <a:pt x="523839" y="168144"/>
                </a:lnTo>
                <a:lnTo>
                  <a:pt x="523839" y="543248"/>
                </a:lnTo>
                <a:lnTo>
                  <a:pt x="355696" y="711391"/>
                </a:lnTo>
                <a:lnTo>
                  <a:pt x="0" y="355696"/>
                </a:lnTo>
                <a:close/>
              </a:path>
            </a:pathLst>
          </a:custGeom>
          <a:solidFill>
            <a:srgbClr val="191919"/>
          </a:solidFill>
          <a:ln>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10" name="Freeform: Shape 9">
            <a:extLst>
              <a:ext uri="{FF2B5EF4-FFF2-40B4-BE49-F238E27FC236}">
                <a16:creationId xmlns:a16="http://schemas.microsoft.com/office/drawing/2014/main" id="{29C305FD-149B-4354-B967-02914CD3882B}"/>
              </a:ext>
            </a:extLst>
          </p:cNvPr>
          <p:cNvSpPr/>
          <p:nvPr/>
        </p:nvSpPr>
        <p:spPr bwMode="auto">
          <a:xfrm>
            <a:off x="0" y="487"/>
            <a:ext cx="9528463" cy="1344923"/>
          </a:xfrm>
          <a:custGeom>
            <a:avLst/>
            <a:gdLst>
              <a:gd name="connsiteX0" fmla="*/ 0 w 6882109"/>
              <a:gd name="connsiteY0" fmla="*/ 0 h 2005096"/>
              <a:gd name="connsiteX1" fmla="*/ 6882109 w 6882109"/>
              <a:gd name="connsiteY1" fmla="*/ 0 h 2005096"/>
              <a:gd name="connsiteX2" fmla="*/ 5879561 w 6882109"/>
              <a:gd name="connsiteY2" fmla="*/ 2005096 h 2005096"/>
              <a:gd name="connsiteX3" fmla="*/ 0 w 6882109"/>
              <a:gd name="connsiteY3" fmla="*/ 2005096 h 2005096"/>
            </a:gdLst>
            <a:ahLst/>
            <a:cxnLst>
              <a:cxn ang="0">
                <a:pos x="connsiteX0" y="connsiteY0"/>
              </a:cxn>
              <a:cxn ang="0">
                <a:pos x="connsiteX1" y="connsiteY1"/>
              </a:cxn>
              <a:cxn ang="0">
                <a:pos x="connsiteX2" y="connsiteY2"/>
              </a:cxn>
              <a:cxn ang="0">
                <a:pos x="connsiteX3" y="connsiteY3"/>
              </a:cxn>
            </a:cxnLst>
            <a:rect l="l" t="t" r="r" b="b"/>
            <a:pathLst>
              <a:path w="6882109" h="2005096">
                <a:moveTo>
                  <a:pt x="0" y="0"/>
                </a:moveTo>
                <a:lnTo>
                  <a:pt x="6882109" y="0"/>
                </a:lnTo>
                <a:lnTo>
                  <a:pt x="5879561" y="2005096"/>
                </a:lnTo>
                <a:lnTo>
                  <a:pt x="0" y="2005096"/>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GB"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Freeform: Shape 15">
            <a:extLst>
              <a:ext uri="{FF2B5EF4-FFF2-40B4-BE49-F238E27FC236}">
                <a16:creationId xmlns:a16="http://schemas.microsoft.com/office/drawing/2014/main" id="{0B2FCE6F-776B-4D68-BA11-C11A1EED2449}"/>
              </a:ext>
            </a:extLst>
          </p:cNvPr>
          <p:cNvSpPr/>
          <p:nvPr/>
        </p:nvSpPr>
        <p:spPr bwMode="auto">
          <a:xfrm>
            <a:off x="-1" y="488"/>
            <a:ext cx="9040257" cy="1420373"/>
          </a:xfrm>
          <a:custGeom>
            <a:avLst/>
            <a:gdLst>
              <a:gd name="connsiteX0" fmla="*/ 0 w 6576402"/>
              <a:gd name="connsiteY0" fmla="*/ 0 h 2117581"/>
              <a:gd name="connsiteX1" fmla="*/ 6576402 w 6576402"/>
              <a:gd name="connsiteY1" fmla="*/ 0 h 2117581"/>
              <a:gd name="connsiteX2" fmla="*/ 5517611 w 6576402"/>
              <a:gd name="connsiteY2" fmla="*/ 2117581 h 2117581"/>
              <a:gd name="connsiteX3" fmla="*/ 0 w 6576402"/>
              <a:gd name="connsiteY3" fmla="*/ 2117581 h 2117581"/>
            </a:gdLst>
            <a:ahLst/>
            <a:cxnLst>
              <a:cxn ang="0">
                <a:pos x="connsiteX0" y="connsiteY0"/>
              </a:cxn>
              <a:cxn ang="0">
                <a:pos x="connsiteX1" y="connsiteY1"/>
              </a:cxn>
              <a:cxn ang="0">
                <a:pos x="connsiteX2" y="connsiteY2"/>
              </a:cxn>
              <a:cxn ang="0">
                <a:pos x="connsiteX3" y="connsiteY3"/>
              </a:cxn>
            </a:cxnLst>
            <a:rect l="l" t="t" r="r" b="b"/>
            <a:pathLst>
              <a:path w="6576402" h="2117581">
                <a:moveTo>
                  <a:pt x="0" y="0"/>
                </a:moveTo>
                <a:lnTo>
                  <a:pt x="6576402" y="0"/>
                </a:lnTo>
                <a:lnTo>
                  <a:pt x="5517611" y="2117581"/>
                </a:lnTo>
                <a:lnTo>
                  <a:pt x="0" y="211758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GB"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Hexagon 16">
            <a:extLst>
              <a:ext uri="{FF2B5EF4-FFF2-40B4-BE49-F238E27FC236}">
                <a16:creationId xmlns:a16="http://schemas.microsoft.com/office/drawing/2014/main" id="{B0787140-7DC2-46F6-A225-01715C78349D}"/>
              </a:ext>
            </a:extLst>
          </p:cNvPr>
          <p:cNvSpPr/>
          <p:nvPr/>
        </p:nvSpPr>
        <p:spPr bwMode="auto">
          <a:xfrm>
            <a:off x="279490" y="525496"/>
            <a:ext cx="504000" cy="432000"/>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r>
              <a:rPr lang="en-IN" sz="1600" b="1" dirty="0">
                <a:solidFill>
                  <a:srgbClr val="FFFFFF"/>
                </a:solidFill>
                <a:latin typeface="Segoe UI"/>
                <a:cs typeface="Segoe UI" pitchFamily="34" charset="0"/>
              </a:rPr>
              <a:t>4</a:t>
            </a:r>
            <a:endParaRPr lang="en-IN" sz="1176" b="1" dirty="0">
              <a:solidFill>
                <a:srgbClr val="FFFFFF"/>
              </a:solidFill>
              <a:latin typeface="Segoe UI"/>
              <a:cs typeface="Segoe UI" pitchFamily="34" charset="0"/>
            </a:endParaRPr>
          </a:p>
        </p:txBody>
      </p:sp>
      <p:sp>
        <p:nvSpPr>
          <p:cNvPr id="14" name="Title 13">
            <a:extLst>
              <a:ext uri="{FF2B5EF4-FFF2-40B4-BE49-F238E27FC236}">
                <a16:creationId xmlns:a16="http://schemas.microsoft.com/office/drawing/2014/main" id="{FE269EC8-6595-4D3D-B794-9A8F0C7D4DC7}"/>
              </a:ext>
            </a:extLst>
          </p:cNvPr>
          <p:cNvSpPr>
            <a:spLocks noGrp="1"/>
          </p:cNvSpPr>
          <p:nvPr>
            <p:ph type="title"/>
          </p:nvPr>
        </p:nvSpPr>
        <p:spPr>
          <a:xfrm>
            <a:off x="906010" y="467803"/>
            <a:ext cx="6924074" cy="550273"/>
          </a:xfrm>
        </p:spPr>
        <p:txBody>
          <a:bodyPr/>
          <a:lstStyle/>
          <a:p>
            <a:r>
              <a:rPr lang="en-US" sz="2750" dirty="0">
                <a:solidFill>
                  <a:schemeClr val="bg1"/>
                </a:solidFill>
              </a:rPr>
              <a:t>Multiple DLP Policy – Net Outcome</a:t>
            </a:r>
            <a:endParaRPr lang="en-IN" sz="2750" dirty="0">
              <a:solidFill>
                <a:schemeClr val="bg1"/>
              </a:solidFill>
            </a:endParaRPr>
          </a:p>
        </p:txBody>
      </p:sp>
    </p:spTree>
    <p:extLst>
      <p:ext uri="{BB962C8B-B14F-4D97-AF65-F5344CB8AC3E}">
        <p14:creationId xmlns:p14="http://schemas.microsoft.com/office/powerpoint/2010/main" val="5085738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09"/>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4"/>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4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06"/>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0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9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0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95"/>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02C4163-58C2-4AA3-B1D6-205160021BD6}"/>
              </a:ext>
            </a:extLst>
          </p:cNvPr>
          <p:cNvGrpSpPr/>
          <p:nvPr/>
        </p:nvGrpSpPr>
        <p:grpSpPr>
          <a:xfrm>
            <a:off x="6740740" y="-826293"/>
            <a:ext cx="6946231" cy="7803244"/>
            <a:chOff x="6740740" y="-826293"/>
            <a:chExt cx="6946231" cy="7803244"/>
          </a:xfrm>
        </p:grpSpPr>
        <p:sp>
          <p:nvSpPr>
            <p:cNvPr id="53" name="Diamond 52">
              <a:extLst>
                <a:ext uri="{FF2B5EF4-FFF2-40B4-BE49-F238E27FC236}">
                  <a16:creationId xmlns:a16="http://schemas.microsoft.com/office/drawing/2014/main" id="{0C8474BD-A181-495B-A444-5FFA6EC0537D}"/>
                </a:ext>
              </a:extLst>
            </p:cNvPr>
            <p:cNvSpPr/>
            <p:nvPr/>
          </p:nvSpPr>
          <p:spPr bwMode="auto">
            <a:xfrm>
              <a:off x="9251157" y="-826293"/>
              <a:ext cx="2824162" cy="2824162"/>
            </a:xfrm>
            <a:prstGeom prst="diamond">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000000"/>
                </a:solidFill>
                <a:cs typeface="Segoe UI" pitchFamily="34" charset="0"/>
              </a:endParaRPr>
            </a:p>
          </p:txBody>
        </p:sp>
        <p:sp>
          <p:nvSpPr>
            <p:cNvPr id="54" name="Freeform: Shape 53">
              <a:extLst>
                <a:ext uri="{FF2B5EF4-FFF2-40B4-BE49-F238E27FC236}">
                  <a16:creationId xmlns:a16="http://schemas.microsoft.com/office/drawing/2014/main" id="{EDB75460-1E30-4DEA-AA29-CCAD9C08E973}"/>
                </a:ext>
              </a:extLst>
            </p:cNvPr>
            <p:cNvSpPr/>
            <p:nvPr/>
          </p:nvSpPr>
          <p:spPr bwMode="auto">
            <a:xfrm>
              <a:off x="6740740" y="914400"/>
              <a:ext cx="6946231" cy="6062551"/>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000000"/>
                </a:solidFill>
                <a:cs typeface="Segoe UI" pitchFamily="34" charset="0"/>
              </a:endParaRPr>
            </a:p>
          </p:txBody>
        </p:sp>
      </p:grpSp>
      <p:sp>
        <p:nvSpPr>
          <p:cNvPr id="6" name="Rectangle 5">
            <a:extLst>
              <a:ext uri="{FF2B5EF4-FFF2-40B4-BE49-F238E27FC236}">
                <a16:creationId xmlns:a16="http://schemas.microsoft.com/office/drawing/2014/main" id="{80C3F9EB-1EE7-4D50-9E81-FBF96BF9D501}"/>
              </a:ext>
            </a:extLst>
          </p:cNvPr>
          <p:cNvSpPr/>
          <p:nvPr/>
        </p:nvSpPr>
        <p:spPr bwMode="auto">
          <a:xfrm>
            <a:off x="0" y="1436688"/>
            <a:ext cx="12192000" cy="4418011"/>
          </a:xfrm>
          <a:prstGeom prst="rect">
            <a:avLst/>
          </a:prstGeom>
          <a:solidFill>
            <a:srgbClr val="EAEAEA"/>
          </a:solid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29" name="Rectangle: Rounded Corners 28">
            <a:extLst>
              <a:ext uri="{FF2B5EF4-FFF2-40B4-BE49-F238E27FC236}">
                <a16:creationId xmlns:a16="http://schemas.microsoft.com/office/drawing/2014/main" id="{2A70C94C-DA77-4715-BB35-EDDB7E117582}"/>
              </a:ext>
            </a:extLst>
          </p:cNvPr>
          <p:cNvSpPr/>
          <p:nvPr/>
        </p:nvSpPr>
        <p:spPr bwMode="auto">
          <a:xfrm>
            <a:off x="580201" y="4435366"/>
            <a:ext cx="3568698" cy="7377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latin typeface="+mj-lt"/>
                <a:ea typeface="Segoe UI" pitchFamily="34" charset="0"/>
                <a:cs typeface="Segoe UI" pitchFamily="34" charset="0"/>
              </a:rPr>
              <a:t>Power Platform for Admins Connector</a:t>
            </a:r>
          </a:p>
        </p:txBody>
      </p:sp>
      <p:sp>
        <p:nvSpPr>
          <p:cNvPr id="30" name="Rectangle: Rounded Corners 29">
            <a:extLst>
              <a:ext uri="{FF2B5EF4-FFF2-40B4-BE49-F238E27FC236}">
                <a16:creationId xmlns:a16="http://schemas.microsoft.com/office/drawing/2014/main" id="{975C9F6E-D0C6-41D2-836F-68EFB533A962}"/>
              </a:ext>
            </a:extLst>
          </p:cNvPr>
          <p:cNvSpPr/>
          <p:nvPr/>
        </p:nvSpPr>
        <p:spPr bwMode="auto">
          <a:xfrm>
            <a:off x="4311651" y="4435366"/>
            <a:ext cx="3568698" cy="7377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latin typeface="+mj-lt"/>
                <a:ea typeface="Segoe UI" pitchFamily="34" charset="0"/>
                <a:cs typeface="Segoe UI" pitchFamily="34" charset="0"/>
              </a:rPr>
              <a:t>Power Platform</a:t>
            </a:r>
            <a:br>
              <a:rPr lang="en-US" sz="2000">
                <a:solidFill>
                  <a:schemeClr val="tx1"/>
                </a:solidFill>
                <a:latin typeface="+mj-lt"/>
                <a:ea typeface="Segoe UI" pitchFamily="34" charset="0"/>
                <a:cs typeface="Segoe UI" pitchFamily="34" charset="0"/>
              </a:rPr>
            </a:br>
            <a:r>
              <a:rPr lang="en-US" sz="2000">
                <a:solidFill>
                  <a:schemeClr val="tx1"/>
                </a:solidFill>
                <a:latin typeface="+mj-lt"/>
                <a:ea typeface="Segoe UI" pitchFamily="34" charset="0"/>
                <a:cs typeface="Segoe UI" pitchFamily="34" charset="0"/>
              </a:rPr>
              <a:t>Admin Center</a:t>
            </a:r>
          </a:p>
        </p:txBody>
      </p:sp>
      <p:sp>
        <p:nvSpPr>
          <p:cNvPr id="31" name="Rectangle: Rounded Corners 30">
            <a:extLst>
              <a:ext uri="{FF2B5EF4-FFF2-40B4-BE49-F238E27FC236}">
                <a16:creationId xmlns:a16="http://schemas.microsoft.com/office/drawing/2014/main" id="{FA149876-56DA-4778-AD7F-2AF61366F1E2}"/>
              </a:ext>
            </a:extLst>
          </p:cNvPr>
          <p:cNvSpPr/>
          <p:nvPr/>
        </p:nvSpPr>
        <p:spPr bwMode="auto">
          <a:xfrm>
            <a:off x="8043102" y="4435366"/>
            <a:ext cx="3568698" cy="7377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latin typeface="+mj-lt"/>
                <a:ea typeface="Segoe UI" pitchFamily="34" charset="0"/>
                <a:cs typeface="Segoe UI" pitchFamily="34" charset="0"/>
              </a:rPr>
              <a:t>Power Apps</a:t>
            </a:r>
            <a:br>
              <a:rPr lang="en-US" sz="2000">
                <a:solidFill>
                  <a:schemeClr val="tx1"/>
                </a:solidFill>
                <a:latin typeface="+mj-lt"/>
                <a:ea typeface="Segoe UI" pitchFamily="34" charset="0"/>
                <a:cs typeface="Segoe UI" pitchFamily="34" charset="0"/>
              </a:rPr>
            </a:br>
            <a:r>
              <a:rPr lang="en-US" sz="2000" err="1">
                <a:solidFill>
                  <a:schemeClr val="tx1"/>
                </a:solidFill>
                <a:latin typeface="+mj-lt"/>
                <a:ea typeface="Segoe UI" pitchFamily="34" charset="0"/>
                <a:cs typeface="Segoe UI" pitchFamily="34" charset="0"/>
              </a:rPr>
              <a:t>Powershell</a:t>
            </a:r>
            <a:endParaRPr lang="en-US" sz="2000">
              <a:solidFill>
                <a:schemeClr val="tx1"/>
              </a:solidFill>
              <a:latin typeface="+mj-lt"/>
              <a:ea typeface="Segoe UI" pitchFamily="34" charset="0"/>
              <a:cs typeface="Segoe UI" pitchFamily="34" charset="0"/>
            </a:endParaRPr>
          </a:p>
        </p:txBody>
      </p:sp>
      <p:grpSp>
        <p:nvGrpSpPr>
          <p:cNvPr id="64" name="Group 63">
            <a:extLst>
              <a:ext uri="{FF2B5EF4-FFF2-40B4-BE49-F238E27FC236}">
                <a16:creationId xmlns:a16="http://schemas.microsoft.com/office/drawing/2014/main" id="{1561CEE4-8E28-4EE0-BED7-7B76CCC567EF}"/>
              </a:ext>
            </a:extLst>
          </p:cNvPr>
          <p:cNvGrpSpPr/>
          <p:nvPr/>
        </p:nvGrpSpPr>
        <p:grpSpPr>
          <a:xfrm>
            <a:off x="8053098" y="1895475"/>
            <a:ext cx="3687372" cy="2268764"/>
            <a:chOff x="8053098" y="1895475"/>
            <a:chExt cx="3687372" cy="2268764"/>
          </a:xfrm>
        </p:grpSpPr>
        <p:sp>
          <p:nvSpPr>
            <p:cNvPr id="33" name="Rectangle: Rounded Corners 32">
              <a:extLst>
                <a:ext uri="{FF2B5EF4-FFF2-40B4-BE49-F238E27FC236}">
                  <a16:creationId xmlns:a16="http://schemas.microsoft.com/office/drawing/2014/main" id="{A8366781-877C-453D-ABA1-7BE5B8C56C2D}"/>
                </a:ext>
              </a:extLst>
            </p:cNvPr>
            <p:cNvSpPr/>
            <p:nvPr/>
          </p:nvSpPr>
          <p:spPr bwMode="auto">
            <a:xfrm>
              <a:off x="8053098" y="1895475"/>
              <a:ext cx="3687372" cy="2268764"/>
            </a:xfrm>
            <a:prstGeom prst="roundRect">
              <a:avLst>
                <a:gd name="adj" fmla="val 2826"/>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pic>
          <p:nvPicPr>
            <p:cNvPr id="41" name="Picture 40">
              <a:extLst>
                <a:ext uri="{FF2B5EF4-FFF2-40B4-BE49-F238E27FC236}">
                  <a16:creationId xmlns:a16="http://schemas.microsoft.com/office/drawing/2014/main" id="{A8BAD22D-C757-47EB-8444-CC6863E3BA5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 t="1924" r="6797"/>
            <a:stretch/>
          </p:blipFill>
          <p:spPr>
            <a:xfrm>
              <a:off x="8177756" y="2006217"/>
              <a:ext cx="3438056" cy="2047280"/>
            </a:xfrm>
            <a:prstGeom prst="rect">
              <a:avLst/>
            </a:prstGeom>
          </p:spPr>
        </p:pic>
      </p:grpSp>
      <p:grpSp>
        <p:nvGrpSpPr>
          <p:cNvPr id="58" name="Group 57">
            <a:extLst>
              <a:ext uri="{FF2B5EF4-FFF2-40B4-BE49-F238E27FC236}">
                <a16:creationId xmlns:a16="http://schemas.microsoft.com/office/drawing/2014/main" id="{CC58B2EE-3BDA-45DF-9FED-43FB85EFC0FE}"/>
              </a:ext>
            </a:extLst>
          </p:cNvPr>
          <p:cNvGrpSpPr/>
          <p:nvPr/>
        </p:nvGrpSpPr>
        <p:grpSpPr>
          <a:xfrm>
            <a:off x="421759" y="1895475"/>
            <a:ext cx="3687372" cy="2268764"/>
            <a:chOff x="421759" y="1895475"/>
            <a:chExt cx="3687372" cy="2268764"/>
          </a:xfrm>
        </p:grpSpPr>
        <p:sp>
          <p:nvSpPr>
            <p:cNvPr id="25" name="Rectangle: Rounded Corners 24">
              <a:extLst>
                <a:ext uri="{FF2B5EF4-FFF2-40B4-BE49-F238E27FC236}">
                  <a16:creationId xmlns:a16="http://schemas.microsoft.com/office/drawing/2014/main" id="{3CD48D63-9F1F-4154-835A-1E858BBF529F}"/>
                </a:ext>
              </a:extLst>
            </p:cNvPr>
            <p:cNvSpPr/>
            <p:nvPr/>
          </p:nvSpPr>
          <p:spPr bwMode="auto">
            <a:xfrm>
              <a:off x="421759" y="1895475"/>
              <a:ext cx="3687372" cy="2268764"/>
            </a:xfrm>
            <a:prstGeom prst="roundRect">
              <a:avLst>
                <a:gd name="adj" fmla="val 2826"/>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pic>
          <p:nvPicPr>
            <p:cNvPr id="42" name="Picture 41">
              <a:extLst>
                <a:ext uri="{FF2B5EF4-FFF2-40B4-BE49-F238E27FC236}">
                  <a16:creationId xmlns:a16="http://schemas.microsoft.com/office/drawing/2014/main" id="{AE0618D1-377D-4DB9-990D-3AF7624CA9F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
            <a:stretch/>
          </p:blipFill>
          <p:spPr>
            <a:xfrm>
              <a:off x="546417" y="2009133"/>
              <a:ext cx="3438056" cy="2041448"/>
            </a:xfrm>
            <a:prstGeom prst="rect">
              <a:avLst/>
            </a:prstGeom>
          </p:spPr>
        </p:pic>
      </p:grpSp>
      <p:grpSp>
        <p:nvGrpSpPr>
          <p:cNvPr id="63" name="Group 62">
            <a:extLst>
              <a:ext uri="{FF2B5EF4-FFF2-40B4-BE49-F238E27FC236}">
                <a16:creationId xmlns:a16="http://schemas.microsoft.com/office/drawing/2014/main" id="{0CC49DF9-5677-4EA7-BC74-DE04D7BB677A}"/>
              </a:ext>
            </a:extLst>
          </p:cNvPr>
          <p:cNvGrpSpPr/>
          <p:nvPr/>
        </p:nvGrpSpPr>
        <p:grpSpPr>
          <a:xfrm>
            <a:off x="4237428" y="1895475"/>
            <a:ext cx="3687372" cy="2268764"/>
            <a:chOff x="4237428" y="1895475"/>
            <a:chExt cx="3687372" cy="2268764"/>
          </a:xfrm>
        </p:grpSpPr>
        <p:sp>
          <p:nvSpPr>
            <p:cNvPr id="34" name="Rectangle: Rounded Corners 33">
              <a:extLst>
                <a:ext uri="{FF2B5EF4-FFF2-40B4-BE49-F238E27FC236}">
                  <a16:creationId xmlns:a16="http://schemas.microsoft.com/office/drawing/2014/main" id="{2E8CBAD3-8429-49C5-9A1F-5D4537A020A0}"/>
                </a:ext>
              </a:extLst>
            </p:cNvPr>
            <p:cNvSpPr/>
            <p:nvPr/>
          </p:nvSpPr>
          <p:spPr bwMode="auto">
            <a:xfrm>
              <a:off x="4237428" y="1895475"/>
              <a:ext cx="3687372" cy="2268764"/>
            </a:xfrm>
            <a:prstGeom prst="roundRect">
              <a:avLst>
                <a:gd name="adj" fmla="val 2826"/>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pic>
          <p:nvPicPr>
            <p:cNvPr id="43" name="Picture 42">
              <a:extLst>
                <a:ext uri="{FF2B5EF4-FFF2-40B4-BE49-F238E27FC236}">
                  <a16:creationId xmlns:a16="http://schemas.microsoft.com/office/drawing/2014/main" id="{BEFBA714-660F-4565-88D0-7C6C332FA6F6}"/>
                </a:ext>
              </a:extLst>
            </p:cNvPr>
            <p:cNvPicPr>
              <a:picLocks/>
            </p:cNvPicPr>
            <p:nvPr/>
          </p:nvPicPr>
          <p:blipFill rotWithShape="1">
            <a:blip r:embed="rId5" cstate="screen">
              <a:extLst>
                <a:ext uri="{28A0092B-C50C-407E-A947-70E740481C1C}">
                  <a14:useLocalDpi xmlns:a14="http://schemas.microsoft.com/office/drawing/2010/main"/>
                </a:ext>
              </a:extLst>
            </a:blip>
            <a:srcRect/>
            <a:stretch/>
          </p:blipFill>
          <p:spPr>
            <a:xfrm>
              <a:off x="4362086" y="2009776"/>
              <a:ext cx="3438056" cy="2040164"/>
            </a:xfrm>
            <a:prstGeom prst="rect">
              <a:avLst/>
            </a:prstGeom>
          </p:spPr>
        </p:pic>
      </p:grpSp>
      <p:grpSp>
        <p:nvGrpSpPr>
          <p:cNvPr id="55" name="Group 54">
            <a:extLst>
              <a:ext uri="{FF2B5EF4-FFF2-40B4-BE49-F238E27FC236}">
                <a16:creationId xmlns:a16="http://schemas.microsoft.com/office/drawing/2014/main" id="{15C39265-F5CE-499E-A026-9288D14F87B2}"/>
              </a:ext>
            </a:extLst>
          </p:cNvPr>
          <p:cNvGrpSpPr/>
          <p:nvPr/>
        </p:nvGrpSpPr>
        <p:grpSpPr>
          <a:xfrm>
            <a:off x="-714655" y="5422899"/>
            <a:ext cx="2034237" cy="2034237"/>
            <a:chOff x="-714655" y="5422899"/>
            <a:chExt cx="2034237" cy="2034237"/>
          </a:xfrm>
        </p:grpSpPr>
        <p:sp>
          <p:nvSpPr>
            <p:cNvPr id="56" name="Diamond 55">
              <a:extLst>
                <a:ext uri="{FF2B5EF4-FFF2-40B4-BE49-F238E27FC236}">
                  <a16:creationId xmlns:a16="http://schemas.microsoft.com/office/drawing/2014/main" id="{CA689E51-F97E-49EA-9CF1-8F308F42E2C7}"/>
                </a:ext>
              </a:extLst>
            </p:cNvPr>
            <p:cNvSpPr/>
            <p:nvPr/>
          </p:nvSpPr>
          <p:spPr bwMode="auto">
            <a:xfrm>
              <a:off x="-714655" y="5422899"/>
              <a:ext cx="2034237" cy="2034237"/>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a:solidFill>
                  <a:srgbClr val="000000"/>
                </a:solidFill>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8D230E6B-8DE6-4FD8-9B52-84AF7CBE87F5}"/>
                </a:ext>
              </a:extLst>
            </p:cNvPr>
            <p:cNvSpPr/>
            <p:nvPr/>
          </p:nvSpPr>
          <p:spPr bwMode="auto">
            <a:xfrm>
              <a:off x="608190" y="6412746"/>
              <a:ext cx="711392" cy="445254"/>
            </a:xfrm>
            <a:custGeom>
              <a:avLst/>
              <a:gdLst>
                <a:gd name="connsiteX0" fmla="*/ 355696 w 711392"/>
                <a:gd name="connsiteY0" fmla="*/ 0 h 445254"/>
                <a:gd name="connsiteX1" fmla="*/ 711392 w 711392"/>
                <a:gd name="connsiteY1" fmla="*/ 355696 h 445254"/>
                <a:gd name="connsiteX2" fmla="*/ 621834 w 711392"/>
                <a:gd name="connsiteY2" fmla="*/ 445254 h 445254"/>
                <a:gd name="connsiteX3" fmla="*/ 89558 w 711392"/>
                <a:gd name="connsiteY3" fmla="*/ 445254 h 445254"/>
                <a:gd name="connsiteX4" fmla="*/ 0 w 711392"/>
                <a:gd name="connsiteY4" fmla="*/ 355696 h 445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392" h="445254">
                  <a:moveTo>
                    <a:pt x="355696" y="0"/>
                  </a:moveTo>
                  <a:lnTo>
                    <a:pt x="711392" y="355696"/>
                  </a:lnTo>
                  <a:lnTo>
                    <a:pt x="621834" y="445254"/>
                  </a:lnTo>
                  <a:lnTo>
                    <a:pt x="89558" y="445254"/>
                  </a:lnTo>
                  <a:lnTo>
                    <a:pt x="0" y="355696"/>
                  </a:lnTo>
                  <a:close/>
                </a:path>
              </a:pathLst>
            </a:cu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grpSp>
      <p:cxnSp>
        <p:nvCxnSpPr>
          <p:cNvPr id="65" name="Straight Connector 64">
            <a:extLst>
              <a:ext uri="{FF2B5EF4-FFF2-40B4-BE49-F238E27FC236}">
                <a16:creationId xmlns:a16="http://schemas.microsoft.com/office/drawing/2014/main" id="{0420AE73-8244-49EF-92FD-FC5B0900B407}"/>
              </a:ext>
            </a:extLst>
          </p:cNvPr>
          <p:cNvCxnSpPr>
            <a:cxnSpLocks/>
          </p:cNvCxnSpPr>
          <p:nvPr/>
        </p:nvCxnSpPr>
        <p:spPr>
          <a:xfrm>
            <a:off x="4173280" y="4513208"/>
            <a:ext cx="0" cy="582042"/>
          </a:xfrm>
          <a:prstGeom prst="line">
            <a:avLst/>
          </a:prstGeom>
          <a:ln w="63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C025A1-6FAA-463F-95F9-CC05CA04ED32}"/>
              </a:ext>
            </a:extLst>
          </p:cNvPr>
          <p:cNvCxnSpPr>
            <a:cxnSpLocks/>
          </p:cNvCxnSpPr>
          <p:nvPr/>
        </p:nvCxnSpPr>
        <p:spPr>
          <a:xfrm>
            <a:off x="7988949" y="4513208"/>
            <a:ext cx="0" cy="582042"/>
          </a:xfrm>
          <a:prstGeom prst="line">
            <a:avLst/>
          </a:prstGeom>
          <a:ln w="63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Freeform: Shape 2">
            <a:extLst>
              <a:ext uri="{FF2B5EF4-FFF2-40B4-BE49-F238E27FC236}">
                <a16:creationId xmlns:a16="http://schemas.microsoft.com/office/drawing/2014/main" id="{47451FC9-5913-4E3D-B684-CDDB90D9B041}"/>
              </a:ext>
            </a:extLst>
          </p:cNvPr>
          <p:cNvSpPr/>
          <p:nvPr/>
        </p:nvSpPr>
        <p:spPr bwMode="auto">
          <a:xfrm>
            <a:off x="0" y="487"/>
            <a:ext cx="9528463" cy="1344923"/>
          </a:xfrm>
          <a:custGeom>
            <a:avLst/>
            <a:gdLst>
              <a:gd name="connsiteX0" fmla="*/ 0 w 6882109"/>
              <a:gd name="connsiteY0" fmla="*/ 0 h 2005096"/>
              <a:gd name="connsiteX1" fmla="*/ 6882109 w 6882109"/>
              <a:gd name="connsiteY1" fmla="*/ 0 h 2005096"/>
              <a:gd name="connsiteX2" fmla="*/ 5879561 w 6882109"/>
              <a:gd name="connsiteY2" fmla="*/ 2005096 h 2005096"/>
              <a:gd name="connsiteX3" fmla="*/ 0 w 6882109"/>
              <a:gd name="connsiteY3" fmla="*/ 2005096 h 2005096"/>
            </a:gdLst>
            <a:ahLst/>
            <a:cxnLst>
              <a:cxn ang="0">
                <a:pos x="connsiteX0" y="connsiteY0"/>
              </a:cxn>
              <a:cxn ang="0">
                <a:pos x="connsiteX1" y="connsiteY1"/>
              </a:cxn>
              <a:cxn ang="0">
                <a:pos x="connsiteX2" y="connsiteY2"/>
              </a:cxn>
              <a:cxn ang="0">
                <a:pos x="connsiteX3" y="connsiteY3"/>
              </a:cxn>
            </a:cxnLst>
            <a:rect l="l" t="t" r="r" b="b"/>
            <a:pathLst>
              <a:path w="6882109" h="2005096">
                <a:moveTo>
                  <a:pt x="0" y="0"/>
                </a:moveTo>
                <a:lnTo>
                  <a:pt x="6882109" y="0"/>
                </a:lnTo>
                <a:lnTo>
                  <a:pt x="5879561" y="2005096"/>
                </a:lnTo>
                <a:lnTo>
                  <a:pt x="0" y="2005096"/>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GB"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Freeform: Shape 3">
            <a:extLst>
              <a:ext uri="{FF2B5EF4-FFF2-40B4-BE49-F238E27FC236}">
                <a16:creationId xmlns:a16="http://schemas.microsoft.com/office/drawing/2014/main" id="{5D0CCAB0-99B9-4100-AD3E-ACB56EBCD23B}"/>
              </a:ext>
            </a:extLst>
          </p:cNvPr>
          <p:cNvSpPr/>
          <p:nvPr/>
        </p:nvSpPr>
        <p:spPr bwMode="auto">
          <a:xfrm>
            <a:off x="-1" y="488"/>
            <a:ext cx="9040257" cy="1420373"/>
          </a:xfrm>
          <a:custGeom>
            <a:avLst/>
            <a:gdLst>
              <a:gd name="connsiteX0" fmla="*/ 0 w 6576402"/>
              <a:gd name="connsiteY0" fmla="*/ 0 h 2117581"/>
              <a:gd name="connsiteX1" fmla="*/ 6576402 w 6576402"/>
              <a:gd name="connsiteY1" fmla="*/ 0 h 2117581"/>
              <a:gd name="connsiteX2" fmla="*/ 5517611 w 6576402"/>
              <a:gd name="connsiteY2" fmla="*/ 2117581 h 2117581"/>
              <a:gd name="connsiteX3" fmla="*/ 0 w 6576402"/>
              <a:gd name="connsiteY3" fmla="*/ 2117581 h 2117581"/>
            </a:gdLst>
            <a:ahLst/>
            <a:cxnLst>
              <a:cxn ang="0">
                <a:pos x="connsiteX0" y="connsiteY0"/>
              </a:cxn>
              <a:cxn ang="0">
                <a:pos x="connsiteX1" y="connsiteY1"/>
              </a:cxn>
              <a:cxn ang="0">
                <a:pos x="connsiteX2" y="connsiteY2"/>
              </a:cxn>
              <a:cxn ang="0">
                <a:pos x="connsiteX3" y="connsiteY3"/>
              </a:cxn>
            </a:cxnLst>
            <a:rect l="l" t="t" r="r" b="b"/>
            <a:pathLst>
              <a:path w="6576402" h="2117581">
                <a:moveTo>
                  <a:pt x="0" y="0"/>
                </a:moveTo>
                <a:lnTo>
                  <a:pt x="6576402" y="0"/>
                </a:lnTo>
                <a:lnTo>
                  <a:pt x="5517611" y="2117581"/>
                </a:lnTo>
                <a:lnTo>
                  <a:pt x="0" y="211758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GB"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Hexagon 6">
            <a:extLst>
              <a:ext uri="{FF2B5EF4-FFF2-40B4-BE49-F238E27FC236}">
                <a16:creationId xmlns:a16="http://schemas.microsoft.com/office/drawing/2014/main" id="{BA5CE5D0-A4C1-4AFD-B092-D22A848A7EDD}"/>
              </a:ext>
            </a:extLst>
          </p:cNvPr>
          <p:cNvSpPr/>
          <p:nvPr/>
        </p:nvSpPr>
        <p:spPr bwMode="auto">
          <a:xfrm>
            <a:off x="279490" y="525496"/>
            <a:ext cx="504000" cy="432000"/>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r>
              <a:rPr lang="en-IN" sz="1600" b="1" dirty="0">
                <a:solidFill>
                  <a:srgbClr val="FFFFFF"/>
                </a:solidFill>
                <a:latin typeface="Segoe UI"/>
                <a:cs typeface="Segoe UI" pitchFamily="34" charset="0"/>
              </a:rPr>
              <a:t>4</a:t>
            </a:r>
            <a:endParaRPr lang="en-IN" sz="1176" b="1" dirty="0">
              <a:solidFill>
                <a:srgbClr val="FFFFFF"/>
              </a:solidFill>
              <a:latin typeface="Segoe UI"/>
              <a:cs typeface="Segoe UI" pitchFamily="34" charset="0"/>
            </a:endParaRPr>
          </a:p>
        </p:txBody>
      </p:sp>
      <p:sp>
        <p:nvSpPr>
          <p:cNvPr id="5" name="Title 4">
            <a:extLst>
              <a:ext uri="{FF2B5EF4-FFF2-40B4-BE49-F238E27FC236}">
                <a16:creationId xmlns:a16="http://schemas.microsoft.com/office/drawing/2014/main" id="{684A4BEC-D2F5-406C-B181-4B0FD433C475}"/>
              </a:ext>
            </a:extLst>
          </p:cNvPr>
          <p:cNvSpPr>
            <a:spLocks noGrp="1"/>
          </p:cNvSpPr>
          <p:nvPr>
            <p:ph type="title"/>
          </p:nvPr>
        </p:nvSpPr>
        <p:spPr>
          <a:xfrm>
            <a:off x="885531" y="477397"/>
            <a:ext cx="11306469" cy="528198"/>
          </a:xfrm>
        </p:spPr>
        <p:txBody>
          <a:bodyPr/>
          <a:lstStyle/>
          <a:p>
            <a:r>
              <a:rPr lang="en-IN" dirty="0">
                <a:solidFill>
                  <a:schemeClr val="bg1"/>
                </a:solidFill>
              </a:rPr>
              <a:t>DLP Management Interfaces</a:t>
            </a:r>
          </a:p>
        </p:txBody>
      </p:sp>
    </p:spTree>
    <p:extLst>
      <p:ext uri="{BB962C8B-B14F-4D97-AF65-F5344CB8AC3E}">
        <p14:creationId xmlns:p14="http://schemas.microsoft.com/office/powerpoint/2010/main" val="17412685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42" presetClass="path" presetSubtype="0" decel="100000" fill="hold" grpId="1" nodeType="withEffect">
                                  <p:stCondLst>
                                    <p:cond delay="0"/>
                                  </p:stCondLst>
                                  <p:childTnLst>
                                    <p:animMotion origin="layout" path="M -3.125E-6 4.07407E-6 L -3.125E-6 0.03541 " pathEditMode="relative" rAng="0" ptsTypes="AA">
                                      <p:cBhvr>
                                        <p:cTn id="12" dur="700" spd="-100000" fill="hold"/>
                                        <p:tgtEl>
                                          <p:spTgt spid="29"/>
                                        </p:tgtEl>
                                        <p:attrNameLst>
                                          <p:attrName>ppt_x</p:attrName>
                                          <p:attrName>ppt_y</p:attrName>
                                        </p:attrNameLst>
                                      </p:cBhvr>
                                      <p:rCtr x="0" y="1782"/>
                                    </p:animMotion>
                                  </p:childTnLst>
                                </p:cTn>
                              </p:par>
                            </p:childTnLst>
                          </p:cTn>
                        </p:par>
                        <p:par>
                          <p:cTn id="13" fill="hold">
                            <p:stCondLst>
                              <p:cond delay="75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childTnLst>
                          </p:cTn>
                        </p:par>
                        <p:par>
                          <p:cTn id="17" fill="hold">
                            <p:stCondLst>
                              <p:cond delay="1250"/>
                            </p:stCondLst>
                            <p:childTnLst>
                              <p:par>
                                <p:cTn id="18" presetID="10" presetClass="entr" presetSubtype="0" fill="hold" nodeType="afterEffect">
                                  <p:stCondLst>
                                    <p:cond delay="0"/>
                                  </p:stCondLst>
                                  <p:childTnLst>
                                    <p:set>
                                      <p:cBhvr>
                                        <p:cTn id="19" dur="1" fill="hold">
                                          <p:stCondLst>
                                            <p:cond delay="0"/>
                                          </p:stCondLst>
                                        </p:cTn>
                                        <p:tgtEl>
                                          <p:spTgt spid="63"/>
                                        </p:tgtEl>
                                        <p:attrNameLst>
                                          <p:attrName>style.visibility</p:attrName>
                                        </p:attrNameLst>
                                      </p:cBhvr>
                                      <p:to>
                                        <p:strVal val="visible"/>
                                      </p:to>
                                    </p:set>
                                    <p:animEffect transition="in" filter="fade">
                                      <p:cBhvr>
                                        <p:cTn id="20" dur="500"/>
                                        <p:tgtEl>
                                          <p:spTgt spid="63"/>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42" presetClass="path" presetSubtype="0" decel="100000" fill="hold" grpId="1" nodeType="withEffect">
                                  <p:stCondLst>
                                    <p:cond delay="0"/>
                                  </p:stCondLst>
                                  <p:childTnLst>
                                    <p:animMotion origin="layout" path="M -3.125E-6 4.07407E-6 L -3.125E-6 0.03541 " pathEditMode="relative" rAng="0" ptsTypes="AA">
                                      <p:cBhvr>
                                        <p:cTn id="25" dur="700" spd="-100000" fill="hold"/>
                                        <p:tgtEl>
                                          <p:spTgt spid="30"/>
                                        </p:tgtEl>
                                        <p:attrNameLst>
                                          <p:attrName>ppt_x</p:attrName>
                                          <p:attrName>ppt_y</p:attrName>
                                        </p:attrNameLst>
                                      </p:cBhvr>
                                      <p:rCtr x="0" y="1782"/>
                                    </p:animMotion>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66"/>
                                        </p:tgtEl>
                                        <p:attrNameLst>
                                          <p:attrName>style.visibility</p:attrName>
                                        </p:attrNameLst>
                                      </p:cBhvr>
                                      <p:to>
                                        <p:strVal val="visible"/>
                                      </p:to>
                                    </p:set>
                                    <p:animEffect transition="in" filter="fade">
                                      <p:cBhvr>
                                        <p:cTn id="29" dur="500"/>
                                        <p:tgtEl>
                                          <p:spTgt spid="66"/>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64"/>
                                        </p:tgtEl>
                                        <p:attrNameLst>
                                          <p:attrName>style.visibility</p:attrName>
                                        </p:attrNameLst>
                                      </p:cBhvr>
                                      <p:to>
                                        <p:strVal val="visible"/>
                                      </p:to>
                                    </p:set>
                                    <p:animEffect transition="in" filter="fade">
                                      <p:cBhvr>
                                        <p:cTn id="33" dur="500"/>
                                        <p:tgtEl>
                                          <p:spTgt spid="64"/>
                                        </p:tgtEl>
                                      </p:cBhvr>
                                    </p:animEffect>
                                  </p:childTnLst>
                                </p:cTn>
                              </p:par>
                              <p:par>
                                <p:cTn id="34" presetID="10" presetClass="entr" presetSubtype="0" fill="hold" grpId="0" nodeType="withEffect">
                                  <p:stCondLst>
                                    <p:cond delay="25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par>
                                <p:cTn id="37" presetID="42" presetClass="path" presetSubtype="0" decel="100000" fill="hold" grpId="1" nodeType="withEffect">
                                  <p:stCondLst>
                                    <p:cond delay="0"/>
                                  </p:stCondLst>
                                  <p:childTnLst>
                                    <p:animMotion origin="layout" path="M -3.125E-6 4.07407E-6 L -3.125E-6 0.03541 " pathEditMode="relative" rAng="0" ptsTypes="AA">
                                      <p:cBhvr>
                                        <p:cTn id="38" dur="700" spd="-100000" fill="hold"/>
                                        <p:tgtEl>
                                          <p:spTgt spid="31"/>
                                        </p:tgtEl>
                                        <p:attrNameLst>
                                          <p:attrName>ppt_x</p:attrName>
                                          <p:attrName>ppt_y</p:attrName>
                                        </p:attrNameLst>
                                      </p:cBhvr>
                                      <p:rCtr x="0" y="17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30" grpId="0"/>
      <p:bldP spid="30" grpId="1"/>
      <p:bldP spid="31" grpId="0"/>
      <p:bldP spid="31"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Hexagon 191">
            <a:extLst>
              <a:ext uri="{FF2B5EF4-FFF2-40B4-BE49-F238E27FC236}">
                <a16:creationId xmlns:a16="http://schemas.microsoft.com/office/drawing/2014/main" id="{09727674-CC50-4B75-BED4-F343DC053218}"/>
              </a:ext>
            </a:extLst>
          </p:cNvPr>
          <p:cNvSpPr/>
          <p:nvPr/>
        </p:nvSpPr>
        <p:spPr bwMode="auto">
          <a:xfrm>
            <a:off x="10833960" y="-804120"/>
            <a:ext cx="2310957" cy="2035631"/>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193" name="Hexagon 192">
            <a:extLst>
              <a:ext uri="{FF2B5EF4-FFF2-40B4-BE49-F238E27FC236}">
                <a16:creationId xmlns:a16="http://schemas.microsoft.com/office/drawing/2014/main" id="{AA3D74CF-726A-4CFB-BA92-4A43B8B9622E}"/>
              </a:ext>
            </a:extLst>
          </p:cNvPr>
          <p:cNvSpPr/>
          <p:nvPr/>
        </p:nvSpPr>
        <p:spPr bwMode="auto">
          <a:xfrm>
            <a:off x="11476454" y="120737"/>
            <a:ext cx="1601087" cy="1410335"/>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endParaRPr lang="en-IN" sz="1176" b="1" err="1">
              <a:solidFill>
                <a:srgbClr val="FFFFFF"/>
              </a:solidFill>
              <a:latin typeface="Segoe UI"/>
              <a:cs typeface="Segoe UI" pitchFamily="34" charset="0"/>
            </a:endParaRPr>
          </a:p>
        </p:txBody>
      </p:sp>
      <p:grpSp>
        <p:nvGrpSpPr>
          <p:cNvPr id="60" name="Group 59">
            <a:extLst>
              <a:ext uri="{FF2B5EF4-FFF2-40B4-BE49-F238E27FC236}">
                <a16:creationId xmlns:a16="http://schemas.microsoft.com/office/drawing/2014/main" id="{AF9EEF76-5B19-4FCA-BF22-826CED4F4EE5}"/>
              </a:ext>
            </a:extLst>
          </p:cNvPr>
          <p:cNvGrpSpPr/>
          <p:nvPr/>
        </p:nvGrpSpPr>
        <p:grpSpPr>
          <a:xfrm>
            <a:off x="498430" y="914411"/>
            <a:ext cx="11195141" cy="5029175"/>
            <a:chOff x="453854" y="1578658"/>
            <a:chExt cx="11195141" cy="5029176"/>
          </a:xfrm>
        </p:grpSpPr>
        <p:sp>
          <p:nvSpPr>
            <p:cNvPr id="98" name="TextBox 97">
              <a:extLst>
                <a:ext uri="{FF2B5EF4-FFF2-40B4-BE49-F238E27FC236}">
                  <a16:creationId xmlns:a16="http://schemas.microsoft.com/office/drawing/2014/main" id="{A5F6BEDB-DADE-40F0-AB54-6E1338F501BE}"/>
                </a:ext>
              </a:extLst>
            </p:cNvPr>
            <p:cNvSpPr txBox="1"/>
            <p:nvPr/>
          </p:nvSpPr>
          <p:spPr>
            <a:xfrm>
              <a:off x="8119799" y="3630333"/>
              <a:ext cx="2124741" cy="241285"/>
            </a:xfrm>
            <a:prstGeom prst="rect">
              <a:avLst/>
            </a:prstGeom>
            <a:noFill/>
          </p:spPr>
          <p:txBody>
            <a:bodyPr wrap="square" lIns="0" tIns="0" rIns="0" bIns="0" rtlCol="0">
              <a:spAutoFit/>
            </a:bodyPr>
            <a:lstStyle/>
            <a:p>
              <a:pPr defTabSz="1195122">
                <a:defRPr/>
              </a:pPr>
              <a:r>
                <a:rPr lang="en-US" sz="1568">
                  <a:solidFill>
                    <a:srgbClr val="3C3C41">
                      <a:alpha val="25000"/>
                    </a:srgbClr>
                  </a:solidFill>
                  <a:latin typeface="Segoe UI"/>
                </a:rPr>
                <a:t>Resource permissions</a:t>
              </a:r>
            </a:p>
          </p:txBody>
        </p:sp>
        <p:sp>
          <p:nvSpPr>
            <p:cNvPr id="99" name="TextBox 98">
              <a:extLst>
                <a:ext uri="{FF2B5EF4-FFF2-40B4-BE49-F238E27FC236}">
                  <a16:creationId xmlns:a16="http://schemas.microsoft.com/office/drawing/2014/main" id="{5E4A5CF8-A721-44DE-847F-A4BB8252716E}"/>
                </a:ext>
              </a:extLst>
            </p:cNvPr>
            <p:cNvSpPr txBox="1"/>
            <p:nvPr/>
          </p:nvSpPr>
          <p:spPr>
            <a:xfrm>
              <a:off x="8120146" y="5398040"/>
              <a:ext cx="2810541" cy="241285"/>
            </a:xfrm>
            <a:prstGeom prst="rect">
              <a:avLst/>
            </a:prstGeom>
            <a:noFill/>
          </p:spPr>
          <p:txBody>
            <a:bodyPr wrap="square" lIns="0" tIns="0" rIns="0" bIns="0" rtlCol="0">
              <a:spAutoFit/>
            </a:bodyPr>
            <a:lstStyle/>
            <a:p>
              <a:pPr defTabSz="1195122">
                <a:defRPr/>
              </a:pPr>
              <a:r>
                <a:rPr lang="en-US" sz="1568" dirty="0" err="1">
                  <a:solidFill>
                    <a:srgbClr val="3C3C41"/>
                  </a:solidFill>
                  <a:latin typeface="Segoe UI"/>
                </a:rPr>
                <a:t>Dataverse</a:t>
              </a:r>
              <a:r>
                <a:rPr lang="en-US" sz="1568" dirty="0">
                  <a:solidFill>
                    <a:srgbClr val="3C3C41"/>
                  </a:solidFill>
                  <a:latin typeface="Segoe UI"/>
                </a:rPr>
                <a:t> security</a:t>
              </a:r>
            </a:p>
          </p:txBody>
        </p:sp>
        <p:sp>
          <p:nvSpPr>
            <p:cNvPr id="100" name="TextBox 99">
              <a:extLst>
                <a:ext uri="{FF2B5EF4-FFF2-40B4-BE49-F238E27FC236}">
                  <a16:creationId xmlns:a16="http://schemas.microsoft.com/office/drawing/2014/main" id="{45C1FAE4-3A3D-4BE9-A4A4-59F216129347}"/>
                </a:ext>
              </a:extLst>
            </p:cNvPr>
            <p:cNvSpPr txBox="1"/>
            <p:nvPr/>
          </p:nvSpPr>
          <p:spPr>
            <a:xfrm>
              <a:off x="8120147" y="6217320"/>
              <a:ext cx="2645332" cy="241285"/>
            </a:xfrm>
            <a:prstGeom prst="rect">
              <a:avLst/>
            </a:prstGeom>
            <a:noFill/>
          </p:spPr>
          <p:txBody>
            <a:bodyPr wrap="square" lIns="0" tIns="0" rIns="0" bIns="0" rtlCol="0">
              <a:spAutoFit/>
            </a:bodyPr>
            <a:lstStyle/>
            <a:p>
              <a:pPr defTabSz="1195122">
                <a:defRPr/>
              </a:pPr>
              <a:r>
                <a:rPr lang="en-US" sz="1568">
                  <a:solidFill>
                    <a:srgbClr val="3C3C41">
                      <a:alpha val="25000"/>
                    </a:srgbClr>
                  </a:solidFill>
                  <a:latin typeface="Segoe UI"/>
                </a:rPr>
                <a:t>On-premises data gateway</a:t>
              </a:r>
            </a:p>
          </p:txBody>
        </p:sp>
        <p:sp>
          <p:nvSpPr>
            <p:cNvPr id="195" name="Rechteck 49">
              <a:extLst>
                <a:ext uri="{FF2B5EF4-FFF2-40B4-BE49-F238E27FC236}">
                  <a16:creationId xmlns:a16="http://schemas.microsoft.com/office/drawing/2014/main" id="{6E334574-0D07-4820-B833-1BB940BF64B9}"/>
                </a:ext>
              </a:extLst>
            </p:cNvPr>
            <p:cNvSpPr/>
            <p:nvPr/>
          </p:nvSpPr>
          <p:spPr bwMode="auto">
            <a:xfrm>
              <a:off x="543005" y="2244096"/>
              <a:ext cx="5594555" cy="3686450"/>
            </a:xfrm>
            <a:prstGeom prst="rect">
              <a:avLst/>
            </a:prstGeom>
            <a:ln w="15875">
              <a:solidFill>
                <a:schemeClr val="tx1">
                  <a:lumMod val="75000"/>
                </a:schemeClr>
              </a:solidFill>
              <a:prstDash val="sysDash"/>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39047" tIns="191237" rIns="239047" bIns="191237" numCol="1" spcCol="0" rtlCol="0" fromWordArt="0" anchor="t" anchorCtr="0" forceAA="0" compatLnSpc="1">
              <a:prstTxWarp prst="textNoShape">
                <a:avLst/>
              </a:prstTxWarp>
              <a:noAutofit/>
            </a:bodyPr>
            <a:lstStyle/>
            <a:p>
              <a:pPr algn="ctr" defTabSz="1218743" fontAlgn="base">
                <a:lnSpc>
                  <a:spcPct val="90000"/>
                </a:lnSpc>
                <a:spcBef>
                  <a:spcPct val="0"/>
                </a:spcBef>
                <a:spcAft>
                  <a:spcPct val="0"/>
                </a:spcAft>
                <a:defRPr/>
              </a:pPr>
              <a:endParaRPr lang="en-US" sz="1029">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7" name="Rechteck 49">
              <a:extLst>
                <a:ext uri="{FF2B5EF4-FFF2-40B4-BE49-F238E27FC236}">
                  <a16:creationId xmlns:a16="http://schemas.microsoft.com/office/drawing/2014/main" id="{5974ED80-1B2A-4DA8-B456-F94C2F279CBC}"/>
                </a:ext>
              </a:extLst>
            </p:cNvPr>
            <p:cNvSpPr/>
            <p:nvPr/>
          </p:nvSpPr>
          <p:spPr bwMode="auto">
            <a:xfrm>
              <a:off x="776545" y="2583640"/>
              <a:ext cx="4924426" cy="210312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39047" tIns="191237" rIns="239047" bIns="191237" numCol="1" spcCol="0" rtlCol="0" fromWordArt="0" anchor="t" anchorCtr="0" forceAA="0" compatLnSpc="1">
              <a:prstTxWarp prst="textNoShape">
                <a:avLst/>
              </a:prstTxWarp>
              <a:noAutofit/>
            </a:bodyPr>
            <a:lstStyle/>
            <a:p>
              <a:pPr algn="ctr" defTabSz="1218743" fontAlgn="base">
                <a:lnSpc>
                  <a:spcPct val="90000"/>
                </a:lnSpc>
                <a:spcBef>
                  <a:spcPct val="0"/>
                </a:spcBef>
                <a:spcAft>
                  <a:spcPct val="0"/>
                </a:spcAft>
                <a:defRPr/>
              </a:pPr>
              <a:endParaRPr lang="en-US" sz="1029">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8" name="Rechteck 56">
              <a:extLst>
                <a:ext uri="{FF2B5EF4-FFF2-40B4-BE49-F238E27FC236}">
                  <a16:creationId xmlns:a16="http://schemas.microsoft.com/office/drawing/2014/main" id="{6259C62A-BA32-4827-96FE-4CC119A84C48}"/>
                </a:ext>
              </a:extLst>
            </p:cNvPr>
            <p:cNvSpPr/>
            <p:nvPr/>
          </p:nvSpPr>
          <p:spPr bwMode="auto">
            <a:xfrm>
              <a:off x="776545" y="2583640"/>
              <a:ext cx="4924426" cy="278455"/>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218743" fontAlgn="base">
                <a:lnSpc>
                  <a:spcPct val="90000"/>
                </a:lnSpc>
                <a:spcBef>
                  <a:spcPct val="0"/>
                </a:spcBef>
                <a:spcAft>
                  <a:spcPct val="0"/>
                </a:spcAft>
                <a:defRPr/>
              </a:pPr>
              <a:endParaRPr lang="en-US" sz="1176">
                <a:solidFill>
                  <a:srgbClr val="FFFFFF"/>
                </a:solidFill>
                <a:latin typeface="Segoe UI Semibold"/>
                <a:cs typeface="Segoe UI" pitchFamily="34" charset="0"/>
              </a:endParaRPr>
            </a:p>
          </p:txBody>
        </p:sp>
        <p:sp>
          <p:nvSpPr>
            <p:cNvPr id="199" name="Textfeld 40">
              <a:extLst>
                <a:ext uri="{FF2B5EF4-FFF2-40B4-BE49-F238E27FC236}">
                  <a16:creationId xmlns:a16="http://schemas.microsoft.com/office/drawing/2014/main" id="{C043FC23-A2C0-4FAF-994E-AB56DD964EA7}"/>
                </a:ext>
              </a:extLst>
            </p:cNvPr>
            <p:cNvSpPr txBox="1"/>
            <p:nvPr/>
          </p:nvSpPr>
          <p:spPr>
            <a:xfrm>
              <a:off x="821577" y="2643307"/>
              <a:ext cx="243656" cy="149464"/>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1195122">
                <a:spcAft>
                  <a:spcPts val="784"/>
                </a:spcAft>
                <a:defRPr/>
              </a:pPr>
              <a:r>
                <a:rPr lang="en-US" sz="1079">
                  <a:solidFill>
                    <a:srgbClr val="FFFFFF"/>
                  </a:solidFill>
                  <a:latin typeface="Segoe UI Semibold"/>
                </a:rPr>
                <a:t>Dev</a:t>
              </a:r>
            </a:p>
          </p:txBody>
        </p:sp>
        <p:sp>
          <p:nvSpPr>
            <p:cNvPr id="200" name="Rechteck 49">
              <a:extLst>
                <a:ext uri="{FF2B5EF4-FFF2-40B4-BE49-F238E27FC236}">
                  <a16:creationId xmlns:a16="http://schemas.microsoft.com/office/drawing/2014/main" id="{602CBE3C-CE47-40EE-B76C-390F2FFCA2D6}"/>
                </a:ext>
              </a:extLst>
            </p:cNvPr>
            <p:cNvSpPr/>
            <p:nvPr/>
          </p:nvSpPr>
          <p:spPr bwMode="auto">
            <a:xfrm>
              <a:off x="861318" y="2813057"/>
              <a:ext cx="4924426" cy="210312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39047" tIns="191237" rIns="239047" bIns="191237" numCol="1" spcCol="0" rtlCol="0" fromWordArt="0" anchor="t" anchorCtr="0" forceAA="0" compatLnSpc="1">
              <a:prstTxWarp prst="textNoShape">
                <a:avLst/>
              </a:prstTxWarp>
              <a:noAutofit/>
            </a:bodyPr>
            <a:lstStyle/>
            <a:p>
              <a:pPr algn="ctr" defTabSz="1218743" fontAlgn="base">
                <a:lnSpc>
                  <a:spcPct val="90000"/>
                </a:lnSpc>
                <a:spcBef>
                  <a:spcPct val="0"/>
                </a:spcBef>
                <a:spcAft>
                  <a:spcPct val="0"/>
                </a:spcAft>
                <a:defRPr/>
              </a:pPr>
              <a:endParaRPr lang="en-US" sz="1029">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01" name="Rechteck 56">
              <a:extLst>
                <a:ext uri="{FF2B5EF4-FFF2-40B4-BE49-F238E27FC236}">
                  <a16:creationId xmlns:a16="http://schemas.microsoft.com/office/drawing/2014/main" id="{32473F73-8905-446D-8B4F-9EF417985D57}"/>
                </a:ext>
              </a:extLst>
            </p:cNvPr>
            <p:cNvSpPr/>
            <p:nvPr/>
          </p:nvSpPr>
          <p:spPr bwMode="auto">
            <a:xfrm>
              <a:off x="861318" y="2813057"/>
              <a:ext cx="4924426" cy="278455"/>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218743" fontAlgn="base">
                <a:lnSpc>
                  <a:spcPct val="90000"/>
                </a:lnSpc>
                <a:spcBef>
                  <a:spcPct val="0"/>
                </a:spcBef>
                <a:spcAft>
                  <a:spcPct val="0"/>
                </a:spcAft>
                <a:defRPr/>
              </a:pPr>
              <a:endParaRPr lang="en-US" sz="1176">
                <a:solidFill>
                  <a:srgbClr val="FFFFFF"/>
                </a:solidFill>
                <a:latin typeface="Segoe UI Semibold"/>
                <a:cs typeface="Segoe UI" pitchFamily="34" charset="0"/>
              </a:endParaRPr>
            </a:p>
          </p:txBody>
        </p:sp>
        <p:sp>
          <p:nvSpPr>
            <p:cNvPr id="202" name="Textfeld 40">
              <a:extLst>
                <a:ext uri="{FF2B5EF4-FFF2-40B4-BE49-F238E27FC236}">
                  <a16:creationId xmlns:a16="http://schemas.microsoft.com/office/drawing/2014/main" id="{D1D76B86-DFA4-4C90-A255-66316F2F535B}"/>
                </a:ext>
              </a:extLst>
            </p:cNvPr>
            <p:cNvSpPr txBox="1"/>
            <p:nvPr/>
          </p:nvSpPr>
          <p:spPr>
            <a:xfrm>
              <a:off x="906349" y="2872725"/>
              <a:ext cx="259686" cy="149464"/>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1195122">
                <a:spcAft>
                  <a:spcPts val="784"/>
                </a:spcAft>
                <a:defRPr/>
              </a:pPr>
              <a:r>
                <a:rPr lang="en-US" sz="1079">
                  <a:solidFill>
                    <a:srgbClr val="FFFFFF"/>
                  </a:solidFill>
                  <a:latin typeface="Segoe UI Semibold"/>
                </a:rPr>
                <a:t>Test</a:t>
              </a:r>
            </a:p>
          </p:txBody>
        </p:sp>
        <p:sp>
          <p:nvSpPr>
            <p:cNvPr id="203" name="Rechteck 49">
              <a:extLst>
                <a:ext uri="{FF2B5EF4-FFF2-40B4-BE49-F238E27FC236}">
                  <a16:creationId xmlns:a16="http://schemas.microsoft.com/office/drawing/2014/main" id="{23A5DFB1-0007-4951-938A-A05360562D3B}"/>
                </a:ext>
              </a:extLst>
            </p:cNvPr>
            <p:cNvSpPr/>
            <p:nvPr/>
          </p:nvSpPr>
          <p:spPr bwMode="auto">
            <a:xfrm>
              <a:off x="958417" y="3037925"/>
              <a:ext cx="4924426" cy="2098096"/>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39047" tIns="191237" rIns="239047" bIns="191237" numCol="1" spcCol="0" rtlCol="0" fromWordArt="0" anchor="t" anchorCtr="0" forceAA="0" compatLnSpc="1">
              <a:prstTxWarp prst="textNoShape">
                <a:avLst/>
              </a:prstTxWarp>
              <a:noAutofit/>
            </a:bodyPr>
            <a:lstStyle/>
            <a:p>
              <a:pPr algn="ctr" defTabSz="1218743" fontAlgn="base">
                <a:lnSpc>
                  <a:spcPct val="90000"/>
                </a:lnSpc>
                <a:spcBef>
                  <a:spcPct val="0"/>
                </a:spcBef>
                <a:spcAft>
                  <a:spcPct val="0"/>
                </a:spcAft>
                <a:defRPr/>
              </a:pPr>
              <a:endParaRPr lang="en-US" sz="1029">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04" name="Graphic 203">
              <a:extLst>
                <a:ext uri="{FF2B5EF4-FFF2-40B4-BE49-F238E27FC236}">
                  <a16:creationId xmlns:a16="http://schemas.microsoft.com/office/drawing/2014/main" id="{06FB21DD-5CD1-4A93-8A24-5EC789A0C386}"/>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73319" y="3522375"/>
              <a:ext cx="457200" cy="457200"/>
            </a:xfrm>
            <a:prstGeom prst="rect">
              <a:avLst/>
            </a:prstGeom>
          </p:spPr>
        </p:pic>
        <p:pic>
          <p:nvPicPr>
            <p:cNvPr id="205" name="Graphic 204">
              <a:extLst>
                <a:ext uri="{FF2B5EF4-FFF2-40B4-BE49-F238E27FC236}">
                  <a16:creationId xmlns:a16="http://schemas.microsoft.com/office/drawing/2014/main" id="{B414EC86-BBD7-4729-95C1-8F1696571680}"/>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044073" y="3522375"/>
              <a:ext cx="457200" cy="457200"/>
            </a:xfrm>
            <a:prstGeom prst="rect">
              <a:avLst/>
            </a:prstGeom>
          </p:spPr>
        </p:pic>
        <p:pic>
          <p:nvPicPr>
            <p:cNvPr id="206" name="Graphic 205">
              <a:extLst>
                <a:ext uri="{FF2B5EF4-FFF2-40B4-BE49-F238E27FC236}">
                  <a16:creationId xmlns:a16="http://schemas.microsoft.com/office/drawing/2014/main" id="{505DF240-C881-4B61-B545-46C73FF82CFD}"/>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714828" y="3522375"/>
              <a:ext cx="457200" cy="457200"/>
            </a:xfrm>
            <a:prstGeom prst="rect">
              <a:avLst/>
            </a:prstGeom>
          </p:spPr>
        </p:pic>
        <p:sp>
          <p:nvSpPr>
            <p:cNvPr id="207" name="Rectangle 24">
              <a:extLst>
                <a:ext uri="{FF2B5EF4-FFF2-40B4-BE49-F238E27FC236}">
                  <a16:creationId xmlns:a16="http://schemas.microsoft.com/office/drawing/2014/main" id="{5BAEF29F-DE27-4AF9-955E-67215DEE1F3D}"/>
                </a:ext>
              </a:extLst>
            </p:cNvPr>
            <p:cNvSpPr/>
            <p:nvPr/>
          </p:nvSpPr>
          <p:spPr bwMode="auto">
            <a:xfrm>
              <a:off x="1131350" y="4014060"/>
              <a:ext cx="941139" cy="211148"/>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55">
                <a:defRPr/>
              </a:pPr>
              <a:r>
                <a:rPr lang="en-US" sz="1372">
                  <a:gradFill>
                    <a:gsLst>
                      <a:gs pos="2917">
                        <a:srgbClr val="282828"/>
                      </a:gs>
                      <a:gs pos="30000">
                        <a:srgbClr val="282828"/>
                      </a:gs>
                    </a:gsLst>
                    <a:lin ang="5400000" scaled="0"/>
                  </a:gradFill>
                  <a:latin typeface="Segoe UI Semibold"/>
                </a:rPr>
                <a:t>Power Apps</a:t>
              </a:r>
            </a:p>
          </p:txBody>
        </p:sp>
        <p:sp>
          <p:nvSpPr>
            <p:cNvPr id="208" name="Rectangle 24">
              <a:extLst>
                <a:ext uri="{FF2B5EF4-FFF2-40B4-BE49-F238E27FC236}">
                  <a16:creationId xmlns:a16="http://schemas.microsoft.com/office/drawing/2014/main" id="{8C211A2B-B7B1-43D7-AA2A-78D1D70B6983}"/>
                </a:ext>
              </a:extLst>
            </p:cNvPr>
            <p:cNvSpPr/>
            <p:nvPr/>
          </p:nvSpPr>
          <p:spPr bwMode="auto">
            <a:xfrm>
              <a:off x="2583035" y="4014060"/>
              <a:ext cx="1379276" cy="211148"/>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55">
                <a:defRPr/>
              </a:pPr>
              <a:r>
                <a:rPr lang="en-US" sz="1372">
                  <a:gradFill>
                    <a:gsLst>
                      <a:gs pos="2917">
                        <a:srgbClr val="282828"/>
                      </a:gs>
                      <a:gs pos="30000">
                        <a:srgbClr val="282828"/>
                      </a:gs>
                    </a:gsLst>
                    <a:lin ang="5400000" scaled="0"/>
                  </a:gradFill>
                  <a:latin typeface="Segoe UI Semibold"/>
                </a:rPr>
                <a:t>Power Automate</a:t>
              </a:r>
            </a:p>
          </p:txBody>
        </p:sp>
        <p:sp>
          <p:nvSpPr>
            <p:cNvPr id="209" name="Rectangle 24">
              <a:extLst>
                <a:ext uri="{FF2B5EF4-FFF2-40B4-BE49-F238E27FC236}">
                  <a16:creationId xmlns:a16="http://schemas.microsoft.com/office/drawing/2014/main" id="{D49F6943-61F2-4F28-9144-4200B8FB50FC}"/>
                </a:ext>
              </a:extLst>
            </p:cNvPr>
            <p:cNvSpPr/>
            <p:nvPr/>
          </p:nvSpPr>
          <p:spPr bwMode="auto">
            <a:xfrm>
              <a:off x="4101391" y="4014060"/>
              <a:ext cx="1684073" cy="211148"/>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55">
                <a:defRPr/>
              </a:pPr>
              <a:r>
                <a:rPr lang="en-US" sz="1372">
                  <a:gradFill>
                    <a:gsLst>
                      <a:gs pos="2917">
                        <a:srgbClr val="282828"/>
                      </a:gs>
                      <a:gs pos="30000">
                        <a:srgbClr val="282828"/>
                      </a:gs>
                    </a:gsLst>
                    <a:lin ang="5400000" scaled="0"/>
                  </a:gradFill>
                  <a:latin typeface="Segoe UI Semibold"/>
                </a:rPr>
                <a:t>Power Virtual Agents</a:t>
              </a:r>
            </a:p>
          </p:txBody>
        </p:sp>
        <p:pic>
          <p:nvPicPr>
            <p:cNvPr id="210" name="Picture 209">
              <a:extLst>
                <a:ext uri="{FF2B5EF4-FFF2-40B4-BE49-F238E27FC236}">
                  <a16:creationId xmlns:a16="http://schemas.microsoft.com/office/drawing/2014/main" id="{777438C2-1DC0-4A66-AA3D-D2A2972A799E}"/>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1131350" y="4377655"/>
              <a:ext cx="4569341" cy="442951"/>
            </a:xfrm>
            <a:prstGeom prst="rect">
              <a:avLst/>
            </a:prstGeom>
          </p:spPr>
        </p:pic>
        <p:sp>
          <p:nvSpPr>
            <p:cNvPr id="211" name="Rechteck 56">
              <a:extLst>
                <a:ext uri="{FF2B5EF4-FFF2-40B4-BE49-F238E27FC236}">
                  <a16:creationId xmlns:a16="http://schemas.microsoft.com/office/drawing/2014/main" id="{DD752EAE-FB71-4649-A314-753475EDF49A}"/>
                </a:ext>
              </a:extLst>
            </p:cNvPr>
            <p:cNvSpPr/>
            <p:nvPr/>
          </p:nvSpPr>
          <p:spPr bwMode="auto">
            <a:xfrm>
              <a:off x="958417" y="3037924"/>
              <a:ext cx="4924426" cy="417878"/>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218743" fontAlgn="base">
                <a:lnSpc>
                  <a:spcPct val="90000"/>
                </a:lnSpc>
                <a:spcBef>
                  <a:spcPct val="0"/>
                </a:spcBef>
                <a:spcAft>
                  <a:spcPct val="0"/>
                </a:spcAft>
                <a:defRPr/>
              </a:pPr>
              <a:r>
                <a:rPr lang="en-US" sz="1176">
                  <a:solidFill>
                    <a:srgbClr val="FFFFFF"/>
                  </a:solidFill>
                  <a:latin typeface="Segoe UI Semibold"/>
                  <a:cs typeface="Segoe UI" pitchFamily="34" charset="0"/>
                </a:rPr>
                <a:t>Environment</a:t>
              </a:r>
            </a:p>
          </p:txBody>
        </p:sp>
        <p:sp>
          <p:nvSpPr>
            <p:cNvPr id="212" name="Rectangle 24">
              <a:extLst>
                <a:ext uri="{FF2B5EF4-FFF2-40B4-BE49-F238E27FC236}">
                  <a16:creationId xmlns:a16="http://schemas.microsoft.com/office/drawing/2014/main" id="{D13BC463-5B37-4AB1-95C0-934A17807C4D}"/>
                </a:ext>
              </a:extLst>
            </p:cNvPr>
            <p:cNvSpPr/>
            <p:nvPr/>
          </p:nvSpPr>
          <p:spPr bwMode="auto">
            <a:xfrm>
              <a:off x="2742537" y="4862248"/>
              <a:ext cx="1379276" cy="211148"/>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55">
                <a:defRPr/>
              </a:pPr>
              <a:r>
                <a:rPr lang="en-US" sz="1372">
                  <a:gradFill>
                    <a:gsLst>
                      <a:gs pos="2917">
                        <a:srgbClr val="282828"/>
                      </a:gs>
                      <a:gs pos="30000">
                        <a:srgbClr val="282828"/>
                      </a:gs>
                    </a:gsLst>
                    <a:lin ang="5400000" scaled="0"/>
                  </a:gradFill>
                  <a:latin typeface="Segoe UI Semibold"/>
                </a:rPr>
                <a:t>Connectors</a:t>
              </a:r>
            </a:p>
          </p:txBody>
        </p:sp>
        <p:grpSp>
          <p:nvGrpSpPr>
            <p:cNvPr id="39" name="Group 38">
              <a:extLst>
                <a:ext uri="{FF2B5EF4-FFF2-40B4-BE49-F238E27FC236}">
                  <a16:creationId xmlns:a16="http://schemas.microsoft.com/office/drawing/2014/main" id="{1E270C4A-6C44-4BA6-B365-90A6AD6BB427}"/>
                </a:ext>
              </a:extLst>
            </p:cNvPr>
            <p:cNvGrpSpPr/>
            <p:nvPr/>
          </p:nvGrpSpPr>
          <p:grpSpPr>
            <a:xfrm>
              <a:off x="2216703" y="5317669"/>
              <a:ext cx="2230857" cy="422358"/>
              <a:chOff x="2189601" y="5094530"/>
              <a:chExt cx="2230857" cy="422358"/>
            </a:xfrm>
          </p:grpSpPr>
          <p:sp>
            <p:nvSpPr>
              <p:cNvPr id="227" name="Rechteck 49">
                <a:extLst>
                  <a:ext uri="{FF2B5EF4-FFF2-40B4-BE49-F238E27FC236}">
                    <a16:creationId xmlns:a16="http://schemas.microsoft.com/office/drawing/2014/main" id="{E42B9258-E5CC-40C0-B5E8-B28CFA36B554}"/>
                  </a:ext>
                </a:extLst>
              </p:cNvPr>
              <p:cNvSpPr/>
              <p:nvPr/>
            </p:nvSpPr>
            <p:spPr bwMode="auto">
              <a:xfrm>
                <a:off x="2192313" y="5094530"/>
                <a:ext cx="2228145"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39047" tIns="191237" rIns="239047" bIns="191237" numCol="1" spcCol="0" rtlCol="0" fromWordArt="0" anchor="t" anchorCtr="0" forceAA="0" compatLnSpc="1">
                <a:prstTxWarp prst="textNoShape">
                  <a:avLst/>
                </a:prstTxWarp>
                <a:noAutofit/>
              </a:bodyPr>
              <a:lstStyle/>
              <a:p>
                <a:pPr algn="ctr" defTabSz="1218743" fontAlgn="base">
                  <a:lnSpc>
                    <a:spcPct val="90000"/>
                  </a:lnSpc>
                  <a:spcBef>
                    <a:spcPct val="0"/>
                  </a:spcBef>
                  <a:spcAft>
                    <a:spcPct val="0"/>
                  </a:spcAft>
                  <a:defRPr/>
                </a:pPr>
                <a:endParaRPr lang="en-US" sz="1029">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8" name="Graphic 227">
                <a:extLst>
                  <a:ext uri="{FF2B5EF4-FFF2-40B4-BE49-F238E27FC236}">
                    <a16:creationId xmlns:a16="http://schemas.microsoft.com/office/drawing/2014/main" id="{5A881BFF-2530-4FAF-841D-8E228D2209C8}"/>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223580" y="5125702"/>
                <a:ext cx="365761" cy="365760"/>
              </a:xfrm>
              <a:prstGeom prst="rect">
                <a:avLst/>
              </a:prstGeom>
            </p:spPr>
          </p:pic>
          <p:sp>
            <p:nvSpPr>
              <p:cNvPr id="229" name="Rectangle 24">
                <a:extLst>
                  <a:ext uri="{FF2B5EF4-FFF2-40B4-BE49-F238E27FC236}">
                    <a16:creationId xmlns:a16="http://schemas.microsoft.com/office/drawing/2014/main" id="{51EEFCC5-269A-449C-BD12-AA29117BC647}"/>
                  </a:ext>
                </a:extLst>
              </p:cNvPr>
              <p:cNvSpPr/>
              <p:nvPr/>
            </p:nvSpPr>
            <p:spPr bwMode="auto">
              <a:xfrm>
                <a:off x="2189601" y="5182735"/>
                <a:ext cx="2202260" cy="211148"/>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55">
                  <a:defRPr/>
                </a:pPr>
                <a:r>
                  <a:rPr lang="en-US" sz="1372" dirty="0" err="1">
                    <a:gradFill>
                      <a:gsLst>
                        <a:gs pos="2917">
                          <a:srgbClr val="282828"/>
                        </a:gs>
                        <a:gs pos="30000">
                          <a:srgbClr val="282828"/>
                        </a:gs>
                      </a:gsLst>
                      <a:lin ang="5400000" scaled="0"/>
                    </a:gradFill>
                    <a:latin typeface="Segoe UI Semibold"/>
                  </a:rPr>
                  <a:t>Dataverse</a:t>
                </a:r>
                <a:endParaRPr lang="en-US" sz="1372" dirty="0">
                  <a:gradFill>
                    <a:gsLst>
                      <a:gs pos="2917">
                        <a:srgbClr val="282828"/>
                      </a:gs>
                      <a:gs pos="30000">
                        <a:srgbClr val="282828"/>
                      </a:gs>
                    </a:gsLst>
                    <a:lin ang="5400000" scaled="0"/>
                  </a:gradFill>
                  <a:latin typeface="Segoe UI Semibold"/>
                </a:endParaRPr>
              </a:p>
            </p:txBody>
          </p:sp>
        </p:grpSp>
        <p:sp>
          <p:nvSpPr>
            <p:cNvPr id="214" name="Textfeld 40">
              <a:extLst>
                <a:ext uri="{FF2B5EF4-FFF2-40B4-BE49-F238E27FC236}">
                  <a16:creationId xmlns:a16="http://schemas.microsoft.com/office/drawing/2014/main" id="{3C08ACF9-2F3A-40F9-828C-54A493E5B4C5}"/>
                </a:ext>
              </a:extLst>
            </p:cNvPr>
            <p:cNvSpPr txBox="1"/>
            <p:nvPr/>
          </p:nvSpPr>
          <p:spPr>
            <a:xfrm>
              <a:off x="1003449" y="3097592"/>
              <a:ext cx="298159" cy="149464"/>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1195122">
                <a:spcAft>
                  <a:spcPts val="784"/>
                </a:spcAft>
                <a:defRPr/>
              </a:pPr>
              <a:r>
                <a:rPr lang="en-US" sz="1079">
                  <a:solidFill>
                    <a:srgbClr val="FFFFFF"/>
                  </a:solidFill>
                  <a:latin typeface="Segoe UI Semibold"/>
                </a:rPr>
                <a:t>Prod</a:t>
              </a:r>
            </a:p>
          </p:txBody>
        </p:sp>
        <p:cxnSp>
          <p:nvCxnSpPr>
            <p:cNvPr id="215" name="Straight Connector 214">
              <a:extLst>
                <a:ext uri="{FF2B5EF4-FFF2-40B4-BE49-F238E27FC236}">
                  <a16:creationId xmlns:a16="http://schemas.microsoft.com/office/drawing/2014/main" id="{3EB46490-F818-433C-A256-963E3BFBCEDB}"/>
                </a:ext>
              </a:extLst>
            </p:cNvPr>
            <p:cNvCxnSpPr>
              <a:cxnSpLocks/>
              <a:endCxn id="227" idx="0"/>
            </p:cNvCxnSpPr>
            <p:nvPr/>
          </p:nvCxnSpPr>
          <p:spPr>
            <a:xfrm flipH="1">
              <a:off x="3333488" y="5136021"/>
              <a:ext cx="1416" cy="181648"/>
            </a:xfrm>
            <a:prstGeom prst="line">
              <a:avLst/>
            </a:prstGeom>
            <a:ln w="2857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76306D0-A6B6-4B8C-8007-5386D5C869EF}"/>
                </a:ext>
              </a:extLst>
            </p:cNvPr>
            <p:cNvGrpSpPr/>
            <p:nvPr/>
          </p:nvGrpSpPr>
          <p:grpSpPr>
            <a:xfrm>
              <a:off x="2214011" y="1626012"/>
              <a:ext cx="2249660" cy="422358"/>
              <a:chOff x="2184228" y="995569"/>
              <a:chExt cx="2249660" cy="422358"/>
            </a:xfrm>
          </p:grpSpPr>
          <p:sp>
            <p:nvSpPr>
              <p:cNvPr id="224" name="Rechteck 49">
                <a:extLst>
                  <a:ext uri="{FF2B5EF4-FFF2-40B4-BE49-F238E27FC236}">
                    <a16:creationId xmlns:a16="http://schemas.microsoft.com/office/drawing/2014/main" id="{CF8C1D34-CF8D-42E3-AB92-1ABE4AE45E92}"/>
                  </a:ext>
                </a:extLst>
              </p:cNvPr>
              <p:cNvSpPr/>
              <p:nvPr/>
            </p:nvSpPr>
            <p:spPr bwMode="auto">
              <a:xfrm>
                <a:off x="2184228" y="995569"/>
                <a:ext cx="2249660"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39047" tIns="191237" rIns="239047" bIns="191237" numCol="1" spcCol="0" rtlCol="0" fromWordArt="0" anchor="t" anchorCtr="0" forceAA="0" compatLnSpc="1">
                <a:prstTxWarp prst="textNoShape">
                  <a:avLst/>
                </a:prstTxWarp>
                <a:noAutofit/>
              </a:bodyPr>
              <a:lstStyle/>
              <a:p>
                <a:pPr algn="ctr" defTabSz="1218743" fontAlgn="base">
                  <a:lnSpc>
                    <a:spcPct val="90000"/>
                  </a:lnSpc>
                  <a:spcBef>
                    <a:spcPct val="0"/>
                  </a:spcBef>
                  <a:spcAft>
                    <a:spcPct val="0"/>
                  </a:spcAft>
                  <a:defRPr/>
                </a:pPr>
                <a:endParaRPr lang="en-US" sz="1029">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25" name="Freeform: Shape 224">
                <a:extLst>
                  <a:ext uri="{FF2B5EF4-FFF2-40B4-BE49-F238E27FC236}">
                    <a16:creationId xmlns:a16="http://schemas.microsoft.com/office/drawing/2014/main" id="{CC4ABF4E-533E-470F-86CE-94C0F82CCDCA}"/>
                  </a:ext>
                </a:extLst>
              </p:cNvPr>
              <p:cNvSpPr>
                <a:spLocks noChangeAspect="1"/>
              </p:cNvSpPr>
              <p:nvPr/>
            </p:nvSpPr>
            <p:spPr bwMode="auto">
              <a:xfrm flipV="1">
                <a:off x="2221652" y="1028670"/>
                <a:ext cx="368143" cy="365760"/>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72"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6" name="Rectangle 24">
                <a:extLst>
                  <a:ext uri="{FF2B5EF4-FFF2-40B4-BE49-F238E27FC236}">
                    <a16:creationId xmlns:a16="http://schemas.microsoft.com/office/drawing/2014/main" id="{0929116A-429E-4646-8610-9744719F22B4}"/>
                  </a:ext>
                </a:extLst>
              </p:cNvPr>
              <p:cNvSpPr/>
              <p:nvPr/>
            </p:nvSpPr>
            <p:spPr bwMode="auto">
              <a:xfrm>
                <a:off x="2619436" y="1102453"/>
                <a:ext cx="1780504" cy="211148"/>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55">
                  <a:defRPr/>
                </a:pPr>
                <a:r>
                  <a:rPr lang="en-US" sz="1372">
                    <a:gradFill>
                      <a:gsLst>
                        <a:gs pos="2917">
                          <a:srgbClr val="282828"/>
                        </a:gs>
                        <a:gs pos="30000">
                          <a:srgbClr val="282828"/>
                        </a:gs>
                      </a:gsLst>
                      <a:lin ang="5400000" scaled="0"/>
                    </a:gradFill>
                    <a:latin typeface="Segoe UI Semibold"/>
                  </a:rPr>
                  <a:t>Azure Active Directory</a:t>
                </a:r>
              </a:p>
            </p:txBody>
          </p:sp>
        </p:grpSp>
        <p:grpSp>
          <p:nvGrpSpPr>
            <p:cNvPr id="44" name="Group 43">
              <a:extLst>
                <a:ext uri="{FF2B5EF4-FFF2-40B4-BE49-F238E27FC236}">
                  <a16:creationId xmlns:a16="http://schemas.microsoft.com/office/drawing/2014/main" id="{409CB023-596E-4791-AC1B-447812F2CF6B}"/>
                </a:ext>
              </a:extLst>
            </p:cNvPr>
            <p:cNvGrpSpPr/>
            <p:nvPr/>
          </p:nvGrpSpPr>
          <p:grpSpPr>
            <a:xfrm>
              <a:off x="2043065" y="6148212"/>
              <a:ext cx="2591552" cy="422358"/>
              <a:chOff x="1996480" y="6049673"/>
              <a:chExt cx="2591552" cy="422358"/>
            </a:xfrm>
          </p:grpSpPr>
          <p:sp>
            <p:nvSpPr>
              <p:cNvPr id="221" name="Rechteck 49">
                <a:extLst>
                  <a:ext uri="{FF2B5EF4-FFF2-40B4-BE49-F238E27FC236}">
                    <a16:creationId xmlns:a16="http://schemas.microsoft.com/office/drawing/2014/main" id="{68E380D9-906A-456E-9ACF-1915D18C320C}"/>
                  </a:ext>
                </a:extLst>
              </p:cNvPr>
              <p:cNvSpPr/>
              <p:nvPr/>
            </p:nvSpPr>
            <p:spPr bwMode="auto">
              <a:xfrm>
                <a:off x="1996480" y="6049673"/>
                <a:ext cx="2591552"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39047" tIns="191237" rIns="239047" bIns="191237" numCol="1" spcCol="0" rtlCol="0" fromWordArt="0" anchor="t" anchorCtr="0" forceAA="0" compatLnSpc="1">
                <a:prstTxWarp prst="textNoShape">
                  <a:avLst/>
                </a:prstTxWarp>
                <a:noAutofit/>
              </a:bodyPr>
              <a:lstStyle/>
              <a:p>
                <a:pPr algn="ctr" defTabSz="1218743" fontAlgn="base">
                  <a:lnSpc>
                    <a:spcPct val="90000"/>
                  </a:lnSpc>
                  <a:spcBef>
                    <a:spcPct val="0"/>
                  </a:spcBef>
                  <a:spcAft>
                    <a:spcPct val="0"/>
                  </a:spcAft>
                  <a:defRPr/>
                </a:pPr>
                <a:endParaRPr lang="en-US" sz="1029">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2" name="Picture 2" descr="Image result for on prem azure gateway icon">
                <a:extLst>
                  <a:ext uri="{FF2B5EF4-FFF2-40B4-BE49-F238E27FC236}">
                    <a16:creationId xmlns:a16="http://schemas.microsoft.com/office/drawing/2014/main" id="{4B557E3A-04D9-4390-9AD7-D92309151609}"/>
                  </a:ext>
                </a:extLst>
              </p:cNvPr>
              <p:cNvPicPr>
                <a:picLocks noChangeAspect="1" noChangeArrowheads="1"/>
              </p:cNvPicPr>
              <p:nvPr/>
            </p:nvPicPr>
            <p:blipFill rotWithShape="1">
              <a:blip r:embed="rId12" cstate="screen">
                <a:extLst>
                  <a:ext uri="{28A0092B-C50C-407E-A947-70E740481C1C}">
                    <a14:useLocalDpi xmlns:a14="http://schemas.microsoft.com/office/drawing/2010/main"/>
                  </a:ext>
                </a:extLst>
              </a:blip>
              <a:srcRect/>
              <a:stretch/>
            </p:blipFill>
            <p:spPr bwMode="auto">
              <a:xfrm>
                <a:off x="2023859" y="6077824"/>
                <a:ext cx="385408" cy="365760"/>
              </a:xfrm>
              <a:prstGeom prst="rect">
                <a:avLst/>
              </a:prstGeom>
              <a:noFill/>
              <a:extLst>
                <a:ext uri="{909E8E84-426E-40DD-AFC4-6F175D3DCCD1}">
                  <a14:hiddenFill xmlns:a14="http://schemas.microsoft.com/office/drawing/2010/main">
                    <a:solidFill>
                      <a:srgbClr val="FFFFFF"/>
                    </a:solidFill>
                  </a14:hiddenFill>
                </a:ext>
              </a:extLst>
            </p:spPr>
          </p:pic>
          <p:sp>
            <p:nvSpPr>
              <p:cNvPr id="223" name="Rectangle 24">
                <a:extLst>
                  <a:ext uri="{FF2B5EF4-FFF2-40B4-BE49-F238E27FC236}">
                    <a16:creationId xmlns:a16="http://schemas.microsoft.com/office/drawing/2014/main" id="{56E3FC74-8035-4E17-ADB3-C84D80A6F172}"/>
                  </a:ext>
                </a:extLst>
              </p:cNvPr>
              <p:cNvSpPr/>
              <p:nvPr/>
            </p:nvSpPr>
            <p:spPr bwMode="auto">
              <a:xfrm>
                <a:off x="2432595" y="6157733"/>
                <a:ext cx="2125964" cy="211148"/>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55">
                  <a:defRPr/>
                </a:pPr>
                <a:r>
                  <a:rPr lang="en-US" sz="1372">
                    <a:gradFill>
                      <a:gsLst>
                        <a:gs pos="2917">
                          <a:srgbClr val="282828"/>
                        </a:gs>
                        <a:gs pos="30000">
                          <a:srgbClr val="282828"/>
                        </a:gs>
                      </a:gsLst>
                      <a:lin ang="5400000" scaled="0"/>
                    </a:gradFill>
                    <a:latin typeface="Segoe UI Semibold"/>
                  </a:rPr>
                  <a:t>On-premises data gateway</a:t>
                </a:r>
              </a:p>
            </p:txBody>
          </p:sp>
        </p:grpSp>
        <p:cxnSp>
          <p:nvCxnSpPr>
            <p:cNvPr id="218" name="Straight Connector 217">
              <a:extLst>
                <a:ext uri="{FF2B5EF4-FFF2-40B4-BE49-F238E27FC236}">
                  <a16:creationId xmlns:a16="http://schemas.microsoft.com/office/drawing/2014/main" id="{87B55657-122A-4C20-B889-B6419B5F08F2}"/>
                </a:ext>
              </a:extLst>
            </p:cNvPr>
            <p:cNvCxnSpPr>
              <a:cxnSpLocks/>
              <a:stCxn id="224" idx="2"/>
              <a:endCxn id="195" idx="0"/>
            </p:cNvCxnSpPr>
            <p:nvPr/>
          </p:nvCxnSpPr>
          <p:spPr>
            <a:xfrm>
              <a:off x="3338841" y="2048370"/>
              <a:ext cx="1442" cy="195726"/>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535974C-9297-4C10-8448-5980155A2A16}"/>
                </a:ext>
              </a:extLst>
            </p:cNvPr>
            <p:cNvCxnSpPr>
              <a:cxnSpLocks/>
              <a:stCxn id="195" idx="2"/>
              <a:endCxn id="221" idx="0"/>
            </p:cNvCxnSpPr>
            <p:nvPr/>
          </p:nvCxnSpPr>
          <p:spPr>
            <a:xfrm flipH="1">
              <a:off x="3338841" y="5930546"/>
              <a:ext cx="1442" cy="21766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4398177F-ECA1-4485-ACF0-0517EA7A5487}"/>
                </a:ext>
              </a:extLst>
            </p:cNvPr>
            <p:cNvSpPr txBox="1"/>
            <p:nvPr/>
          </p:nvSpPr>
          <p:spPr>
            <a:xfrm>
              <a:off x="453854" y="2180113"/>
              <a:ext cx="983283" cy="461665"/>
            </a:xfrm>
            <a:prstGeom prst="rect">
              <a:avLst/>
            </a:prstGeom>
            <a:noFill/>
          </p:spPr>
          <p:txBody>
            <a:bodyPr wrap="none" lIns="182880" tIns="146304" rIns="182880" bIns="146304" rtlCol="0">
              <a:spAutoFit/>
            </a:bodyPr>
            <a:lstStyle/>
            <a:p>
              <a:pPr defTabSz="914377">
                <a:lnSpc>
                  <a:spcPct val="90000"/>
                </a:lnSpc>
                <a:spcAft>
                  <a:spcPts val="600"/>
                </a:spcAft>
              </a:pPr>
              <a:r>
                <a:rPr lang="en-US" sz="1200" b="1">
                  <a:gradFill>
                    <a:gsLst>
                      <a:gs pos="2917">
                        <a:srgbClr val="000000"/>
                      </a:gs>
                      <a:gs pos="30000">
                        <a:srgbClr val="000000"/>
                      </a:gs>
                    </a:gsLst>
                    <a:lin ang="5400000" scaled="0"/>
                  </a:gradFill>
                  <a:latin typeface="Segoe UI"/>
                </a:rPr>
                <a:t>TENANT</a:t>
              </a:r>
            </a:p>
          </p:txBody>
        </p:sp>
        <p:sp>
          <p:nvSpPr>
            <p:cNvPr id="102" name="TextBox 101">
              <a:extLst>
                <a:ext uri="{FF2B5EF4-FFF2-40B4-BE49-F238E27FC236}">
                  <a16:creationId xmlns:a16="http://schemas.microsoft.com/office/drawing/2014/main" id="{0A32FE2F-D256-4CFB-9877-4D3241D882C0}"/>
                </a:ext>
              </a:extLst>
            </p:cNvPr>
            <p:cNvSpPr txBox="1"/>
            <p:nvPr/>
          </p:nvSpPr>
          <p:spPr>
            <a:xfrm>
              <a:off x="8119799" y="1716499"/>
              <a:ext cx="2315241" cy="241285"/>
            </a:xfrm>
            <a:prstGeom prst="rect">
              <a:avLst/>
            </a:prstGeom>
            <a:noFill/>
          </p:spPr>
          <p:txBody>
            <a:bodyPr wrap="square" lIns="0" tIns="0" rIns="0" bIns="0" rtlCol="0">
              <a:spAutoFit/>
            </a:bodyPr>
            <a:lstStyle/>
            <a:p>
              <a:pPr defTabSz="1195122">
                <a:defRPr/>
              </a:pPr>
              <a:r>
                <a:rPr lang="en-US" sz="1568">
                  <a:solidFill>
                    <a:srgbClr val="3C3C41">
                      <a:alpha val="25000"/>
                    </a:srgbClr>
                  </a:solidFill>
                  <a:latin typeface="Segoe UI"/>
                </a:rPr>
                <a:t>Tenant access &amp; isolation</a:t>
              </a:r>
            </a:p>
          </p:txBody>
        </p:sp>
        <p:grpSp>
          <p:nvGrpSpPr>
            <p:cNvPr id="103" name="Group 102">
              <a:extLst>
                <a:ext uri="{FF2B5EF4-FFF2-40B4-BE49-F238E27FC236}">
                  <a16:creationId xmlns:a16="http://schemas.microsoft.com/office/drawing/2014/main" id="{A28DF9D1-E7F8-4D17-9C3A-A0E1345AF1BA}"/>
                </a:ext>
              </a:extLst>
            </p:cNvPr>
            <p:cNvGrpSpPr/>
            <p:nvPr/>
          </p:nvGrpSpPr>
          <p:grpSpPr>
            <a:xfrm>
              <a:off x="7598964" y="1578658"/>
              <a:ext cx="487954" cy="517065"/>
              <a:chOff x="6756116" y="1363456"/>
              <a:chExt cx="487954" cy="517065"/>
            </a:xfrm>
          </p:grpSpPr>
          <p:sp>
            <p:nvSpPr>
              <p:cNvPr id="189" name="Oval 188">
                <a:extLst>
                  <a:ext uri="{FF2B5EF4-FFF2-40B4-BE49-F238E27FC236}">
                    <a16:creationId xmlns:a16="http://schemas.microsoft.com/office/drawing/2014/main" id="{3D0B5F1F-2B35-4813-8F98-F932702EC65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TextBox 193">
                <a:extLst>
                  <a:ext uri="{FF2B5EF4-FFF2-40B4-BE49-F238E27FC236}">
                    <a16:creationId xmlns:a16="http://schemas.microsoft.com/office/drawing/2014/main" id="{D27F83E4-12D9-41FC-A2DA-61594194846D}"/>
                  </a:ext>
                </a:extLst>
              </p:cNvPr>
              <p:cNvSpPr txBox="1"/>
              <p:nvPr/>
            </p:nvSpPr>
            <p:spPr>
              <a:xfrm>
                <a:off x="6756116" y="1363456"/>
                <a:ext cx="487954" cy="517065"/>
              </a:xfrm>
              <a:prstGeom prst="rect">
                <a:avLst/>
              </a:prstGeom>
              <a:noFill/>
            </p:spPr>
            <p:txBody>
              <a:bodyPr wrap="none" lIns="182880" tIns="146304" rIns="182880" bIns="146304" rtlCol="0">
                <a:spAutoFit/>
              </a:bodyPr>
              <a:lstStyle/>
              <a:p>
                <a:pPr defTabSz="914377">
                  <a:lnSpc>
                    <a:spcPct val="90000"/>
                  </a:lnSpc>
                  <a:spcAft>
                    <a:spcPts val="600"/>
                  </a:spcAft>
                </a:pPr>
                <a:r>
                  <a:rPr lang="en-US" sz="1600" b="1">
                    <a:solidFill>
                      <a:srgbClr val="FFFFFF">
                        <a:alpha val="25000"/>
                      </a:srgbClr>
                    </a:solidFill>
                    <a:latin typeface="Segoe UI"/>
                  </a:rPr>
                  <a:t>1</a:t>
                </a:r>
              </a:p>
            </p:txBody>
          </p:sp>
        </p:grpSp>
        <p:grpSp>
          <p:nvGrpSpPr>
            <p:cNvPr id="104" name="Group 103">
              <a:extLst>
                <a:ext uri="{FF2B5EF4-FFF2-40B4-BE49-F238E27FC236}">
                  <a16:creationId xmlns:a16="http://schemas.microsoft.com/office/drawing/2014/main" id="{F73D417B-4BA7-4A2E-A9E6-E13A560D98E4}"/>
                </a:ext>
              </a:extLst>
            </p:cNvPr>
            <p:cNvGrpSpPr/>
            <p:nvPr/>
          </p:nvGrpSpPr>
          <p:grpSpPr>
            <a:xfrm>
              <a:off x="7603970" y="3493398"/>
              <a:ext cx="487954" cy="517065"/>
              <a:chOff x="6756116" y="1363456"/>
              <a:chExt cx="487954" cy="517065"/>
            </a:xfrm>
          </p:grpSpPr>
          <p:sp>
            <p:nvSpPr>
              <p:cNvPr id="187" name="Oval 186">
                <a:extLst>
                  <a:ext uri="{FF2B5EF4-FFF2-40B4-BE49-F238E27FC236}">
                    <a16:creationId xmlns:a16="http://schemas.microsoft.com/office/drawing/2014/main" id="{17C3DCA2-4E39-40F1-BF6C-3CD3F0C3E3A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8" name="TextBox 187">
                <a:extLst>
                  <a:ext uri="{FF2B5EF4-FFF2-40B4-BE49-F238E27FC236}">
                    <a16:creationId xmlns:a16="http://schemas.microsoft.com/office/drawing/2014/main" id="{DE382996-0972-468A-AA3F-5BF054311C1C}"/>
                  </a:ext>
                </a:extLst>
              </p:cNvPr>
              <p:cNvSpPr txBox="1"/>
              <p:nvPr/>
            </p:nvSpPr>
            <p:spPr>
              <a:xfrm>
                <a:off x="6756116" y="1363456"/>
                <a:ext cx="487954" cy="517065"/>
              </a:xfrm>
              <a:prstGeom prst="rect">
                <a:avLst/>
              </a:prstGeom>
              <a:noFill/>
            </p:spPr>
            <p:txBody>
              <a:bodyPr wrap="none" lIns="182880" tIns="146304" rIns="182880" bIns="146304" rtlCol="0">
                <a:spAutoFit/>
              </a:bodyPr>
              <a:lstStyle/>
              <a:p>
                <a:pPr defTabSz="914377">
                  <a:lnSpc>
                    <a:spcPct val="90000"/>
                  </a:lnSpc>
                  <a:spcAft>
                    <a:spcPts val="600"/>
                  </a:spcAft>
                </a:pPr>
                <a:r>
                  <a:rPr lang="en-US" sz="1600" b="1">
                    <a:solidFill>
                      <a:srgbClr val="FFFFFF">
                        <a:alpha val="25000"/>
                      </a:srgbClr>
                    </a:solidFill>
                    <a:latin typeface="Segoe UI"/>
                  </a:rPr>
                  <a:t>3</a:t>
                </a:r>
              </a:p>
            </p:txBody>
          </p:sp>
        </p:grpSp>
        <p:grpSp>
          <p:nvGrpSpPr>
            <p:cNvPr id="105" name="Group 104">
              <a:extLst>
                <a:ext uri="{FF2B5EF4-FFF2-40B4-BE49-F238E27FC236}">
                  <a16:creationId xmlns:a16="http://schemas.microsoft.com/office/drawing/2014/main" id="{FD830C91-EEB2-4D75-9B71-FDCD56F3F547}"/>
                </a:ext>
              </a:extLst>
            </p:cNvPr>
            <p:cNvGrpSpPr/>
            <p:nvPr/>
          </p:nvGrpSpPr>
          <p:grpSpPr>
            <a:xfrm>
              <a:off x="7603970" y="4340265"/>
              <a:ext cx="487954" cy="517065"/>
              <a:chOff x="6756116" y="1363456"/>
              <a:chExt cx="487954" cy="517065"/>
            </a:xfrm>
          </p:grpSpPr>
          <p:sp>
            <p:nvSpPr>
              <p:cNvPr id="185" name="Oval 184">
                <a:extLst>
                  <a:ext uri="{FF2B5EF4-FFF2-40B4-BE49-F238E27FC236}">
                    <a16:creationId xmlns:a16="http://schemas.microsoft.com/office/drawing/2014/main" id="{D86884D1-3800-4197-871C-1E61EB78242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TextBox 185">
                <a:extLst>
                  <a:ext uri="{FF2B5EF4-FFF2-40B4-BE49-F238E27FC236}">
                    <a16:creationId xmlns:a16="http://schemas.microsoft.com/office/drawing/2014/main" id="{4332B50E-3743-4D3C-848A-AB5036C7394B}"/>
                  </a:ext>
                </a:extLst>
              </p:cNvPr>
              <p:cNvSpPr txBox="1"/>
              <p:nvPr/>
            </p:nvSpPr>
            <p:spPr>
              <a:xfrm>
                <a:off x="6756116" y="1363456"/>
                <a:ext cx="487954" cy="517065"/>
              </a:xfrm>
              <a:prstGeom prst="rect">
                <a:avLst/>
              </a:prstGeom>
              <a:noFill/>
            </p:spPr>
            <p:txBody>
              <a:bodyPr wrap="none" lIns="182880" tIns="146304" rIns="182880" bIns="146304" rtlCol="0">
                <a:spAutoFit/>
              </a:bodyPr>
              <a:lstStyle/>
              <a:p>
                <a:pPr defTabSz="914377">
                  <a:lnSpc>
                    <a:spcPct val="90000"/>
                  </a:lnSpc>
                  <a:spcAft>
                    <a:spcPts val="600"/>
                  </a:spcAft>
                </a:pPr>
                <a:r>
                  <a:rPr lang="en-US" sz="1600" b="1">
                    <a:solidFill>
                      <a:srgbClr val="FFFFFF">
                        <a:alpha val="25000"/>
                      </a:srgbClr>
                    </a:solidFill>
                    <a:latin typeface="Segoe UI"/>
                  </a:rPr>
                  <a:t>4</a:t>
                </a:r>
              </a:p>
            </p:txBody>
          </p:sp>
        </p:grpSp>
        <p:grpSp>
          <p:nvGrpSpPr>
            <p:cNvPr id="106" name="Group 105">
              <a:extLst>
                <a:ext uri="{FF2B5EF4-FFF2-40B4-BE49-F238E27FC236}">
                  <a16:creationId xmlns:a16="http://schemas.microsoft.com/office/drawing/2014/main" id="{1E0358C6-6E35-4E31-8990-C441F3E48C5D}"/>
                </a:ext>
              </a:extLst>
            </p:cNvPr>
            <p:cNvGrpSpPr/>
            <p:nvPr/>
          </p:nvGrpSpPr>
          <p:grpSpPr>
            <a:xfrm>
              <a:off x="7603970" y="5274749"/>
              <a:ext cx="487954" cy="517065"/>
              <a:chOff x="6756116" y="1363456"/>
              <a:chExt cx="487954" cy="517065"/>
            </a:xfrm>
          </p:grpSpPr>
          <p:sp>
            <p:nvSpPr>
              <p:cNvPr id="127" name="Oval 126">
                <a:extLst>
                  <a:ext uri="{FF2B5EF4-FFF2-40B4-BE49-F238E27FC236}">
                    <a16:creationId xmlns:a16="http://schemas.microsoft.com/office/drawing/2014/main" id="{99FE1910-04C2-4F52-AE25-F50616FC79CE}"/>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TextBox 127">
                <a:extLst>
                  <a:ext uri="{FF2B5EF4-FFF2-40B4-BE49-F238E27FC236}">
                    <a16:creationId xmlns:a16="http://schemas.microsoft.com/office/drawing/2014/main" id="{F2FD1A80-B7AF-42FC-9193-00D9DDCACA8A}"/>
                  </a:ext>
                </a:extLst>
              </p:cNvPr>
              <p:cNvSpPr txBox="1"/>
              <p:nvPr/>
            </p:nvSpPr>
            <p:spPr>
              <a:xfrm>
                <a:off x="6756116" y="1363456"/>
                <a:ext cx="487954" cy="517065"/>
              </a:xfrm>
              <a:prstGeom prst="rect">
                <a:avLst/>
              </a:prstGeom>
              <a:noFill/>
            </p:spPr>
            <p:txBody>
              <a:bodyPr wrap="none" lIns="182880" tIns="146304" rIns="182880" bIns="146304" rtlCol="0">
                <a:spAutoFit/>
              </a:bodyPr>
              <a:lstStyle/>
              <a:p>
                <a:pPr defTabSz="914377">
                  <a:lnSpc>
                    <a:spcPct val="90000"/>
                  </a:lnSpc>
                  <a:spcAft>
                    <a:spcPts val="600"/>
                  </a:spcAft>
                </a:pPr>
                <a:r>
                  <a:rPr lang="en-US" sz="1600" b="1">
                    <a:solidFill>
                      <a:srgbClr val="FFFFFF"/>
                    </a:solidFill>
                    <a:latin typeface="Segoe UI"/>
                  </a:rPr>
                  <a:t>5</a:t>
                </a:r>
              </a:p>
            </p:txBody>
          </p:sp>
        </p:grpSp>
        <p:grpSp>
          <p:nvGrpSpPr>
            <p:cNvPr id="108" name="Group 107">
              <a:extLst>
                <a:ext uri="{FF2B5EF4-FFF2-40B4-BE49-F238E27FC236}">
                  <a16:creationId xmlns:a16="http://schemas.microsoft.com/office/drawing/2014/main" id="{C910E16B-07B6-40C8-B7EF-5C92BD4A0557}"/>
                </a:ext>
              </a:extLst>
            </p:cNvPr>
            <p:cNvGrpSpPr/>
            <p:nvPr/>
          </p:nvGrpSpPr>
          <p:grpSpPr>
            <a:xfrm>
              <a:off x="7603970" y="2991051"/>
              <a:ext cx="487954" cy="517065"/>
              <a:chOff x="6756116" y="1363456"/>
              <a:chExt cx="487954" cy="517065"/>
            </a:xfrm>
          </p:grpSpPr>
          <p:sp>
            <p:nvSpPr>
              <p:cNvPr id="122" name="Oval 121">
                <a:extLst>
                  <a:ext uri="{FF2B5EF4-FFF2-40B4-BE49-F238E27FC236}">
                    <a16:creationId xmlns:a16="http://schemas.microsoft.com/office/drawing/2014/main" id="{01CD85BF-6D00-4606-A3D8-8235600A757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TextBox 122">
                <a:extLst>
                  <a:ext uri="{FF2B5EF4-FFF2-40B4-BE49-F238E27FC236}">
                    <a16:creationId xmlns:a16="http://schemas.microsoft.com/office/drawing/2014/main" id="{E400D5BC-1052-4180-8408-C80634A689BD}"/>
                  </a:ext>
                </a:extLst>
              </p:cNvPr>
              <p:cNvSpPr txBox="1"/>
              <p:nvPr/>
            </p:nvSpPr>
            <p:spPr>
              <a:xfrm>
                <a:off x="6756116" y="1363456"/>
                <a:ext cx="487954" cy="517065"/>
              </a:xfrm>
              <a:prstGeom prst="rect">
                <a:avLst/>
              </a:prstGeom>
              <a:noFill/>
            </p:spPr>
            <p:txBody>
              <a:bodyPr wrap="none" lIns="182880" tIns="146304" rIns="182880" bIns="146304" rtlCol="0">
                <a:spAutoFit/>
              </a:bodyPr>
              <a:lstStyle/>
              <a:p>
                <a:pPr defTabSz="914377">
                  <a:lnSpc>
                    <a:spcPct val="90000"/>
                  </a:lnSpc>
                  <a:spcAft>
                    <a:spcPts val="600"/>
                  </a:spcAft>
                </a:pPr>
                <a:r>
                  <a:rPr lang="en-US" sz="1600" b="1">
                    <a:solidFill>
                      <a:srgbClr val="FFFFFF">
                        <a:alpha val="25000"/>
                      </a:srgbClr>
                    </a:solidFill>
                    <a:latin typeface="Segoe UI"/>
                  </a:rPr>
                  <a:t>2</a:t>
                </a:r>
              </a:p>
            </p:txBody>
          </p:sp>
        </p:grpSp>
        <p:sp>
          <p:nvSpPr>
            <p:cNvPr id="109" name="TextBox 108">
              <a:extLst>
                <a:ext uri="{FF2B5EF4-FFF2-40B4-BE49-F238E27FC236}">
                  <a16:creationId xmlns:a16="http://schemas.microsoft.com/office/drawing/2014/main" id="{AF41D504-27ED-41C0-B5A5-6B630BCC8743}"/>
                </a:ext>
              </a:extLst>
            </p:cNvPr>
            <p:cNvSpPr txBox="1"/>
            <p:nvPr/>
          </p:nvSpPr>
          <p:spPr>
            <a:xfrm>
              <a:off x="8120146" y="3126220"/>
              <a:ext cx="2810541" cy="238655"/>
            </a:xfrm>
            <a:prstGeom prst="rect">
              <a:avLst/>
            </a:prstGeom>
            <a:noFill/>
          </p:spPr>
          <p:txBody>
            <a:bodyPr wrap="square" lIns="0" tIns="0" rIns="0" bIns="0" rtlCol="0" anchor="t">
              <a:spAutoFit/>
            </a:bodyPr>
            <a:lstStyle/>
            <a:p>
              <a:pPr defTabSz="1195122">
                <a:defRPr/>
              </a:pPr>
              <a:r>
                <a:rPr lang="en-US" sz="1551">
                  <a:solidFill>
                    <a:srgbClr val="3C3C41">
                      <a:alpha val="25000"/>
                    </a:srgbClr>
                  </a:solidFill>
                  <a:latin typeface="Segoe UI"/>
                </a:rPr>
                <a:t>Environment access &amp; strategy</a:t>
              </a:r>
              <a:endParaRPr lang="en-US" sz="1568">
                <a:solidFill>
                  <a:srgbClr val="3C3C41">
                    <a:alpha val="25000"/>
                  </a:srgbClr>
                </a:solidFill>
                <a:latin typeface="Segoe UI"/>
              </a:endParaRPr>
            </a:p>
          </p:txBody>
        </p:sp>
        <p:sp>
          <p:nvSpPr>
            <p:cNvPr id="110" name="TextBox 109">
              <a:extLst>
                <a:ext uri="{FF2B5EF4-FFF2-40B4-BE49-F238E27FC236}">
                  <a16:creationId xmlns:a16="http://schemas.microsoft.com/office/drawing/2014/main" id="{57DA2314-2D9D-4466-A593-D5DA06910AA4}"/>
                </a:ext>
              </a:extLst>
            </p:cNvPr>
            <p:cNvSpPr txBox="1"/>
            <p:nvPr/>
          </p:nvSpPr>
          <p:spPr>
            <a:xfrm>
              <a:off x="8119799" y="4478154"/>
              <a:ext cx="3529196" cy="241285"/>
            </a:xfrm>
            <a:prstGeom prst="rect">
              <a:avLst/>
            </a:prstGeom>
            <a:noFill/>
          </p:spPr>
          <p:txBody>
            <a:bodyPr wrap="square" lIns="0" tIns="0" rIns="0" bIns="0" rtlCol="0">
              <a:spAutoFit/>
            </a:bodyPr>
            <a:lstStyle/>
            <a:p>
              <a:pPr defTabSz="1195122">
                <a:defRPr/>
              </a:pPr>
              <a:r>
                <a:rPr lang="en-US" sz="1568">
                  <a:solidFill>
                    <a:srgbClr val="3C3C41">
                      <a:alpha val="25000"/>
                    </a:srgbClr>
                  </a:solidFill>
                  <a:latin typeface="Segoe UI"/>
                </a:rPr>
                <a:t>Connector access and data loss policies </a:t>
              </a:r>
            </a:p>
          </p:txBody>
        </p:sp>
        <p:grpSp>
          <p:nvGrpSpPr>
            <p:cNvPr id="111" name="Group 110">
              <a:extLst>
                <a:ext uri="{FF2B5EF4-FFF2-40B4-BE49-F238E27FC236}">
                  <a16:creationId xmlns:a16="http://schemas.microsoft.com/office/drawing/2014/main" id="{86070454-94F3-4E2F-BB4F-453570D0D5CA}"/>
                </a:ext>
              </a:extLst>
            </p:cNvPr>
            <p:cNvGrpSpPr/>
            <p:nvPr/>
          </p:nvGrpSpPr>
          <p:grpSpPr>
            <a:xfrm>
              <a:off x="7603970" y="6090769"/>
              <a:ext cx="487954" cy="517065"/>
              <a:chOff x="6756116" y="1363456"/>
              <a:chExt cx="487954" cy="517065"/>
            </a:xfrm>
          </p:grpSpPr>
          <p:sp>
            <p:nvSpPr>
              <p:cNvPr id="120" name="Oval 119">
                <a:extLst>
                  <a:ext uri="{FF2B5EF4-FFF2-40B4-BE49-F238E27FC236}">
                    <a16:creationId xmlns:a16="http://schemas.microsoft.com/office/drawing/2014/main" id="{247FDF0C-F7F9-455D-9DAF-2038B11716C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0F4BD1BF-0636-4E3B-BBA2-9934DF2966C9}"/>
                  </a:ext>
                </a:extLst>
              </p:cNvPr>
              <p:cNvSpPr txBox="1"/>
              <p:nvPr/>
            </p:nvSpPr>
            <p:spPr>
              <a:xfrm>
                <a:off x="6756116" y="1363456"/>
                <a:ext cx="487954" cy="517065"/>
              </a:xfrm>
              <a:prstGeom prst="rect">
                <a:avLst/>
              </a:prstGeom>
              <a:noFill/>
            </p:spPr>
            <p:txBody>
              <a:bodyPr wrap="none" lIns="182880" tIns="146304" rIns="182880" bIns="146304" rtlCol="0">
                <a:spAutoFit/>
              </a:bodyPr>
              <a:lstStyle/>
              <a:p>
                <a:pPr defTabSz="914377">
                  <a:lnSpc>
                    <a:spcPct val="90000"/>
                  </a:lnSpc>
                  <a:spcAft>
                    <a:spcPts val="600"/>
                  </a:spcAft>
                </a:pPr>
                <a:r>
                  <a:rPr lang="en-US" sz="1600" b="1">
                    <a:solidFill>
                      <a:srgbClr val="FFFFFF">
                        <a:alpha val="25000"/>
                      </a:srgbClr>
                    </a:solidFill>
                    <a:latin typeface="Segoe UI"/>
                  </a:rPr>
                  <a:t>6</a:t>
                </a:r>
              </a:p>
            </p:txBody>
          </p:sp>
        </p:grpSp>
        <p:cxnSp>
          <p:nvCxnSpPr>
            <p:cNvPr id="112" name="Straight Arrow Connector 111">
              <a:extLst>
                <a:ext uri="{FF2B5EF4-FFF2-40B4-BE49-F238E27FC236}">
                  <a16:creationId xmlns:a16="http://schemas.microsoft.com/office/drawing/2014/main" id="{69A9723A-42E3-40B6-B085-448797AD2522}"/>
                </a:ext>
              </a:extLst>
            </p:cNvPr>
            <p:cNvCxnSpPr>
              <a:cxnSpLocks/>
              <a:stCxn id="194" idx="1"/>
              <a:endCxn id="224" idx="3"/>
            </p:cNvCxnSpPr>
            <p:nvPr/>
          </p:nvCxnSpPr>
          <p:spPr>
            <a:xfrm flipH="1">
              <a:off x="4463671" y="1837191"/>
              <a:ext cx="3135293" cy="0"/>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FEAFE47-458A-48DA-AFB5-0A161E6AF74C}"/>
                </a:ext>
              </a:extLst>
            </p:cNvPr>
            <p:cNvCxnSpPr>
              <a:cxnSpLocks/>
              <a:stCxn id="123" idx="1"/>
              <a:endCxn id="211" idx="3"/>
            </p:cNvCxnSpPr>
            <p:nvPr/>
          </p:nvCxnSpPr>
          <p:spPr>
            <a:xfrm flipH="1" flipV="1">
              <a:off x="5882843" y="3246863"/>
              <a:ext cx="1721127" cy="2721"/>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7FC07240-1B27-4684-9E2C-EEA4FDA1A227}"/>
                </a:ext>
              </a:extLst>
            </p:cNvPr>
            <p:cNvCxnSpPr>
              <a:cxnSpLocks/>
              <a:stCxn id="188" idx="1"/>
            </p:cNvCxnSpPr>
            <p:nvPr/>
          </p:nvCxnSpPr>
          <p:spPr>
            <a:xfrm flipH="1">
              <a:off x="5700696" y="3751931"/>
              <a:ext cx="1903274" cy="11100"/>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C793DC72-6F4F-41FD-9841-8AE1E4CE85F8}"/>
                </a:ext>
              </a:extLst>
            </p:cNvPr>
            <p:cNvCxnSpPr>
              <a:cxnSpLocks/>
              <a:stCxn id="186" idx="1"/>
              <a:endCxn id="210" idx="3"/>
            </p:cNvCxnSpPr>
            <p:nvPr/>
          </p:nvCxnSpPr>
          <p:spPr>
            <a:xfrm flipH="1">
              <a:off x="5700691" y="4598798"/>
              <a:ext cx="1903279" cy="333"/>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F20AA8AD-7DE1-4622-B1B2-F83D08E60E71}"/>
                </a:ext>
              </a:extLst>
            </p:cNvPr>
            <p:cNvCxnSpPr>
              <a:cxnSpLocks/>
              <a:stCxn id="128" idx="1"/>
              <a:endCxn id="227" idx="3"/>
            </p:cNvCxnSpPr>
            <p:nvPr/>
          </p:nvCxnSpPr>
          <p:spPr>
            <a:xfrm flipH="1" flipV="1">
              <a:off x="4447560" y="5528848"/>
              <a:ext cx="3156410" cy="4434"/>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64469DA6-167B-4DFA-97C0-0B5545B4FCAB}"/>
                </a:ext>
              </a:extLst>
            </p:cNvPr>
            <p:cNvCxnSpPr>
              <a:cxnSpLocks/>
              <a:stCxn id="121" idx="1"/>
              <a:endCxn id="221" idx="3"/>
            </p:cNvCxnSpPr>
            <p:nvPr/>
          </p:nvCxnSpPr>
          <p:spPr>
            <a:xfrm flipH="1">
              <a:off x="4634617" y="6349302"/>
              <a:ext cx="2969353" cy="10089"/>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3001582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EC6734F9-2F3F-4C37-B23D-7266FDA06FC5}"/>
              </a:ext>
            </a:extLst>
          </p:cNvPr>
          <p:cNvSpPr/>
          <p:nvPr/>
        </p:nvSpPr>
        <p:spPr bwMode="auto">
          <a:xfrm>
            <a:off x="2" y="489"/>
            <a:ext cx="6406116" cy="1712320"/>
          </a:xfrm>
          <a:custGeom>
            <a:avLst/>
            <a:gdLst>
              <a:gd name="connsiteX0" fmla="*/ 0 w 6534572"/>
              <a:gd name="connsiteY0" fmla="*/ 0 h 2130378"/>
              <a:gd name="connsiteX1" fmla="*/ 6534572 w 6534572"/>
              <a:gd name="connsiteY1" fmla="*/ 0 h 2130378"/>
              <a:gd name="connsiteX2" fmla="*/ 5469382 w 6534572"/>
              <a:gd name="connsiteY2" fmla="*/ 2130378 h 2130378"/>
              <a:gd name="connsiteX3" fmla="*/ 0 w 6534572"/>
              <a:gd name="connsiteY3" fmla="*/ 2130378 h 2130378"/>
            </a:gdLst>
            <a:ahLst/>
            <a:cxnLst>
              <a:cxn ang="0">
                <a:pos x="connsiteX0" y="connsiteY0"/>
              </a:cxn>
              <a:cxn ang="0">
                <a:pos x="connsiteX1" y="connsiteY1"/>
              </a:cxn>
              <a:cxn ang="0">
                <a:pos x="connsiteX2" y="connsiteY2"/>
              </a:cxn>
              <a:cxn ang="0">
                <a:pos x="connsiteX3" y="connsiteY3"/>
              </a:cxn>
            </a:cxnLst>
            <a:rect l="l" t="t" r="r" b="b"/>
            <a:pathLst>
              <a:path w="6534572" h="2130378">
                <a:moveTo>
                  <a:pt x="0" y="0"/>
                </a:moveTo>
                <a:lnTo>
                  <a:pt x="6534572" y="0"/>
                </a:lnTo>
                <a:lnTo>
                  <a:pt x="5469382" y="2130378"/>
                </a:lnTo>
                <a:lnTo>
                  <a:pt x="0" y="213037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BE99BF2-E377-4D0E-ACEC-E378093B69FA}"/>
              </a:ext>
            </a:extLst>
          </p:cNvPr>
          <p:cNvSpPr>
            <a:spLocks noGrp="1"/>
          </p:cNvSpPr>
          <p:nvPr>
            <p:ph type="title"/>
          </p:nvPr>
        </p:nvSpPr>
        <p:spPr>
          <a:xfrm>
            <a:off x="893990" y="501383"/>
            <a:ext cx="11018520" cy="430887"/>
          </a:xfrm>
        </p:spPr>
        <p:txBody>
          <a:bodyPr/>
          <a:lstStyle/>
          <a:p>
            <a:r>
              <a:rPr lang="en-US" sz="2800" dirty="0">
                <a:solidFill>
                  <a:schemeClr val="bg1"/>
                </a:solidFill>
              </a:rPr>
              <a:t>Security Roles and Privileges</a:t>
            </a:r>
          </a:p>
        </p:txBody>
      </p:sp>
      <p:sp>
        <p:nvSpPr>
          <p:cNvPr id="3" name="Content Placeholder 2">
            <a:extLst>
              <a:ext uri="{FF2B5EF4-FFF2-40B4-BE49-F238E27FC236}">
                <a16:creationId xmlns:a16="http://schemas.microsoft.com/office/drawing/2014/main" id="{2A7FAC2C-9E19-43D7-B49A-F0FD6428E13B}"/>
              </a:ext>
            </a:extLst>
          </p:cNvPr>
          <p:cNvSpPr>
            <a:spLocks noGrp="1"/>
          </p:cNvSpPr>
          <p:nvPr>
            <p:ph sz="quarter" idx="12"/>
          </p:nvPr>
        </p:nvSpPr>
        <p:spPr>
          <a:xfrm>
            <a:off x="469053" y="2464647"/>
            <a:ext cx="5211763" cy="3093154"/>
          </a:xfrm>
          <a:ln>
            <a:noFill/>
          </a:ln>
        </p:spPr>
        <p:txBody>
          <a:bodyPr/>
          <a:lstStyle/>
          <a:p>
            <a:pPr>
              <a:spcBef>
                <a:spcPts val="600"/>
              </a:spcBef>
            </a:pPr>
            <a:r>
              <a:rPr lang="en-US" sz="2400" b="1" dirty="0"/>
              <a:t>Roles</a:t>
            </a:r>
            <a:endParaRPr lang="en-US" sz="2000" b="1" dirty="0"/>
          </a:p>
          <a:p>
            <a:pPr>
              <a:spcBef>
                <a:spcPts val="600"/>
              </a:spcBef>
            </a:pPr>
            <a:r>
              <a:rPr lang="en-US" sz="2000" dirty="0"/>
              <a:t>Define how different users access different types of records</a:t>
            </a:r>
          </a:p>
          <a:p>
            <a:pPr>
              <a:spcBef>
                <a:spcPts val="600"/>
              </a:spcBef>
            </a:pPr>
            <a:r>
              <a:rPr lang="en-US" sz="2000" dirty="0"/>
              <a:t>Contain a set of privileges</a:t>
            </a:r>
          </a:p>
          <a:p>
            <a:pPr>
              <a:spcBef>
                <a:spcPts val="600"/>
              </a:spcBef>
            </a:pPr>
            <a:r>
              <a:rPr lang="en-US" sz="2000" dirty="0"/>
              <a:t>Users can be assigned to multiple security roles</a:t>
            </a:r>
          </a:p>
          <a:p>
            <a:pPr>
              <a:spcBef>
                <a:spcPts val="600"/>
              </a:spcBef>
            </a:pPr>
            <a:r>
              <a:rPr lang="en-US" sz="2000" dirty="0"/>
              <a:t>Security role privileges are cumulative</a:t>
            </a:r>
          </a:p>
          <a:p>
            <a:pPr>
              <a:spcBef>
                <a:spcPts val="600"/>
              </a:spcBef>
            </a:pPr>
            <a:endParaRPr lang="en-US" sz="2000" dirty="0"/>
          </a:p>
        </p:txBody>
      </p:sp>
      <p:sp>
        <p:nvSpPr>
          <p:cNvPr id="4" name="Content Placeholder 3">
            <a:extLst>
              <a:ext uri="{FF2B5EF4-FFF2-40B4-BE49-F238E27FC236}">
                <a16:creationId xmlns:a16="http://schemas.microsoft.com/office/drawing/2014/main" id="{8B11D1D0-90DD-4E39-9BB7-4E1059E5216C}"/>
              </a:ext>
            </a:extLst>
          </p:cNvPr>
          <p:cNvSpPr>
            <a:spLocks noGrp="1"/>
          </p:cNvSpPr>
          <p:nvPr>
            <p:ph sz="quarter" idx="13"/>
          </p:nvPr>
        </p:nvSpPr>
        <p:spPr>
          <a:xfrm>
            <a:off x="6406118" y="1712808"/>
            <a:ext cx="5219700" cy="4385816"/>
          </a:xfrm>
          <a:ln>
            <a:noFill/>
          </a:ln>
        </p:spPr>
        <p:txBody>
          <a:bodyPr/>
          <a:lstStyle/>
          <a:p>
            <a:pPr>
              <a:spcBef>
                <a:spcPts val="600"/>
              </a:spcBef>
            </a:pPr>
            <a:r>
              <a:rPr lang="en-US" sz="2400" b="1"/>
              <a:t>Privileges</a:t>
            </a:r>
            <a:endParaRPr lang="en-US" sz="2000" b="1"/>
          </a:p>
          <a:p>
            <a:pPr>
              <a:spcBef>
                <a:spcPts val="600"/>
              </a:spcBef>
            </a:pPr>
            <a:r>
              <a:rPr lang="en-US" sz="2000"/>
              <a:t>Record-level privileges.</a:t>
            </a:r>
          </a:p>
          <a:p>
            <a:pPr lvl="1">
              <a:spcBef>
                <a:spcPts val="600"/>
              </a:spcBef>
            </a:pPr>
            <a:r>
              <a:rPr lang="en-US" sz="1600"/>
              <a:t>For each entity, permissions can be defined for Read, Create, Delete, Write, Assign, Share, Append and Append To.</a:t>
            </a:r>
          </a:p>
          <a:p>
            <a:pPr>
              <a:spcBef>
                <a:spcPts val="600"/>
              </a:spcBef>
            </a:pPr>
            <a:r>
              <a:rPr lang="en-US" sz="2000"/>
              <a:t>Action/Task-based privileges.</a:t>
            </a:r>
          </a:p>
          <a:p>
            <a:pPr lvl="1">
              <a:spcBef>
                <a:spcPts val="600"/>
              </a:spcBef>
            </a:pPr>
            <a:r>
              <a:rPr lang="en-US" sz="1600"/>
              <a:t>Permissions can also be defined for non-entity related actions, e.g. publish articles.</a:t>
            </a:r>
          </a:p>
          <a:p>
            <a:pPr>
              <a:spcBef>
                <a:spcPts val="600"/>
              </a:spcBef>
            </a:pPr>
            <a:r>
              <a:rPr lang="en-US" sz="2000"/>
              <a:t>Different level of accesses:</a:t>
            </a:r>
          </a:p>
          <a:p>
            <a:pPr lvl="1">
              <a:spcBef>
                <a:spcPts val="600"/>
              </a:spcBef>
            </a:pPr>
            <a:r>
              <a:rPr lang="en-US" sz="1600"/>
              <a:t>Global</a:t>
            </a:r>
          </a:p>
          <a:p>
            <a:pPr lvl="1">
              <a:spcBef>
                <a:spcPts val="600"/>
              </a:spcBef>
            </a:pPr>
            <a:r>
              <a:rPr lang="en-US" sz="1600"/>
              <a:t>Deep</a:t>
            </a:r>
          </a:p>
          <a:p>
            <a:pPr lvl="1">
              <a:spcBef>
                <a:spcPts val="600"/>
              </a:spcBef>
            </a:pPr>
            <a:r>
              <a:rPr lang="en-US" sz="1600"/>
              <a:t>Local</a:t>
            </a:r>
          </a:p>
          <a:p>
            <a:pPr lvl="1">
              <a:spcBef>
                <a:spcPts val="600"/>
              </a:spcBef>
            </a:pPr>
            <a:r>
              <a:rPr lang="en-US" sz="1600"/>
              <a:t>Basic </a:t>
            </a:r>
          </a:p>
        </p:txBody>
      </p:sp>
      <p:grpSp>
        <p:nvGrpSpPr>
          <p:cNvPr id="10" name="Group 9">
            <a:extLst>
              <a:ext uri="{FF2B5EF4-FFF2-40B4-BE49-F238E27FC236}">
                <a16:creationId xmlns:a16="http://schemas.microsoft.com/office/drawing/2014/main" id="{C3D5DFFB-6861-494B-93C8-C16763ABD780}"/>
              </a:ext>
            </a:extLst>
          </p:cNvPr>
          <p:cNvGrpSpPr/>
          <p:nvPr/>
        </p:nvGrpSpPr>
        <p:grpSpPr>
          <a:xfrm>
            <a:off x="10700327" y="-414638"/>
            <a:ext cx="2223132" cy="1835499"/>
            <a:chOff x="10308253" y="-1239842"/>
            <a:chExt cx="2954665" cy="2439479"/>
          </a:xfrm>
        </p:grpSpPr>
        <p:sp>
          <p:nvSpPr>
            <p:cNvPr id="8" name="Hexagon 7">
              <a:extLst>
                <a:ext uri="{FF2B5EF4-FFF2-40B4-BE49-F238E27FC236}">
                  <a16:creationId xmlns:a16="http://schemas.microsoft.com/office/drawing/2014/main" id="{B4ED95FE-6665-4A42-BBE6-5124B3B40CD5}"/>
                </a:ext>
              </a:extLst>
            </p:cNvPr>
            <p:cNvSpPr/>
            <p:nvPr/>
          </p:nvSpPr>
          <p:spPr bwMode="auto">
            <a:xfrm>
              <a:off x="11629727" y="-238977"/>
              <a:ext cx="1633191" cy="1438614"/>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endParaRPr lang="en-IN" sz="1176" b="1" err="1">
                <a:solidFill>
                  <a:srgbClr val="FFFFFF"/>
                </a:solidFill>
                <a:latin typeface="Segoe UI"/>
                <a:cs typeface="Segoe UI" pitchFamily="34" charset="0"/>
              </a:endParaRPr>
            </a:p>
          </p:txBody>
        </p:sp>
        <p:sp>
          <p:nvSpPr>
            <p:cNvPr id="9" name="Hexagon 8">
              <a:extLst>
                <a:ext uri="{FF2B5EF4-FFF2-40B4-BE49-F238E27FC236}">
                  <a16:creationId xmlns:a16="http://schemas.microsoft.com/office/drawing/2014/main" id="{C0C03344-7E6F-4B1A-96E9-0A9947F90D87}"/>
                </a:ext>
              </a:extLst>
            </p:cNvPr>
            <p:cNvSpPr/>
            <p:nvPr/>
          </p:nvSpPr>
          <p:spPr bwMode="auto">
            <a:xfrm>
              <a:off x="10308253" y="-1239842"/>
              <a:ext cx="2357296" cy="2076450"/>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grpSp>
      <p:sp>
        <p:nvSpPr>
          <p:cNvPr id="5" name="Hexagon 4">
            <a:extLst>
              <a:ext uri="{FF2B5EF4-FFF2-40B4-BE49-F238E27FC236}">
                <a16:creationId xmlns:a16="http://schemas.microsoft.com/office/drawing/2014/main" id="{71DF7460-1964-41B3-A822-D0FCA5D7F222}"/>
              </a:ext>
            </a:extLst>
          </p:cNvPr>
          <p:cNvSpPr/>
          <p:nvPr/>
        </p:nvSpPr>
        <p:spPr bwMode="auto">
          <a:xfrm>
            <a:off x="279490" y="525496"/>
            <a:ext cx="504000" cy="432000"/>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r>
              <a:rPr lang="en-IN" sz="1600" b="1" dirty="0">
                <a:solidFill>
                  <a:srgbClr val="FFFFFF"/>
                </a:solidFill>
                <a:latin typeface="Segoe UI"/>
                <a:cs typeface="Segoe UI" pitchFamily="34" charset="0"/>
              </a:rPr>
              <a:t>5</a:t>
            </a:r>
            <a:endParaRPr lang="en-IN" sz="1176" b="1" dirty="0">
              <a:solidFill>
                <a:srgbClr val="FFFFFF"/>
              </a:solidFill>
              <a:latin typeface="Segoe UI"/>
              <a:cs typeface="Segoe UI" pitchFamily="34" charset="0"/>
            </a:endParaRPr>
          </a:p>
        </p:txBody>
      </p:sp>
    </p:spTree>
    <p:extLst>
      <p:ext uri="{BB962C8B-B14F-4D97-AF65-F5344CB8AC3E}">
        <p14:creationId xmlns:p14="http://schemas.microsoft.com/office/powerpoint/2010/main" val="243015242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8F539A2D-9CE6-4690-B490-A6BA767D8D9E}"/>
              </a:ext>
            </a:extLst>
          </p:cNvPr>
          <p:cNvSpPr/>
          <p:nvPr/>
        </p:nvSpPr>
        <p:spPr bwMode="auto">
          <a:xfrm>
            <a:off x="2" y="489"/>
            <a:ext cx="6406116" cy="1266127"/>
          </a:xfrm>
          <a:custGeom>
            <a:avLst/>
            <a:gdLst>
              <a:gd name="connsiteX0" fmla="*/ 0 w 6534572"/>
              <a:gd name="connsiteY0" fmla="*/ 0 h 2130378"/>
              <a:gd name="connsiteX1" fmla="*/ 6534572 w 6534572"/>
              <a:gd name="connsiteY1" fmla="*/ 0 h 2130378"/>
              <a:gd name="connsiteX2" fmla="*/ 5469382 w 6534572"/>
              <a:gd name="connsiteY2" fmla="*/ 2130378 h 2130378"/>
              <a:gd name="connsiteX3" fmla="*/ 0 w 6534572"/>
              <a:gd name="connsiteY3" fmla="*/ 2130378 h 2130378"/>
            </a:gdLst>
            <a:ahLst/>
            <a:cxnLst>
              <a:cxn ang="0">
                <a:pos x="connsiteX0" y="connsiteY0"/>
              </a:cxn>
              <a:cxn ang="0">
                <a:pos x="connsiteX1" y="connsiteY1"/>
              </a:cxn>
              <a:cxn ang="0">
                <a:pos x="connsiteX2" y="connsiteY2"/>
              </a:cxn>
              <a:cxn ang="0">
                <a:pos x="connsiteX3" y="connsiteY3"/>
              </a:cxn>
            </a:cxnLst>
            <a:rect l="l" t="t" r="r" b="b"/>
            <a:pathLst>
              <a:path w="6534572" h="2130378">
                <a:moveTo>
                  <a:pt x="0" y="0"/>
                </a:moveTo>
                <a:lnTo>
                  <a:pt x="6534572" y="0"/>
                </a:lnTo>
                <a:lnTo>
                  <a:pt x="5469382" y="2130378"/>
                </a:lnTo>
                <a:lnTo>
                  <a:pt x="0" y="213037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C434B5FE-F698-4759-923F-77096D0A0E8D}"/>
              </a:ext>
            </a:extLst>
          </p:cNvPr>
          <p:cNvGrpSpPr/>
          <p:nvPr/>
        </p:nvGrpSpPr>
        <p:grpSpPr>
          <a:xfrm>
            <a:off x="10700327" y="-414638"/>
            <a:ext cx="2223132" cy="1835499"/>
            <a:chOff x="10308253" y="-1239842"/>
            <a:chExt cx="2954665" cy="2439479"/>
          </a:xfrm>
        </p:grpSpPr>
        <p:sp>
          <p:nvSpPr>
            <p:cNvPr id="19" name="Hexagon 18">
              <a:extLst>
                <a:ext uri="{FF2B5EF4-FFF2-40B4-BE49-F238E27FC236}">
                  <a16:creationId xmlns:a16="http://schemas.microsoft.com/office/drawing/2014/main" id="{1ACB4CF2-82DD-44E6-9123-DD834DDFC1E0}"/>
                </a:ext>
              </a:extLst>
            </p:cNvPr>
            <p:cNvSpPr/>
            <p:nvPr/>
          </p:nvSpPr>
          <p:spPr bwMode="auto">
            <a:xfrm>
              <a:off x="11629727" y="-238977"/>
              <a:ext cx="1633191" cy="1438614"/>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endParaRPr lang="en-IN" sz="1176" b="1" err="1">
                <a:solidFill>
                  <a:srgbClr val="FFFFFF"/>
                </a:solidFill>
                <a:latin typeface="Segoe UI"/>
                <a:cs typeface="Segoe UI" pitchFamily="34" charset="0"/>
              </a:endParaRPr>
            </a:p>
          </p:txBody>
        </p:sp>
        <p:sp>
          <p:nvSpPr>
            <p:cNvPr id="20" name="Hexagon 19">
              <a:extLst>
                <a:ext uri="{FF2B5EF4-FFF2-40B4-BE49-F238E27FC236}">
                  <a16:creationId xmlns:a16="http://schemas.microsoft.com/office/drawing/2014/main" id="{0E08B4BB-4F8D-4D99-90A9-F9D704EAB377}"/>
                </a:ext>
              </a:extLst>
            </p:cNvPr>
            <p:cNvSpPr/>
            <p:nvPr/>
          </p:nvSpPr>
          <p:spPr bwMode="auto">
            <a:xfrm>
              <a:off x="10308253" y="-1239842"/>
              <a:ext cx="2357296" cy="2076450"/>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A9FFE074-91B7-4195-9DC3-304F00F5D1B9}"/>
              </a:ext>
            </a:extLst>
          </p:cNvPr>
          <p:cNvSpPr>
            <a:spLocks noGrp="1"/>
          </p:cNvSpPr>
          <p:nvPr>
            <p:ph type="title"/>
          </p:nvPr>
        </p:nvSpPr>
        <p:spPr>
          <a:xfrm>
            <a:off x="857568" y="487966"/>
            <a:ext cx="11018520" cy="430887"/>
          </a:xfrm>
        </p:spPr>
        <p:txBody>
          <a:bodyPr/>
          <a:lstStyle/>
          <a:p>
            <a:r>
              <a:rPr lang="en-US" sz="2750" dirty="0">
                <a:solidFill>
                  <a:schemeClr val="bg1"/>
                </a:solidFill>
              </a:rPr>
              <a:t>Record-level security</a:t>
            </a:r>
          </a:p>
        </p:txBody>
      </p:sp>
      <p:sp>
        <p:nvSpPr>
          <p:cNvPr id="3" name="Content Placeholder 2">
            <a:extLst>
              <a:ext uri="{FF2B5EF4-FFF2-40B4-BE49-F238E27FC236}">
                <a16:creationId xmlns:a16="http://schemas.microsoft.com/office/drawing/2014/main" id="{EF78BDCE-81A5-4BCC-9A12-D6DDE288C36F}"/>
              </a:ext>
            </a:extLst>
          </p:cNvPr>
          <p:cNvSpPr>
            <a:spLocks noGrp="1"/>
          </p:cNvSpPr>
          <p:nvPr>
            <p:ph sz="quarter" idx="12"/>
          </p:nvPr>
        </p:nvSpPr>
        <p:spPr>
          <a:xfrm>
            <a:off x="584201" y="1227280"/>
            <a:ext cx="5211763" cy="1270925"/>
          </a:xfrm>
        </p:spPr>
        <p:txBody>
          <a:bodyPr/>
          <a:lstStyle/>
          <a:p>
            <a:r>
              <a:rPr lang="en-US" b="1" dirty="0"/>
              <a:t>Table</a:t>
            </a:r>
          </a:p>
          <a:p>
            <a:endParaRPr lang="en-US" b="1" dirty="0"/>
          </a:p>
          <a:p>
            <a:endParaRPr lang="en-US" b="1" dirty="0"/>
          </a:p>
        </p:txBody>
      </p:sp>
      <p:sp>
        <p:nvSpPr>
          <p:cNvPr id="4" name="Content Placeholder 3">
            <a:extLst>
              <a:ext uri="{FF2B5EF4-FFF2-40B4-BE49-F238E27FC236}">
                <a16:creationId xmlns:a16="http://schemas.microsoft.com/office/drawing/2014/main" id="{4F7E45D7-2A54-4AF2-826A-9FD183C1D3FC}"/>
              </a:ext>
            </a:extLst>
          </p:cNvPr>
          <p:cNvSpPr>
            <a:spLocks noGrp="1"/>
          </p:cNvSpPr>
          <p:nvPr>
            <p:ph sz="quarter" idx="13"/>
          </p:nvPr>
        </p:nvSpPr>
        <p:spPr>
          <a:xfrm>
            <a:off x="6325895" y="1174245"/>
            <a:ext cx="5219700" cy="546753"/>
          </a:xfrm>
        </p:spPr>
        <p:txBody>
          <a:bodyPr/>
          <a:lstStyle/>
          <a:p>
            <a:r>
              <a:rPr lang="en-US" b="1" dirty="0"/>
              <a:t>Access Level</a:t>
            </a:r>
          </a:p>
        </p:txBody>
      </p:sp>
      <p:graphicFrame>
        <p:nvGraphicFramePr>
          <p:cNvPr id="5" name="Table 4">
            <a:extLst>
              <a:ext uri="{FF2B5EF4-FFF2-40B4-BE49-F238E27FC236}">
                <a16:creationId xmlns:a16="http://schemas.microsoft.com/office/drawing/2014/main" id="{ED66A9DB-48BB-4CEC-B4C1-C651B007BAA7}"/>
              </a:ext>
            </a:extLst>
          </p:cNvPr>
          <p:cNvGraphicFramePr>
            <a:graphicFrameLocks noGrp="1"/>
          </p:cNvGraphicFramePr>
          <p:nvPr>
            <p:extLst>
              <p:ext uri="{D42A27DB-BD31-4B8C-83A1-F6EECF244321}">
                <p14:modId xmlns:p14="http://schemas.microsoft.com/office/powerpoint/2010/main" val="2848603272"/>
              </p:ext>
            </p:extLst>
          </p:nvPr>
        </p:nvGraphicFramePr>
        <p:xfrm>
          <a:off x="609878" y="1780809"/>
          <a:ext cx="5351615" cy="4657350"/>
        </p:xfrm>
        <a:graphic>
          <a:graphicData uri="http://schemas.openxmlformats.org/drawingml/2006/table">
            <a:tbl>
              <a:tblPr>
                <a:tableStyleId>{72833802-FEF1-4C79-8D5D-14CF1EAF98D9}</a:tableStyleId>
              </a:tblPr>
              <a:tblGrid>
                <a:gridCol w="1074927">
                  <a:extLst>
                    <a:ext uri="{9D8B030D-6E8A-4147-A177-3AD203B41FA5}">
                      <a16:colId xmlns:a16="http://schemas.microsoft.com/office/drawing/2014/main" val="278748862"/>
                    </a:ext>
                  </a:extLst>
                </a:gridCol>
                <a:gridCol w="4276688">
                  <a:extLst>
                    <a:ext uri="{9D8B030D-6E8A-4147-A177-3AD203B41FA5}">
                      <a16:colId xmlns:a16="http://schemas.microsoft.com/office/drawing/2014/main" val="542871060"/>
                    </a:ext>
                  </a:extLst>
                </a:gridCol>
              </a:tblGrid>
              <a:tr h="200828">
                <a:tc>
                  <a:txBody>
                    <a:bodyPr/>
                    <a:lstStyle/>
                    <a:p>
                      <a:pPr algn="l" fontAlgn="b"/>
                      <a:r>
                        <a:rPr lang="en-US" sz="1100">
                          <a:solidFill>
                            <a:schemeClr val="bg1"/>
                          </a:solidFill>
                          <a:effectLst/>
                        </a:rPr>
                        <a:t>Privilege</a:t>
                      </a:r>
                    </a:p>
                  </a:txBody>
                  <a:tcPr marL="22125" marR="22125" marT="16595" marB="16595" anchor="b">
                    <a:solidFill>
                      <a:schemeClr val="bg1">
                        <a:lumMod val="50000"/>
                      </a:schemeClr>
                    </a:solidFill>
                  </a:tcPr>
                </a:tc>
                <a:tc>
                  <a:txBody>
                    <a:bodyPr/>
                    <a:lstStyle/>
                    <a:p>
                      <a:pPr algn="l" fontAlgn="b"/>
                      <a:r>
                        <a:rPr lang="en-US" sz="1100">
                          <a:solidFill>
                            <a:schemeClr val="bg1"/>
                          </a:solidFill>
                          <a:effectLst/>
                        </a:rPr>
                        <a:t>Description</a:t>
                      </a:r>
                    </a:p>
                  </a:txBody>
                  <a:tcPr marL="22125" marR="22125" marT="16595" marB="16595" anchor="b">
                    <a:solidFill>
                      <a:schemeClr val="bg1">
                        <a:lumMod val="50000"/>
                      </a:schemeClr>
                    </a:solidFill>
                  </a:tcPr>
                </a:tc>
                <a:extLst>
                  <a:ext uri="{0D108BD9-81ED-4DB2-BD59-A6C34878D82A}">
                    <a16:rowId xmlns:a16="http://schemas.microsoft.com/office/drawing/2014/main" val="3845848262"/>
                  </a:ext>
                </a:extLst>
              </a:tr>
              <a:tr h="520869">
                <a:tc>
                  <a:txBody>
                    <a:bodyPr/>
                    <a:lstStyle/>
                    <a:p>
                      <a:pPr algn="l" fontAlgn="t"/>
                      <a:r>
                        <a:rPr lang="en-US" sz="1100" b="1">
                          <a:effectLst/>
                        </a:rPr>
                        <a:t>Create</a:t>
                      </a:r>
                      <a:endParaRPr lang="en-US" sz="1100">
                        <a:effectLst/>
                      </a:endParaRPr>
                    </a:p>
                  </a:txBody>
                  <a:tcPr marL="22125" marR="22125" marT="16595" marB="16595"/>
                </a:tc>
                <a:tc>
                  <a:txBody>
                    <a:bodyPr/>
                    <a:lstStyle/>
                    <a:p>
                      <a:pPr algn="l" fontAlgn="t"/>
                      <a:r>
                        <a:rPr lang="en-US" sz="1100">
                          <a:effectLst/>
                        </a:rPr>
                        <a:t>Required to make a new record. Which records can be created depends on the access level of the permission defined in your security role.</a:t>
                      </a:r>
                    </a:p>
                  </a:txBody>
                  <a:tcPr marL="22125" marR="22125" marT="16595" marB="16595"/>
                </a:tc>
                <a:extLst>
                  <a:ext uri="{0D108BD9-81ED-4DB2-BD59-A6C34878D82A}">
                    <a16:rowId xmlns:a16="http://schemas.microsoft.com/office/drawing/2014/main" val="1710337426"/>
                  </a:ext>
                </a:extLst>
              </a:tr>
              <a:tr h="520869">
                <a:tc>
                  <a:txBody>
                    <a:bodyPr/>
                    <a:lstStyle/>
                    <a:p>
                      <a:pPr algn="l" fontAlgn="t"/>
                      <a:r>
                        <a:rPr lang="en-US" sz="1100" b="1">
                          <a:effectLst/>
                        </a:rPr>
                        <a:t>Read</a:t>
                      </a:r>
                      <a:endParaRPr lang="en-US" sz="1100">
                        <a:effectLst/>
                      </a:endParaRPr>
                    </a:p>
                  </a:txBody>
                  <a:tcPr marL="22125" marR="22125" marT="16595" marB="16595"/>
                </a:tc>
                <a:tc>
                  <a:txBody>
                    <a:bodyPr/>
                    <a:lstStyle/>
                    <a:p>
                      <a:pPr algn="l" fontAlgn="t"/>
                      <a:r>
                        <a:rPr lang="en-US" sz="1100">
                          <a:effectLst/>
                        </a:rPr>
                        <a:t>Required to open a record to view the contents. Which records can be read depends on the access level of the permission defined in your security role.</a:t>
                      </a:r>
                    </a:p>
                  </a:txBody>
                  <a:tcPr marL="22125" marR="22125" marT="16595" marB="16595"/>
                </a:tc>
                <a:extLst>
                  <a:ext uri="{0D108BD9-81ED-4DB2-BD59-A6C34878D82A}">
                    <a16:rowId xmlns:a16="http://schemas.microsoft.com/office/drawing/2014/main" val="1339934164"/>
                  </a:ext>
                </a:extLst>
              </a:tr>
              <a:tr h="358309">
                <a:tc>
                  <a:txBody>
                    <a:bodyPr/>
                    <a:lstStyle/>
                    <a:p>
                      <a:pPr algn="l" fontAlgn="t"/>
                      <a:r>
                        <a:rPr lang="en-US" sz="1100" b="1">
                          <a:effectLst/>
                        </a:rPr>
                        <a:t>Write</a:t>
                      </a:r>
                      <a:endParaRPr lang="en-US" sz="1100">
                        <a:effectLst/>
                      </a:endParaRPr>
                    </a:p>
                  </a:txBody>
                  <a:tcPr marL="22125" marR="22125" marT="16595" marB="16595"/>
                </a:tc>
                <a:tc>
                  <a:txBody>
                    <a:bodyPr/>
                    <a:lstStyle/>
                    <a:p>
                      <a:pPr algn="l" fontAlgn="t"/>
                      <a:r>
                        <a:rPr lang="en-US" sz="1100">
                          <a:effectLst/>
                        </a:rPr>
                        <a:t>Required to make changes to a record. Which records can be changed depends on the access level defined in your security role.</a:t>
                      </a:r>
                    </a:p>
                  </a:txBody>
                  <a:tcPr marL="22125" marR="22125" marT="16595" marB="16595"/>
                </a:tc>
                <a:extLst>
                  <a:ext uri="{0D108BD9-81ED-4DB2-BD59-A6C34878D82A}">
                    <a16:rowId xmlns:a16="http://schemas.microsoft.com/office/drawing/2014/main" val="1013495852"/>
                  </a:ext>
                </a:extLst>
              </a:tr>
              <a:tr h="520869">
                <a:tc>
                  <a:txBody>
                    <a:bodyPr/>
                    <a:lstStyle/>
                    <a:p>
                      <a:pPr algn="l" fontAlgn="t"/>
                      <a:r>
                        <a:rPr lang="en-US" sz="1100" b="1">
                          <a:effectLst/>
                        </a:rPr>
                        <a:t>Delete</a:t>
                      </a:r>
                      <a:endParaRPr lang="en-US" sz="1100">
                        <a:effectLst/>
                      </a:endParaRPr>
                    </a:p>
                  </a:txBody>
                  <a:tcPr marL="22125" marR="22125" marT="16595" marB="16595"/>
                </a:tc>
                <a:tc>
                  <a:txBody>
                    <a:bodyPr/>
                    <a:lstStyle/>
                    <a:p>
                      <a:pPr algn="l" fontAlgn="t"/>
                      <a:r>
                        <a:rPr lang="en-US" sz="1100">
                          <a:effectLst/>
                        </a:rPr>
                        <a:t>Required to permanently remove a record. Which records can be deleted depends on the access level of the permission defined in your security role.</a:t>
                      </a:r>
                    </a:p>
                  </a:txBody>
                  <a:tcPr marL="22125" marR="22125" marT="16595" marB="16595"/>
                </a:tc>
                <a:extLst>
                  <a:ext uri="{0D108BD9-81ED-4DB2-BD59-A6C34878D82A}">
                    <a16:rowId xmlns:a16="http://schemas.microsoft.com/office/drawing/2014/main" val="2890931302"/>
                  </a:ext>
                </a:extLst>
              </a:tr>
              <a:tr h="683429">
                <a:tc>
                  <a:txBody>
                    <a:bodyPr/>
                    <a:lstStyle/>
                    <a:p>
                      <a:pPr algn="l" fontAlgn="t"/>
                      <a:r>
                        <a:rPr lang="en-US" sz="1100" b="1">
                          <a:effectLst/>
                        </a:rPr>
                        <a:t>Append</a:t>
                      </a:r>
                      <a:endParaRPr lang="en-US" sz="1100">
                        <a:effectLst/>
                      </a:endParaRPr>
                    </a:p>
                  </a:txBody>
                  <a:tcPr marL="22125" marR="22125" marT="16595" marB="16595"/>
                </a:tc>
                <a:tc>
                  <a:txBody>
                    <a:bodyPr/>
                    <a:lstStyle/>
                    <a:p>
                      <a:pPr algn="l" fontAlgn="t"/>
                      <a:r>
                        <a:rPr lang="en-US" sz="1100">
                          <a:effectLst/>
                        </a:rPr>
                        <a:t>Required to associate a record with the current record. For example, if a user has Append rights on an opportunity, the user can add a note to an opportunity. Which records can be appended depends on the access level of the permission defined in your security role.</a:t>
                      </a:r>
                    </a:p>
                  </a:txBody>
                  <a:tcPr marL="22125" marR="22125" marT="16595" marB="16595"/>
                </a:tc>
                <a:extLst>
                  <a:ext uri="{0D108BD9-81ED-4DB2-BD59-A6C34878D82A}">
                    <a16:rowId xmlns:a16="http://schemas.microsoft.com/office/drawing/2014/main" val="524232170"/>
                  </a:ext>
                </a:extLst>
              </a:tr>
              <a:tr h="683429">
                <a:tc>
                  <a:txBody>
                    <a:bodyPr/>
                    <a:lstStyle/>
                    <a:p>
                      <a:pPr algn="l" fontAlgn="t"/>
                      <a:r>
                        <a:rPr lang="en-US" sz="1100" b="1">
                          <a:effectLst/>
                        </a:rPr>
                        <a:t>Append To</a:t>
                      </a:r>
                      <a:endParaRPr lang="en-US" sz="1100">
                        <a:effectLst/>
                      </a:endParaRPr>
                    </a:p>
                  </a:txBody>
                  <a:tcPr marL="22125" marR="22125" marT="16595" marB="16595"/>
                </a:tc>
                <a:tc>
                  <a:txBody>
                    <a:bodyPr/>
                    <a:lstStyle/>
                    <a:p>
                      <a:pPr algn="l" fontAlgn="t"/>
                      <a:r>
                        <a:rPr lang="en-US" sz="1100">
                          <a:effectLst/>
                        </a:rPr>
                        <a:t>Required to associate the current record with another record e.g., a note can be attached to an opportunity if the user has Append To rights on the note. Which records can be appended to depends on the access level of the permission defined in your security role.</a:t>
                      </a:r>
                    </a:p>
                  </a:txBody>
                  <a:tcPr marL="22125" marR="22125" marT="16595" marB="16595"/>
                </a:tc>
                <a:extLst>
                  <a:ext uri="{0D108BD9-81ED-4DB2-BD59-A6C34878D82A}">
                    <a16:rowId xmlns:a16="http://schemas.microsoft.com/office/drawing/2014/main" val="2167542561"/>
                  </a:ext>
                </a:extLst>
              </a:tr>
              <a:tr h="520869">
                <a:tc>
                  <a:txBody>
                    <a:bodyPr/>
                    <a:lstStyle/>
                    <a:p>
                      <a:pPr algn="l" fontAlgn="t"/>
                      <a:r>
                        <a:rPr lang="en-US" sz="1100" b="1">
                          <a:effectLst/>
                        </a:rPr>
                        <a:t>Assign</a:t>
                      </a:r>
                      <a:endParaRPr lang="en-US" sz="1100">
                        <a:effectLst/>
                      </a:endParaRPr>
                    </a:p>
                  </a:txBody>
                  <a:tcPr marL="22125" marR="22125" marT="16595" marB="16595"/>
                </a:tc>
                <a:tc>
                  <a:txBody>
                    <a:bodyPr/>
                    <a:lstStyle/>
                    <a:p>
                      <a:pPr algn="l" fontAlgn="t"/>
                      <a:r>
                        <a:rPr lang="en-US" sz="1100">
                          <a:effectLst/>
                        </a:rPr>
                        <a:t>Required to give ownership of a record to another user. Which records can be assigned depends on the access level of the permission defined in your security role.</a:t>
                      </a:r>
                    </a:p>
                  </a:txBody>
                  <a:tcPr marL="22125" marR="22125" marT="16595" marB="16595"/>
                </a:tc>
                <a:extLst>
                  <a:ext uri="{0D108BD9-81ED-4DB2-BD59-A6C34878D82A}">
                    <a16:rowId xmlns:a16="http://schemas.microsoft.com/office/drawing/2014/main" val="2704976452"/>
                  </a:ext>
                </a:extLst>
              </a:tr>
              <a:tr h="520869">
                <a:tc>
                  <a:txBody>
                    <a:bodyPr/>
                    <a:lstStyle/>
                    <a:p>
                      <a:pPr algn="l" fontAlgn="t"/>
                      <a:r>
                        <a:rPr lang="en-US" sz="1100" b="1">
                          <a:effectLst/>
                        </a:rPr>
                        <a:t>Share</a:t>
                      </a:r>
                      <a:endParaRPr lang="en-US" sz="1100">
                        <a:effectLst/>
                      </a:endParaRPr>
                    </a:p>
                  </a:txBody>
                  <a:tcPr marL="22125" marR="22125" marT="16595" marB="16595"/>
                </a:tc>
                <a:tc>
                  <a:txBody>
                    <a:bodyPr/>
                    <a:lstStyle/>
                    <a:p>
                      <a:pPr algn="l" fontAlgn="t"/>
                      <a:r>
                        <a:rPr lang="en-US" sz="1100">
                          <a:effectLst/>
                        </a:rPr>
                        <a:t>Required to give access to a record to another user while keeping your own access. Which records can be shared depends on the access level of the permission defined in your security role.</a:t>
                      </a:r>
                    </a:p>
                  </a:txBody>
                  <a:tcPr marL="22125" marR="22125" marT="16595" marB="16595"/>
                </a:tc>
                <a:extLst>
                  <a:ext uri="{0D108BD9-81ED-4DB2-BD59-A6C34878D82A}">
                    <a16:rowId xmlns:a16="http://schemas.microsoft.com/office/drawing/2014/main" val="2161341098"/>
                  </a:ext>
                </a:extLst>
              </a:tr>
            </a:tbl>
          </a:graphicData>
        </a:graphic>
      </p:graphicFrame>
      <p:graphicFrame>
        <p:nvGraphicFramePr>
          <p:cNvPr id="6" name="Table 5">
            <a:extLst>
              <a:ext uri="{FF2B5EF4-FFF2-40B4-BE49-F238E27FC236}">
                <a16:creationId xmlns:a16="http://schemas.microsoft.com/office/drawing/2014/main" id="{92384756-66D4-4323-8C73-7376ADF10671}"/>
              </a:ext>
            </a:extLst>
          </p:cNvPr>
          <p:cNvGraphicFramePr>
            <a:graphicFrameLocks noGrp="1"/>
          </p:cNvGraphicFramePr>
          <p:nvPr>
            <p:extLst>
              <p:ext uri="{D42A27DB-BD31-4B8C-83A1-F6EECF244321}">
                <p14:modId xmlns:p14="http://schemas.microsoft.com/office/powerpoint/2010/main" val="3085373640"/>
              </p:ext>
            </p:extLst>
          </p:nvPr>
        </p:nvGraphicFramePr>
        <p:xfrm>
          <a:off x="6348124" y="1899673"/>
          <a:ext cx="5486400" cy="4518713"/>
        </p:xfrm>
        <a:graphic>
          <a:graphicData uri="http://schemas.openxmlformats.org/drawingml/2006/table">
            <a:tbl>
              <a:tblPr>
                <a:tableStyleId>{72833802-FEF1-4C79-8D5D-14CF1EAF98D9}</a:tableStyleId>
              </a:tblPr>
              <a:tblGrid>
                <a:gridCol w="701992">
                  <a:extLst>
                    <a:ext uri="{9D8B030D-6E8A-4147-A177-3AD203B41FA5}">
                      <a16:colId xmlns:a16="http://schemas.microsoft.com/office/drawing/2014/main" val="756707761"/>
                    </a:ext>
                  </a:extLst>
                </a:gridCol>
                <a:gridCol w="4784408">
                  <a:extLst>
                    <a:ext uri="{9D8B030D-6E8A-4147-A177-3AD203B41FA5}">
                      <a16:colId xmlns:a16="http://schemas.microsoft.com/office/drawing/2014/main" val="2751764815"/>
                    </a:ext>
                  </a:extLst>
                </a:gridCol>
              </a:tblGrid>
              <a:tr h="978130">
                <a:tc>
                  <a:txBody>
                    <a:bodyPr/>
                    <a:lstStyle/>
                    <a:p>
                      <a:pPr algn="l" fontAlgn="t"/>
                      <a:endParaRPr lang="en-US" sz="1100">
                        <a:effectLst/>
                      </a:endParaRPr>
                    </a:p>
                  </a:txBody>
                  <a:tcPr marL="15629" marR="15629" marT="11723" marB="11723"/>
                </a:tc>
                <a:tc>
                  <a:txBody>
                    <a:bodyPr/>
                    <a:lstStyle/>
                    <a:p>
                      <a:pPr algn="l" fontAlgn="t"/>
                      <a:r>
                        <a:rPr lang="en-US" sz="1100" b="1" dirty="0">
                          <a:effectLst/>
                        </a:rPr>
                        <a:t>Global</a:t>
                      </a:r>
                      <a:r>
                        <a:rPr lang="en-US" sz="1100" dirty="0">
                          <a:effectLst/>
                        </a:rPr>
                        <a:t>. This access level gives a user access to all records in the organization, regardless of the business unit hierarchical level that the environment or the user belongs to. Users who have Global access automatically have Deep, Local, and Basic access.</a:t>
                      </a:r>
                    </a:p>
                    <a:p>
                      <a:pPr algn="l" fontAlgn="t"/>
                      <a:br>
                        <a:rPr lang="en-US" sz="1100" dirty="0">
                          <a:effectLst/>
                        </a:rPr>
                      </a:br>
                      <a:r>
                        <a:rPr lang="en-US" sz="1100" dirty="0">
                          <a:effectLst/>
                        </a:rPr>
                        <a:t>The application refers to this access level as </a:t>
                      </a:r>
                      <a:r>
                        <a:rPr lang="en-US" sz="1100" b="1" dirty="0">
                          <a:effectLst/>
                        </a:rPr>
                        <a:t>Organization</a:t>
                      </a:r>
                      <a:r>
                        <a:rPr lang="en-US" sz="1100" dirty="0">
                          <a:effectLst/>
                        </a:rPr>
                        <a:t>.</a:t>
                      </a:r>
                    </a:p>
                  </a:txBody>
                  <a:tcPr marL="15629" marR="15629" marT="11723" marB="11723"/>
                </a:tc>
                <a:extLst>
                  <a:ext uri="{0D108BD9-81ED-4DB2-BD59-A6C34878D82A}">
                    <a16:rowId xmlns:a16="http://schemas.microsoft.com/office/drawing/2014/main" val="3190724271"/>
                  </a:ext>
                </a:extLst>
              </a:tr>
              <a:tr h="818822">
                <a:tc>
                  <a:txBody>
                    <a:bodyPr/>
                    <a:lstStyle/>
                    <a:p>
                      <a:pPr algn="l" fontAlgn="t"/>
                      <a:endParaRPr lang="en-US" sz="1100">
                        <a:effectLst/>
                      </a:endParaRPr>
                    </a:p>
                  </a:txBody>
                  <a:tcPr marL="15629" marR="15629" marT="11723" marB="11723"/>
                </a:tc>
                <a:tc>
                  <a:txBody>
                    <a:bodyPr/>
                    <a:lstStyle/>
                    <a:p>
                      <a:pPr algn="l" fontAlgn="t"/>
                      <a:r>
                        <a:rPr lang="en-US" sz="1100" b="1">
                          <a:effectLst/>
                        </a:rPr>
                        <a:t>Deep</a:t>
                      </a:r>
                      <a:r>
                        <a:rPr lang="en-US" sz="1100">
                          <a:effectLst/>
                        </a:rPr>
                        <a:t>. This access level gives a user access to records in the user's business unit and all business units subordinate to the user's business unit.</a:t>
                      </a:r>
                      <a:br>
                        <a:rPr lang="en-US" sz="1100">
                          <a:effectLst/>
                        </a:rPr>
                      </a:br>
                      <a:r>
                        <a:rPr lang="en-US" sz="1100">
                          <a:effectLst/>
                        </a:rPr>
                        <a:t>Users who have Deep access automatically have Local and Basic access, also.</a:t>
                      </a:r>
                      <a:br>
                        <a:rPr lang="en-US" sz="1100">
                          <a:effectLst/>
                        </a:rPr>
                      </a:br>
                      <a:endParaRPr lang="en-US" sz="1100">
                        <a:effectLst/>
                      </a:endParaRPr>
                    </a:p>
                    <a:p>
                      <a:pPr algn="l" fontAlgn="t"/>
                      <a:r>
                        <a:rPr lang="en-US" sz="1100">
                          <a:effectLst/>
                        </a:rPr>
                        <a:t>The application refers to this access level as </a:t>
                      </a:r>
                      <a:r>
                        <a:rPr lang="en-US" sz="1100" b="1">
                          <a:effectLst/>
                        </a:rPr>
                        <a:t>Parent: Child Business Units</a:t>
                      </a:r>
                      <a:r>
                        <a:rPr lang="en-US" sz="1100">
                          <a:effectLst/>
                        </a:rPr>
                        <a:t>.</a:t>
                      </a:r>
                    </a:p>
                  </a:txBody>
                  <a:tcPr marL="15629" marR="15629" marT="11723" marB="11723"/>
                </a:tc>
                <a:extLst>
                  <a:ext uri="{0D108BD9-81ED-4DB2-BD59-A6C34878D82A}">
                    <a16:rowId xmlns:a16="http://schemas.microsoft.com/office/drawing/2014/main" val="1958207947"/>
                  </a:ext>
                </a:extLst>
              </a:tr>
              <a:tr h="978130">
                <a:tc>
                  <a:txBody>
                    <a:bodyPr/>
                    <a:lstStyle/>
                    <a:p>
                      <a:pPr algn="l" fontAlgn="t"/>
                      <a:endParaRPr lang="en-US" sz="1100">
                        <a:effectLst/>
                      </a:endParaRPr>
                    </a:p>
                  </a:txBody>
                  <a:tcPr marL="15629" marR="15629" marT="11723" marB="11723"/>
                </a:tc>
                <a:tc>
                  <a:txBody>
                    <a:bodyPr/>
                    <a:lstStyle/>
                    <a:p>
                      <a:pPr algn="l" fontAlgn="t"/>
                      <a:r>
                        <a:rPr lang="en-US" sz="1100" b="1">
                          <a:effectLst/>
                        </a:rPr>
                        <a:t>Local</a:t>
                      </a:r>
                      <a:r>
                        <a:rPr lang="en-US" sz="1100">
                          <a:effectLst/>
                        </a:rPr>
                        <a:t>. This access level gives a user access to records in the user's business unit.</a:t>
                      </a:r>
                      <a:br>
                        <a:rPr lang="en-US" sz="1100">
                          <a:effectLst/>
                        </a:rPr>
                      </a:br>
                      <a:br>
                        <a:rPr lang="en-US" sz="1100">
                          <a:effectLst/>
                        </a:rPr>
                      </a:br>
                      <a:r>
                        <a:rPr lang="en-US" sz="1100">
                          <a:effectLst/>
                        </a:rPr>
                        <a:t>Users who have Local access automatically have Basic access, also.</a:t>
                      </a:r>
                      <a:br>
                        <a:rPr lang="en-US" sz="1100">
                          <a:effectLst/>
                        </a:rPr>
                      </a:br>
                      <a:br>
                        <a:rPr lang="en-US" sz="1100">
                          <a:effectLst/>
                        </a:rPr>
                      </a:br>
                      <a:r>
                        <a:rPr lang="en-US" sz="1100">
                          <a:effectLst/>
                        </a:rPr>
                        <a:t>The application refers to this access level as </a:t>
                      </a:r>
                      <a:r>
                        <a:rPr lang="en-US" sz="1100" b="1">
                          <a:effectLst/>
                        </a:rPr>
                        <a:t>Business Unit</a:t>
                      </a:r>
                      <a:r>
                        <a:rPr lang="en-US" sz="1100">
                          <a:effectLst/>
                        </a:rPr>
                        <a:t>.</a:t>
                      </a:r>
                    </a:p>
                  </a:txBody>
                  <a:tcPr marL="15629" marR="15629" marT="11723" marB="11723"/>
                </a:tc>
                <a:extLst>
                  <a:ext uri="{0D108BD9-81ED-4DB2-BD59-A6C34878D82A}">
                    <a16:rowId xmlns:a16="http://schemas.microsoft.com/office/drawing/2014/main" val="1905696831"/>
                  </a:ext>
                </a:extLst>
              </a:tr>
              <a:tr h="1137439">
                <a:tc>
                  <a:txBody>
                    <a:bodyPr/>
                    <a:lstStyle/>
                    <a:p>
                      <a:pPr algn="l" fontAlgn="t"/>
                      <a:endParaRPr lang="en-US" sz="1100">
                        <a:effectLst/>
                      </a:endParaRPr>
                    </a:p>
                  </a:txBody>
                  <a:tcPr marL="15629" marR="15629" marT="11723" marB="11723"/>
                </a:tc>
                <a:tc>
                  <a:txBody>
                    <a:bodyPr/>
                    <a:lstStyle/>
                    <a:p>
                      <a:pPr algn="l" fontAlgn="t"/>
                      <a:r>
                        <a:rPr lang="en-US" sz="1100" b="1" dirty="0">
                          <a:effectLst/>
                        </a:rPr>
                        <a:t>Basic</a:t>
                      </a:r>
                      <a:r>
                        <a:rPr lang="en-US" sz="1100" dirty="0">
                          <a:effectLst/>
                        </a:rPr>
                        <a:t>. This access level gives a user access to records that the user owns, objects that are shared with the user, and objects that are shared with a team that the user is a member of.</a:t>
                      </a:r>
                      <a:br>
                        <a:rPr lang="en-US" sz="1100" dirty="0">
                          <a:effectLst/>
                        </a:rPr>
                      </a:br>
                      <a:br>
                        <a:rPr lang="en-US" sz="1100" dirty="0">
                          <a:effectLst/>
                        </a:rPr>
                      </a:br>
                      <a:r>
                        <a:rPr lang="en-US" sz="1100" dirty="0">
                          <a:effectLst/>
                        </a:rPr>
                        <a:t>This is the typical level of access for sales and service representatives.</a:t>
                      </a:r>
                      <a:br>
                        <a:rPr lang="en-US" sz="1100" dirty="0">
                          <a:effectLst/>
                        </a:rPr>
                      </a:br>
                      <a:br>
                        <a:rPr lang="en-US" sz="1100" dirty="0">
                          <a:effectLst/>
                        </a:rPr>
                      </a:br>
                      <a:r>
                        <a:rPr lang="en-US" sz="1100" dirty="0">
                          <a:effectLst/>
                        </a:rPr>
                        <a:t>The application refers to this access level as </a:t>
                      </a:r>
                      <a:r>
                        <a:rPr lang="en-US" sz="1100" b="1" dirty="0">
                          <a:effectLst/>
                        </a:rPr>
                        <a:t>User</a:t>
                      </a:r>
                      <a:r>
                        <a:rPr lang="en-US" sz="1100" dirty="0">
                          <a:effectLst/>
                        </a:rPr>
                        <a:t>.</a:t>
                      </a:r>
                    </a:p>
                  </a:txBody>
                  <a:tcPr marL="15629" marR="15629" marT="11723" marB="11723"/>
                </a:tc>
                <a:extLst>
                  <a:ext uri="{0D108BD9-81ED-4DB2-BD59-A6C34878D82A}">
                    <a16:rowId xmlns:a16="http://schemas.microsoft.com/office/drawing/2014/main" val="2299890903"/>
                  </a:ext>
                </a:extLst>
              </a:tr>
              <a:tr h="401569">
                <a:tc>
                  <a:txBody>
                    <a:bodyPr/>
                    <a:lstStyle/>
                    <a:p>
                      <a:pPr algn="l" fontAlgn="t"/>
                      <a:endParaRPr lang="en-US" sz="1100">
                        <a:effectLst/>
                      </a:endParaRPr>
                    </a:p>
                  </a:txBody>
                  <a:tcPr marL="15629" marR="15629" marT="11723" marB="11723"/>
                </a:tc>
                <a:tc>
                  <a:txBody>
                    <a:bodyPr/>
                    <a:lstStyle/>
                    <a:p>
                      <a:pPr algn="l" fontAlgn="t"/>
                      <a:r>
                        <a:rPr lang="en-US" sz="1100" b="1" kern="1200" dirty="0">
                          <a:solidFill>
                            <a:schemeClr val="tx1"/>
                          </a:solidFill>
                          <a:effectLst/>
                        </a:rPr>
                        <a:t>None</a:t>
                      </a:r>
                      <a:r>
                        <a:rPr lang="en-US" sz="1100" kern="1200" dirty="0">
                          <a:solidFill>
                            <a:schemeClr val="tx1"/>
                          </a:solidFill>
                          <a:effectLst/>
                        </a:rPr>
                        <a:t>. No access is allowed.</a:t>
                      </a:r>
                      <a:endParaRPr lang="en-US" sz="1100" kern="1200" dirty="0">
                        <a:solidFill>
                          <a:schemeClr val="tx1"/>
                        </a:solidFill>
                        <a:effectLst/>
                        <a:latin typeface="+mn-lt"/>
                        <a:ea typeface="+mn-ea"/>
                        <a:cs typeface="+mn-cs"/>
                      </a:endParaRPr>
                    </a:p>
                  </a:txBody>
                  <a:tcPr marL="15629" marR="15629" marT="11723" marB="11723"/>
                </a:tc>
                <a:extLst>
                  <a:ext uri="{0D108BD9-81ED-4DB2-BD59-A6C34878D82A}">
                    <a16:rowId xmlns:a16="http://schemas.microsoft.com/office/drawing/2014/main" val="626383089"/>
                  </a:ext>
                </a:extLst>
              </a:tr>
            </a:tbl>
          </a:graphicData>
        </a:graphic>
      </p:graphicFrame>
      <p:sp>
        <p:nvSpPr>
          <p:cNvPr id="7" name="AutoShape 1" descr="Access level global">
            <a:extLst>
              <a:ext uri="{FF2B5EF4-FFF2-40B4-BE49-F238E27FC236}">
                <a16:creationId xmlns:a16="http://schemas.microsoft.com/office/drawing/2014/main" id="{9B1E3787-BC43-4B2E-B06F-B7E8DEA8CCF7}"/>
              </a:ext>
            </a:extLst>
          </p:cNvPr>
          <p:cNvSpPr>
            <a:spLocks noChangeAspect="1" noChangeArrowheads="1"/>
          </p:cNvSpPr>
          <p:nvPr/>
        </p:nvSpPr>
        <p:spPr bwMode="auto">
          <a:xfrm>
            <a:off x="7596199" y="253363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2" descr="Access level deep">
            <a:extLst>
              <a:ext uri="{FF2B5EF4-FFF2-40B4-BE49-F238E27FC236}">
                <a16:creationId xmlns:a16="http://schemas.microsoft.com/office/drawing/2014/main" id="{3FBD5499-3B50-4575-96B3-A3B6D539B3AC}"/>
              </a:ext>
            </a:extLst>
          </p:cNvPr>
          <p:cNvSpPr>
            <a:spLocks noChangeAspect="1" noChangeArrowheads="1"/>
          </p:cNvSpPr>
          <p:nvPr/>
        </p:nvSpPr>
        <p:spPr bwMode="auto">
          <a:xfrm>
            <a:off x="7596199" y="253363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3" descr="Access level local">
            <a:extLst>
              <a:ext uri="{FF2B5EF4-FFF2-40B4-BE49-F238E27FC236}">
                <a16:creationId xmlns:a16="http://schemas.microsoft.com/office/drawing/2014/main" id="{D552DD97-5C48-411E-9B8A-BB736FD49C8B}"/>
              </a:ext>
            </a:extLst>
          </p:cNvPr>
          <p:cNvSpPr>
            <a:spLocks noChangeAspect="1" noChangeArrowheads="1"/>
          </p:cNvSpPr>
          <p:nvPr/>
        </p:nvSpPr>
        <p:spPr bwMode="auto">
          <a:xfrm>
            <a:off x="7596199" y="253363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descr="Access level basic">
            <a:extLst>
              <a:ext uri="{FF2B5EF4-FFF2-40B4-BE49-F238E27FC236}">
                <a16:creationId xmlns:a16="http://schemas.microsoft.com/office/drawing/2014/main" id="{EBF77A11-D198-468E-86D9-84ADB73947C2}"/>
              </a:ext>
            </a:extLst>
          </p:cNvPr>
          <p:cNvSpPr>
            <a:spLocks noChangeAspect="1" noChangeArrowheads="1"/>
          </p:cNvSpPr>
          <p:nvPr/>
        </p:nvSpPr>
        <p:spPr bwMode="auto">
          <a:xfrm>
            <a:off x="7596199" y="253363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7C47A446-2889-484A-96A6-409C9B0A3E66}"/>
              </a:ext>
            </a:extLst>
          </p:cNvPr>
          <p:cNvPicPr>
            <a:picLocks noChangeAspect="1"/>
          </p:cNvPicPr>
          <p:nvPr/>
        </p:nvPicPr>
        <p:blipFill>
          <a:blip r:embed="rId3"/>
          <a:stretch>
            <a:fillRect/>
          </a:stretch>
        </p:blipFill>
        <p:spPr>
          <a:xfrm>
            <a:off x="6513654" y="1985205"/>
            <a:ext cx="114300" cy="114300"/>
          </a:xfrm>
          <a:prstGeom prst="rect">
            <a:avLst/>
          </a:prstGeom>
        </p:spPr>
      </p:pic>
      <p:pic>
        <p:nvPicPr>
          <p:cNvPr id="12" name="Picture 11">
            <a:extLst>
              <a:ext uri="{FF2B5EF4-FFF2-40B4-BE49-F238E27FC236}">
                <a16:creationId xmlns:a16="http://schemas.microsoft.com/office/drawing/2014/main" id="{EDF1794E-A5E1-4E8E-9A29-BFF217EB8224}"/>
              </a:ext>
            </a:extLst>
          </p:cNvPr>
          <p:cNvPicPr>
            <a:picLocks noChangeAspect="1"/>
          </p:cNvPicPr>
          <p:nvPr/>
        </p:nvPicPr>
        <p:blipFill>
          <a:blip r:embed="rId4"/>
          <a:stretch>
            <a:fillRect/>
          </a:stretch>
        </p:blipFill>
        <p:spPr>
          <a:xfrm>
            <a:off x="6545927" y="2942640"/>
            <a:ext cx="114300" cy="114300"/>
          </a:xfrm>
          <a:prstGeom prst="rect">
            <a:avLst/>
          </a:prstGeom>
        </p:spPr>
      </p:pic>
      <p:pic>
        <p:nvPicPr>
          <p:cNvPr id="13" name="Picture 12">
            <a:extLst>
              <a:ext uri="{FF2B5EF4-FFF2-40B4-BE49-F238E27FC236}">
                <a16:creationId xmlns:a16="http://schemas.microsoft.com/office/drawing/2014/main" id="{7E30A24C-47A3-436B-9962-5777573E5BFC}"/>
              </a:ext>
            </a:extLst>
          </p:cNvPr>
          <p:cNvPicPr>
            <a:picLocks noChangeAspect="1"/>
          </p:cNvPicPr>
          <p:nvPr/>
        </p:nvPicPr>
        <p:blipFill>
          <a:blip r:embed="rId5"/>
          <a:stretch>
            <a:fillRect/>
          </a:stretch>
        </p:blipFill>
        <p:spPr>
          <a:xfrm>
            <a:off x="6556685" y="3846292"/>
            <a:ext cx="114300" cy="114300"/>
          </a:xfrm>
          <a:prstGeom prst="rect">
            <a:avLst/>
          </a:prstGeom>
        </p:spPr>
      </p:pic>
      <p:pic>
        <p:nvPicPr>
          <p:cNvPr id="14" name="Picture 13">
            <a:extLst>
              <a:ext uri="{FF2B5EF4-FFF2-40B4-BE49-F238E27FC236}">
                <a16:creationId xmlns:a16="http://schemas.microsoft.com/office/drawing/2014/main" id="{BAAD35A3-1191-4328-801C-DE71E9D6C99E}"/>
              </a:ext>
            </a:extLst>
          </p:cNvPr>
          <p:cNvPicPr>
            <a:picLocks noChangeAspect="1"/>
          </p:cNvPicPr>
          <p:nvPr/>
        </p:nvPicPr>
        <p:blipFill>
          <a:blip r:embed="rId6"/>
          <a:stretch>
            <a:fillRect/>
          </a:stretch>
        </p:blipFill>
        <p:spPr>
          <a:xfrm>
            <a:off x="6567446" y="4760688"/>
            <a:ext cx="114300" cy="114300"/>
          </a:xfrm>
          <a:prstGeom prst="rect">
            <a:avLst/>
          </a:prstGeom>
        </p:spPr>
      </p:pic>
      <p:pic>
        <p:nvPicPr>
          <p:cNvPr id="15" name="Picture 14">
            <a:extLst>
              <a:ext uri="{FF2B5EF4-FFF2-40B4-BE49-F238E27FC236}">
                <a16:creationId xmlns:a16="http://schemas.microsoft.com/office/drawing/2014/main" id="{16BE82EC-2691-4561-9B56-275DF3EB5C67}"/>
              </a:ext>
            </a:extLst>
          </p:cNvPr>
          <p:cNvPicPr>
            <a:picLocks noChangeAspect="1"/>
          </p:cNvPicPr>
          <p:nvPr/>
        </p:nvPicPr>
        <p:blipFill>
          <a:blip r:embed="rId7"/>
          <a:stretch>
            <a:fillRect/>
          </a:stretch>
        </p:blipFill>
        <p:spPr>
          <a:xfrm>
            <a:off x="6578201" y="5954777"/>
            <a:ext cx="114300" cy="114300"/>
          </a:xfrm>
          <a:prstGeom prst="rect">
            <a:avLst/>
          </a:prstGeom>
        </p:spPr>
      </p:pic>
      <p:graphicFrame>
        <p:nvGraphicFramePr>
          <p:cNvPr id="22" name="Table 21">
            <a:extLst>
              <a:ext uri="{FF2B5EF4-FFF2-40B4-BE49-F238E27FC236}">
                <a16:creationId xmlns:a16="http://schemas.microsoft.com/office/drawing/2014/main" id="{5D4E9B8B-BB14-4F07-A5FD-A5D8F12D079C}"/>
              </a:ext>
            </a:extLst>
          </p:cNvPr>
          <p:cNvGraphicFramePr>
            <a:graphicFrameLocks noGrp="1"/>
          </p:cNvGraphicFramePr>
          <p:nvPr>
            <p:extLst>
              <p:ext uri="{D42A27DB-BD31-4B8C-83A1-F6EECF244321}">
                <p14:modId xmlns:p14="http://schemas.microsoft.com/office/powerpoint/2010/main" val="3844055070"/>
              </p:ext>
            </p:extLst>
          </p:nvPr>
        </p:nvGraphicFramePr>
        <p:xfrm>
          <a:off x="6348124" y="1689986"/>
          <a:ext cx="5486400" cy="200830"/>
        </p:xfrm>
        <a:graphic>
          <a:graphicData uri="http://schemas.openxmlformats.org/drawingml/2006/table">
            <a:tbl>
              <a:tblPr>
                <a:tableStyleId>{72833802-FEF1-4C79-8D5D-14CF1EAF98D9}</a:tableStyleId>
              </a:tblPr>
              <a:tblGrid>
                <a:gridCol w="695219">
                  <a:extLst>
                    <a:ext uri="{9D8B030D-6E8A-4147-A177-3AD203B41FA5}">
                      <a16:colId xmlns:a16="http://schemas.microsoft.com/office/drawing/2014/main" val="3350531773"/>
                    </a:ext>
                  </a:extLst>
                </a:gridCol>
                <a:gridCol w="4791181">
                  <a:extLst>
                    <a:ext uri="{9D8B030D-6E8A-4147-A177-3AD203B41FA5}">
                      <a16:colId xmlns:a16="http://schemas.microsoft.com/office/drawing/2014/main" val="3770368278"/>
                    </a:ext>
                  </a:extLst>
                </a:gridCol>
              </a:tblGrid>
              <a:tr h="200828">
                <a:tc>
                  <a:txBody>
                    <a:bodyPr/>
                    <a:lstStyle/>
                    <a:p>
                      <a:pPr algn="l" fontAlgn="b"/>
                      <a:r>
                        <a:rPr lang="en-US" sz="1100">
                          <a:solidFill>
                            <a:schemeClr val="bg1"/>
                          </a:solidFill>
                          <a:effectLst/>
                        </a:rPr>
                        <a:t>Access</a:t>
                      </a:r>
                    </a:p>
                  </a:txBody>
                  <a:tcPr marL="22125" marR="22125" marT="16595" marB="16595" anchor="b">
                    <a:solidFill>
                      <a:schemeClr val="bg1">
                        <a:lumMod val="50000"/>
                      </a:schemeClr>
                    </a:solidFill>
                  </a:tcPr>
                </a:tc>
                <a:tc>
                  <a:txBody>
                    <a:bodyPr/>
                    <a:lstStyle/>
                    <a:p>
                      <a:pPr algn="l" fontAlgn="b"/>
                      <a:r>
                        <a:rPr lang="en-US" sz="1100" dirty="0">
                          <a:solidFill>
                            <a:schemeClr val="bg1"/>
                          </a:solidFill>
                          <a:effectLst/>
                        </a:rPr>
                        <a:t>Description</a:t>
                      </a:r>
                    </a:p>
                  </a:txBody>
                  <a:tcPr marL="22125" marR="22125" marT="16595" marB="16595" anchor="b">
                    <a:solidFill>
                      <a:schemeClr val="bg1">
                        <a:lumMod val="50000"/>
                      </a:schemeClr>
                    </a:solidFill>
                  </a:tcPr>
                </a:tc>
                <a:extLst>
                  <a:ext uri="{0D108BD9-81ED-4DB2-BD59-A6C34878D82A}">
                    <a16:rowId xmlns:a16="http://schemas.microsoft.com/office/drawing/2014/main" val="1574223022"/>
                  </a:ext>
                </a:extLst>
              </a:tr>
            </a:tbl>
          </a:graphicData>
        </a:graphic>
      </p:graphicFrame>
      <p:sp>
        <p:nvSpPr>
          <p:cNvPr id="16" name="Hexagon 15">
            <a:extLst>
              <a:ext uri="{FF2B5EF4-FFF2-40B4-BE49-F238E27FC236}">
                <a16:creationId xmlns:a16="http://schemas.microsoft.com/office/drawing/2014/main" id="{17B9F0AB-0DCD-4E9E-96A2-E3ABFC367E49}"/>
              </a:ext>
            </a:extLst>
          </p:cNvPr>
          <p:cNvSpPr/>
          <p:nvPr/>
        </p:nvSpPr>
        <p:spPr bwMode="auto">
          <a:xfrm>
            <a:off x="279490" y="525496"/>
            <a:ext cx="504000" cy="432000"/>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r>
              <a:rPr lang="en-IN" sz="1600" b="1" dirty="0">
                <a:solidFill>
                  <a:srgbClr val="FFFFFF"/>
                </a:solidFill>
                <a:latin typeface="Segoe UI"/>
                <a:cs typeface="Segoe UI" pitchFamily="34" charset="0"/>
              </a:rPr>
              <a:t>5</a:t>
            </a:r>
            <a:endParaRPr lang="en-IN" sz="1176" b="1" dirty="0">
              <a:solidFill>
                <a:srgbClr val="FFFFFF"/>
              </a:solidFill>
              <a:latin typeface="Segoe UI"/>
              <a:cs typeface="Segoe UI" pitchFamily="34" charset="0"/>
            </a:endParaRPr>
          </a:p>
        </p:txBody>
      </p:sp>
    </p:spTree>
    <p:extLst>
      <p:ext uri="{BB962C8B-B14F-4D97-AF65-F5344CB8AC3E}">
        <p14:creationId xmlns:p14="http://schemas.microsoft.com/office/powerpoint/2010/main" val="146532034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6F7A431-DC84-4FE0-AACA-55CC2726F488}"/>
              </a:ext>
            </a:extLst>
          </p:cNvPr>
          <p:cNvSpPr>
            <a:spLocks noGrp="1"/>
          </p:cNvSpPr>
          <p:nvPr>
            <p:ph type="body" sz="quarter" idx="10"/>
          </p:nvPr>
        </p:nvSpPr>
        <p:spPr>
          <a:xfrm>
            <a:off x="288363" y="1386685"/>
            <a:ext cx="11018520" cy="5093702"/>
          </a:xfrm>
        </p:spPr>
        <p:txBody>
          <a:bodyPr/>
          <a:lstStyle/>
          <a:p>
            <a:pPr marL="457189" indent="-457189">
              <a:spcBef>
                <a:spcPts val="600"/>
              </a:spcBef>
              <a:buFont typeface="Arial" panose="020B0604020202020204" pitchFamily="34" charset="0"/>
              <a:buChar char="•"/>
            </a:pPr>
            <a:r>
              <a:rPr lang="en-US" sz="1800" dirty="0"/>
              <a:t>Control access to sensitive data</a:t>
            </a:r>
          </a:p>
          <a:p>
            <a:pPr marL="457189" indent="-457189">
              <a:spcBef>
                <a:spcPts val="600"/>
              </a:spcBef>
              <a:buFont typeface="Arial" panose="020B0604020202020204" pitchFamily="34" charset="0"/>
              <a:buChar char="•"/>
            </a:pPr>
            <a:r>
              <a:rPr lang="en-US" sz="1800" dirty="0"/>
              <a:t>Can be used in:</a:t>
            </a:r>
          </a:p>
          <a:p>
            <a:pPr marL="685783" lvl="1" indent="-457189">
              <a:spcBef>
                <a:spcPts val="600"/>
              </a:spcBef>
              <a:buFont typeface="Arial" panose="020B0604020202020204" pitchFamily="34" charset="0"/>
              <a:buChar char="•"/>
            </a:pPr>
            <a:r>
              <a:rPr lang="en-US" sz="1400" dirty="0"/>
              <a:t>Client applications – Web, mobile, Microsoft Dynamics for Outlook</a:t>
            </a:r>
          </a:p>
          <a:p>
            <a:pPr marL="685783" lvl="1" indent="-457189">
              <a:spcBef>
                <a:spcPts val="600"/>
              </a:spcBef>
              <a:buFont typeface="Arial" panose="020B0604020202020204" pitchFamily="34" charset="0"/>
              <a:buChar char="•"/>
            </a:pPr>
            <a:r>
              <a:rPr lang="en-US" sz="1400" dirty="0"/>
              <a:t>Web service calls – plugins, workflow, custom code</a:t>
            </a:r>
          </a:p>
          <a:p>
            <a:pPr marL="685783" lvl="1" indent="-457189">
              <a:spcBef>
                <a:spcPts val="600"/>
              </a:spcBef>
              <a:buFont typeface="Arial" panose="020B0604020202020204" pitchFamily="34" charset="0"/>
              <a:buChar char="•"/>
            </a:pPr>
            <a:r>
              <a:rPr lang="en-US" sz="1400" dirty="0"/>
              <a:t>Reporting (via Filtered views)</a:t>
            </a:r>
          </a:p>
          <a:p>
            <a:pPr marL="457189" indent="-457189">
              <a:spcBef>
                <a:spcPts val="600"/>
              </a:spcBef>
              <a:buFont typeface="Arial" panose="020B0604020202020204" pitchFamily="34" charset="0"/>
              <a:buChar char="•"/>
            </a:pPr>
            <a:r>
              <a:rPr lang="en-US" sz="1800" dirty="0"/>
              <a:t>Enforce by security profile for:</a:t>
            </a:r>
          </a:p>
          <a:p>
            <a:pPr marL="685783" lvl="1" indent="-457189">
              <a:spcBef>
                <a:spcPts val="600"/>
              </a:spcBef>
              <a:buFont typeface="Arial" panose="020B0604020202020204" pitchFamily="34" charset="0"/>
              <a:buChar char="•"/>
            </a:pPr>
            <a:r>
              <a:rPr lang="en-US" sz="1400" dirty="0"/>
              <a:t>Users and Teams</a:t>
            </a:r>
          </a:p>
          <a:p>
            <a:pPr marL="457189" indent="-457189">
              <a:spcBef>
                <a:spcPts val="600"/>
              </a:spcBef>
              <a:buFont typeface="Arial" panose="020B0604020202020204" pitchFamily="34" charset="0"/>
              <a:buChar char="•"/>
            </a:pPr>
            <a:r>
              <a:rPr lang="en-US" sz="1800" dirty="0"/>
              <a:t>Permission Scope:</a:t>
            </a:r>
          </a:p>
          <a:p>
            <a:pPr marL="685783" lvl="1" indent="-457189">
              <a:spcBef>
                <a:spcPts val="600"/>
              </a:spcBef>
              <a:buFont typeface="Arial" panose="020B0604020202020204" pitchFamily="34" charset="0"/>
              <a:buChar char="•"/>
            </a:pPr>
            <a:r>
              <a:rPr lang="en-US" sz="1400" dirty="0"/>
              <a:t>Read</a:t>
            </a:r>
          </a:p>
          <a:p>
            <a:pPr marL="685783" lvl="1" indent="-457189">
              <a:spcBef>
                <a:spcPts val="600"/>
              </a:spcBef>
              <a:buFont typeface="Arial" panose="020B0604020202020204" pitchFamily="34" charset="0"/>
              <a:buChar char="•"/>
            </a:pPr>
            <a:r>
              <a:rPr lang="en-US" sz="1400" dirty="0"/>
              <a:t>Create</a:t>
            </a:r>
          </a:p>
          <a:p>
            <a:pPr marL="685783" lvl="1" indent="-457189">
              <a:spcBef>
                <a:spcPts val="600"/>
              </a:spcBef>
              <a:buFont typeface="Arial" panose="020B0604020202020204" pitchFamily="34" charset="0"/>
              <a:buChar char="•"/>
            </a:pPr>
            <a:r>
              <a:rPr lang="en-US" sz="1400" dirty="0"/>
              <a:t>Update</a:t>
            </a:r>
          </a:p>
          <a:p>
            <a:pPr marL="457189" indent="-457189">
              <a:spcBef>
                <a:spcPts val="600"/>
              </a:spcBef>
              <a:buFont typeface="Arial" panose="020B0604020202020204" pitchFamily="34" charset="0"/>
              <a:buChar char="•"/>
            </a:pPr>
            <a:r>
              <a:rPr lang="en-US" sz="1800" dirty="0"/>
              <a:t>Exceptions (do not support FLS)</a:t>
            </a:r>
          </a:p>
          <a:p>
            <a:pPr marL="685783" lvl="1" indent="-457189">
              <a:spcBef>
                <a:spcPts val="600"/>
              </a:spcBef>
              <a:buFont typeface="Arial" panose="020B0604020202020204" pitchFamily="34" charset="0"/>
              <a:buChar char="•"/>
            </a:pPr>
            <a:r>
              <a:rPr lang="en-US" sz="1400" dirty="0"/>
              <a:t>Identifiers – </a:t>
            </a:r>
            <a:r>
              <a:rPr lang="en-US" sz="1400" dirty="0" err="1"/>
              <a:t>ownerId</a:t>
            </a:r>
            <a:r>
              <a:rPr lang="en-US" sz="1400" dirty="0"/>
              <a:t>, </a:t>
            </a:r>
            <a:r>
              <a:rPr lang="en-US" sz="1400" dirty="0" err="1"/>
              <a:t>contactId</a:t>
            </a:r>
            <a:r>
              <a:rPr lang="en-US" sz="1400" dirty="0"/>
              <a:t>, </a:t>
            </a:r>
            <a:r>
              <a:rPr lang="en-US" sz="1400" dirty="0" err="1"/>
              <a:t>accountId</a:t>
            </a:r>
            <a:r>
              <a:rPr lang="en-US" sz="1400" dirty="0"/>
              <a:t>, </a:t>
            </a:r>
            <a:r>
              <a:rPr lang="en-US" sz="1400" dirty="0" err="1"/>
              <a:t>etc</a:t>
            </a:r>
            <a:endParaRPr lang="en-US" sz="1400" dirty="0"/>
          </a:p>
          <a:p>
            <a:pPr marL="685783" lvl="1" indent="-457189">
              <a:spcBef>
                <a:spcPts val="600"/>
              </a:spcBef>
              <a:buFont typeface="Arial" panose="020B0604020202020204" pitchFamily="34" charset="0"/>
              <a:buChar char="•"/>
            </a:pPr>
            <a:r>
              <a:rPr lang="en-US" sz="1400" dirty="0"/>
              <a:t>Security principal fields – </a:t>
            </a:r>
            <a:r>
              <a:rPr lang="en-US" sz="1400" dirty="0" err="1"/>
              <a:t>createdBy</a:t>
            </a:r>
            <a:r>
              <a:rPr lang="en-US" sz="1400" dirty="0"/>
              <a:t>, </a:t>
            </a:r>
            <a:r>
              <a:rPr lang="en-US" sz="1400" dirty="0" err="1"/>
              <a:t>modifiedBy</a:t>
            </a:r>
            <a:r>
              <a:rPr lang="en-US" sz="1400" dirty="0"/>
              <a:t>, Owning Team/User</a:t>
            </a:r>
          </a:p>
          <a:p>
            <a:pPr marL="685783" lvl="1" indent="-457189">
              <a:spcBef>
                <a:spcPts val="600"/>
              </a:spcBef>
              <a:buFont typeface="Arial" panose="020B0604020202020204" pitchFamily="34" charset="0"/>
              <a:buChar char="•"/>
            </a:pPr>
            <a:r>
              <a:rPr lang="en-US" sz="1400" dirty="0"/>
              <a:t>Timestamp</a:t>
            </a:r>
          </a:p>
          <a:p>
            <a:pPr marL="685783" lvl="1" indent="-457189">
              <a:spcBef>
                <a:spcPts val="600"/>
              </a:spcBef>
              <a:buFont typeface="Arial" panose="020B0604020202020204" pitchFamily="34" charset="0"/>
              <a:buChar char="•"/>
            </a:pPr>
            <a:r>
              <a:rPr lang="en-US" sz="1400" dirty="0"/>
              <a:t>Codes – state, status</a:t>
            </a:r>
          </a:p>
        </p:txBody>
      </p:sp>
      <p:pic>
        <p:nvPicPr>
          <p:cNvPr id="13" name="Picture 12">
            <a:extLst>
              <a:ext uri="{FF2B5EF4-FFF2-40B4-BE49-F238E27FC236}">
                <a16:creationId xmlns:a16="http://schemas.microsoft.com/office/drawing/2014/main" id="{894D6CB2-E557-4787-A7BF-C338BA7416B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40487" y="1957494"/>
            <a:ext cx="5902103" cy="3887893"/>
          </a:xfrm>
          <a:prstGeom prst="rect">
            <a:avLst/>
          </a:prstGeom>
        </p:spPr>
      </p:pic>
      <p:sp>
        <p:nvSpPr>
          <p:cNvPr id="16" name="Freeform: Shape 15">
            <a:extLst>
              <a:ext uri="{FF2B5EF4-FFF2-40B4-BE49-F238E27FC236}">
                <a16:creationId xmlns:a16="http://schemas.microsoft.com/office/drawing/2014/main" id="{8BA42765-24EC-431B-AA1F-C87FAA4C318C}"/>
              </a:ext>
            </a:extLst>
          </p:cNvPr>
          <p:cNvSpPr/>
          <p:nvPr/>
        </p:nvSpPr>
        <p:spPr>
          <a:xfrm flipH="1">
            <a:off x="6529493" y="1790592"/>
            <a:ext cx="6591712" cy="4017979"/>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896346">
              <a:defRPr/>
            </a:pPr>
            <a:endParaRPr lang="en-US" sz="1176">
              <a:solidFill>
                <a:srgbClr val="000000"/>
              </a:solidFill>
              <a:latin typeface="Arial"/>
            </a:endParaRPr>
          </a:p>
        </p:txBody>
      </p:sp>
      <p:sp>
        <p:nvSpPr>
          <p:cNvPr id="15" name="Freeform: Shape 14">
            <a:extLst>
              <a:ext uri="{FF2B5EF4-FFF2-40B4-BE49-F238E27FC236}">
                <a16:creationId xmlns:a16="http://schemas.microsoft.com/office/drawing/2014/main" id="{E26B471B-6C28-4842-80A6-69CD35A7B688}"/>
              </a:ext>
            </a:extLst>
          </p:cNvPr>
          <p:cNvSpPr/>
          <p:nvPr/>
        </p:nvSpPr>
        <p:spPr bwMode="auto">
          <a:xfrm>
            <a:off x="2" y="489"/>
            <a:ext cx="6406116" cy="1266127"/>
          </a:xfrm>
          <a:custGeom>
            <a:avLst/>
            <a:gdLst>
              <a:gd name="connsiteX0" fmla="*/ 0 w 6534572"/>
              <a:gd name="connsiteY0" fmla="*/ 0 h 2130378"/>
              <a:gd name="connsiteX1" fmla="*/ 6534572 w 6534572"/>
              <a:gd name="connsiteY1" fmla="*/ 0 h 2130378"/>
              <a:gd name="connsiteX2" fmla="*/ 5469382 w 6534572"/>
              <a:gd name="connsiteY2" fmla="*/ 2130378 h 2130378"/>
              <a:gd name="connsiteX3" fmla="*/ 0 w 6534572"/>
              <a:gd name="connsiteY3" fmla="*/ 2130378 h 2130378"/>
            </a:gdLst>
            <a:ahLst/>
            <a:cxnLst>
              <a:cxn ang="0">
                <a:pos x="connsiteX0" y="connsiteY0"/>
              </a:cxn>
              <a:cxn ang="0">
                <a:pos x="connsiteX1" y="connsiteY1"/>
              </a:cxn>
              <a:cxn ang="0">
                <a:pos x="connsiteX2" y="connsiteY2"/>
              </a:cxn>
              <a:cxn ang="0">
                <a:pos x="connsiteX3" y="connsiteY3"/>
              </a:cxn>
            </a:cxnLst>
            <a:rect l="l" t="t" r="r" b="b"/>
            <a:pathLst>
              <a:path w="6534572" h="2130378">
                <a:moveTo>
                  <a:pt x="0" y="0"/>
                </a:moveTo>
                <a:lnTo>
                  <a:pt x="6534572" y="0"/>
                </a:lnTo>
                <a:lnTo>
                  <a:pt x="5469382" y="2130378"/>
                </a:lnTo>
                <a:lnTo>
                  <a:pt x="0" y="213037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Hexagon 18">
            <a:extLst>
              <a:ext uri="{FF2B5EF4-FFF2-40B4-BE49-F238E27FC236}">
                <a16:creationId xmlns:a16="http://schemas.microsoft.com/office/drawing/2014/main" id="{9BEAD8C8-03E7-421F-8251-24D5C0B1F21D}"/>
              </a:ext>
            </a:extLst>
          </p:cNvPr>
          <p:cNvSpPr/>
          <p:nvPr/>
        </p:nvSpPr>
        <p:spPr bwMode="auto">
          <a:xfrm>
            <a:off x="279490" y="525496"/>
            <a:ext cx="504000" cy="432000"/>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r>
              <a:rPr lang="en-IN" sz="1600" b="1" dirty="0">
                <a:solidFill>
                  <a:srgbClr val="FFFFFF"/>
                </a:solidFill>
                <a:latin typeface="Segoe UI"/>
                <a:cs typeface="Segoe UI" pitchFamily="34" charset="0"/>
              </a:rPr>
              <a:t>5</a:t>
            </a:r>
            <a:endParaRPr lang="en-IN" sz="1176" b="1"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A609C447-0187-4AC4-9A48-46509C4DA2A3}"/>
              </a:ext>
            </a:extLst>
          </p:cNvPr>
          <p:cNvSpPr>
            <a:spLocks noGrp="1"/>
          </p:cNvSpPr>
          <p:nvPr>
            <p:ph type="title"/>
          </p:nvPr>
        </p:nvSpPr>
        <p:spPr>
          <a:xfrm>
            <a:off x="896858" y="464496"/>
            <a:ext cx="11018520" cy="553999"/>
          </a:xfrm>
        </p:spPr>
        <p:txBody>
          <a:bodyPr/>
          <a:lstStyle/>
          <a:p>
            <a:r>
              <a:rPr lang="en-US" dirty="0">
                <a:solidFill>
                  <a:schemeClr val="bg1"/>
                </a:solidFill>
              </a:rPr>
              <a:t>Field level security</a:t>
            </a:r>
          </a:p>
        </p:txBody>
      </p:sp>
    </p:spTree>
    <p:extLst>
      <p:ext uri="{BB962C8B-B14F-4D97-AF65-F5344CB8AC3E}">
        <p14:creationId xmlns:p14="http://schemas.microsoft.com/office/powerpoint/2010/main" val="162696869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Hexagon 191">
            <a:extLst>
              <a:ext uri="{FF2B5EF4-FFF2-40B4-BE49-F238E27FC236}">
                <a16:creationId xmlns:a16="http://schemas.microsoft.com/office/drawing/2014/main" id="{09727674-CC50-4B75-BED4-F343DC053218}"/>
              </a:ext>
            </a:extLst>
          </p:cNvPr>
          <p:cNvSpPr/>
          <p:nvPr/>
        </p:nvSpPr>
        <p:spPr bwMode="auto">
          <a:xfrm>
            <a:off x="10833960" y="-804120"/>
            <a:ext cx="2310957" cy="2035631"/>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193" name="Hexagon 192">
            <a:extLst>
              <a:ext uri="{FF2B5EF4-FFF2-40B4-BE49-F238E27FC236}">
                <a16:creationId xmlns:a16="http://schemas.microsoft.com/office/drawing/2014/main" id="{AA3D74CF-726A-4CFB-BA92-4A43B8B9622E}"/>
              </a:ext>
            </a:extLst>
          </p:cNvPr>
          <p:cNvSpPr/>
          <p:nvPr/>
        </p:nvSpPr>
        <p:spPr bwMode="auto">
          <a:xfrm>
            <a:off x="11476454" y="120737"/>
            <a:ext cx="1601087" cy="1410335"/>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endParaRPr lang="en-IN" sz="1176" b="1" err="1">
              <a:solidFill>
                <a:srgbClr val="FFFFFF"/>
              </a:solidFill>
              <a:latin typeface="Segoe UI"/>
              <a:cs typeface="Segoe UI" pitchFamily="34" charset="0"/>
            </a:endParaRPr>
          </a:p>
        </p:txBody>
      </p:sp>
      <p:sp>
        <p:nvSpPr>
          <p:cNvPr id="98" name="TextBox 97">
            <a:extLst>
              <a:ext uri="{FF2B5EF4-FFF2-40B4-BE49-F238E27FC236}">
                <a16:creationId xmlns:a16="http://schemas.microsoft.com/office/drawing/2014/main" id="{A5F6BEDB-DADE-40F0-AB54-6E1338F501BE}"/>
              </a:ext>
            </a:extLst>
          </p:cNvPr>
          <p:cNvSpPr txBox="1"/>
          <p:nvPr/>
        </p:nvSpPr>
        <p:spPr>
          <a:xfrm>
            <a:off x="8164375" y="2966087"/>
            <a:ext cx="2124741" cy="241285"/>
          </a:xfrm>
          <a:prstGeom prst="rect">
            <a:avLst/>
          </a:prstGeom>
          <a:noFill/>
        </p:spPr>
        <p:txBody>
          <a:bodyPr wrap="square" lIns="0" tIns="0" rIns="0" bIns="0" rtlCol="0">
            <a:spAutoFit/>
          </a:bodyPr>
          <a:lstStyle/>
          <a:p>
            <a:pPr defTabSz="1195122">
              <a:defRPr/>
            </a:pPr>
            <a:r>
              <a:rPr lang="en-US" sz="1568">
                <a:solidFill>
                  <a:srgbClr val="3C3C41">
                    <a:alpha val="25000"/>
                  </a:srgbClr>
                </a:solidFill>
                <a:latin typeface="Segoe UI"/>
              </a:rPr>
              <a:t>Resource permissions</a:t>
            </a:r>
          </a:p>
        </p:txBody>
      </p:sp>
      <p:sp>
        <p:nvSpPr>
          <p:cNvPr id="99" name="TextBox 98">
            <a:extLst>
              <a:ext uri="{FF2B5EF4-FFF2-40B4-BE49-F238E27FC236}">
                <a16:creationId xmlns:a16="http://schemas.microsoft.com/office/drawing/2014/main" id="{5E4A5CF8-A721-44DE-847F-A4BB8252716E}"/>
              </a:ext>
            </a:extLst>
          </p:cNvPr>
          <p:cNvSpPr txBox="1"/>
          <p:nvPr/>
        </p:nvSpPr>
        <p:spPr>
          <a:xfrm>
            <a:off x="8164722" y="4733793"/>
            <a:ext cx="2810541" cy="241285"/>
          </a:xfrm>
          <a:prstGeom prst="rect">
            <a:avLst/>
          </a:prstGeom>
          <a:noFill/>
        </p:spPr>
        <p:txBody>
          <a:bodyPr wrap="square" lIns="0" tIns="0" rIns="0" bIns="0" rtlCol="0">
            <a:spAutoFit/>
          </a:bodyPr>
          <a:lstStyle/>
          <a:p>
            <a:pPr defTabSz="1195122">
              <a:defRPr/>
            </a:pPr>
            <a:r>
              <a:rPr lang="en-US" sz="1568" dirty="0" err="1">
                <a:solidFill>
                  <a:srgbClr val="3C3C41">
                    <a:alpha val="25000"/>
                  </a:srgbClr>
                </a:solidFill>
                <a:latin typeface="Segoe UI"/>
              </a:rPr>
              <a:t>Dataverse</a:t>
            </a:r>
            <a:r>
              <a:rPr lang="en-US" sz="1568" dirty="0">
                <a:solidFill>
                  <a:srgbClr val="3C3C41">
                    <a:alpha val="25000"/>
                  </a:srgbClr>
                </a:solidFill>
                <a:latin typeface="Segoe UI"/>
              </a:rPr>
              <a:t> security</a:t>
            </a:r>
          </a:p>
        </p:txBody>
      </p:sp>
      <p:sp>
        <p:nvSpPr>
          <p:cNvPr id="100" name="TextBox 99">
            <a:extLst>
              <a:ext uri="{FF2B5EF4-FFF2-40B4-BE49-F238E27FC236}">
                <a16:creationId xmlns:a16="http://schemas.microsoft.com/office/drawing/2014/main" id="{45C1FAE4-3A3D-4BE9-A4A4-59F216129347}"/>
              </a:ext>
            </a:extLst>
          </p:cNvPr>
          <p:cNvSpPr txBox="1"/>
          <p:nvPr/>
        </p:nvSpPr>
        <p:spPr>
          <a:xfrm>
            <a:off x="8164723" y="5553073"/>
            <a:ext cx="2645332" cy="241285"/>
          </a:xfrm>
          <a:prstGeom prst="rect">
            <a:avLst/>
          </a:prstGeom>
          <a:noFill/>
        </p:spPr>
        <p:txBody>
          <a:bodyPr wrap="square" lIns="0" tIns="0" rIns="0" bIns="0" rtlCol="0">
            <a:spAutoFit/>
          </a:bodyPr>
          <a:lstStyle/>
          <a:p>
            <a:pPr defTabSz="1195122">
              <a:defRPr/>
            </a:pPr>
            <a:r>
              <a:rPr lang="en-US" sz="1568">
                <a:latin typeface="Segoe UI"/>
              </a:rPr>
              <a:t>On-premises data gateway</a:t>
            </a:r>
          </a:p>
        </p:txBody>
      </p:sp>
      <p:sp>
        <p:nvSpPr>
          <p:cNvPr id="195" name="Rechteck 49">
            <a:extLst>
              <a:ext uri="{FF2B5EF4-FFF2-40B4-BE49-F238E27FC236}">
                <a16:creationId xmlns:a16="http://schemas.microsoft.com/office/drawing/2014/main" id="{6E334574-0D07-4820-B833-1BB940BF64B9}"/>
              </a:ext>
            </a:extLst>
          </p:cNvPr>
          <p:cNvSpPr/>
          <p:nvPr/>
        </p:nvSpPr>
        <p:spPr bwMode="auto">
          <a:xfrm>
            <a:off x="587581" y="1579849"/>
            <a:ext cx="5594555" cy="3686451"/>
          </a:xfrm>
          <a:prstGeom prst="rect">
            <a:avLst/>
          </a:prstGeom>
          <a:ln w="15875">
            <a:solidFill>
              <a:schemeClr val="tx1">
                <a:lumMod val="75000"/>
              </a:schemeClr>
            </a:solidFill>
            <a:prstDash val="sysDash"/>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39047" tIns="191237" rIns="239047" bIns="191237" numCol="1" spcCol="0" rtlCol="0" fromWordArt="0" anchor="t" anchorCtr="0" forceAA="0" compatLnSpc="1">
            <a:prstTxWarp prst="textNoShape">
              <a:avLst/>
            </a:prstTxWarp>
            <a:noAutofit/>
          </a:bodyPr>
          <a:lstStyle/>
          <a:p>
            <a:pPr algn="ctr" defTabSz="1218743" fontAlgn="base">
              <a:lnSpc>
                <a:spcPct val="90000"/>
              </a:lnSpc>
              <a:spcBef>
                <a:spcPct val="0"/>
              </a:spcBef>
              <a:spcAft>
                <a:spcPct val="0"/>
              </a:spcAft>
              <a:defRPr/>
            </a:pPr>
            <a:endParaRPr lang="en-US" sz="1029">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7" name="Rechteck 49">
            <a:extLst>
              <a:ext uri="{FF2B5EF4-FFF2-40B4-BE49-F238E27FC236}">
                <a16:creationId xmlns:a16="http://schemas.microsoft.com/office/drawing/2014/main" id="{5974ED80-1B2A-4DA8-B456-F94C2F279CBC}"/>
              </a:ext>
            </a:extLst>
          </p:cNvPr>
          <p:cNvSpPr/>
          <p:nvPr/>
        </p:nvSpPr>
        <p:spPr bwMode="auto">
          <a:xfrm>
            <a:off x="821120" y="1919395"/>
            <a:ext cx="4924427" cy="210312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39047" tIns="191237" rIns="239047" bIns="191237" numCol="1" spcCol="0" rtlCol="0" fromWordArt="0" anchor="t" anchorCtr="0" forceAA="0" compatLnSpc="1">
            <a:prstTxWarp prst="textNoShape">
              <a:avLst/>
            </a:prstTxWarp>
            <a:noAutofit/>
          </a:bodyPr>
          <a:lstStyle/>
          <a:p>
            <a:pPr algn="ctr" defTabSz="1218743" fontAlgn="base">
              <a:lnSpc>
                <a:spcPct val="90000"/>
              </a:lnSpc>
              <a:spcBef>
                <a:spcPct val="0"/>
              </a:spcBef>
              <a:spcAft>
                <a:spcPct val="0"/>
              </a:spcAft>
              <a:defRPr/>
            </a:pPr>
            <a:endParaRPr lang="en-US" sz="1029">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8" name="Rechteck 56">
            <a:extLst>
              <a:ext uri="{FF2B5EF4-FFF2-40B4-BE49-F238E27FC236}">
                <a16:creationId xmlns:a16="http://schemas.microsoft.com/office/drawing/2014/main" id="{6259C62A-BA32-4827-96FE-4CC119A84C48}"/>
              </a:ext>
            </a:extLst>
          </p:cNvPr>
          <p:cNvSpPr/>
          <p:nvPr/>
        </p:nvSpPr>
        <p:spPr bwMode="auto">
          <a:xfrm>
            <a:off x="821120" y="1919395"/>
            <a:ext cx="4924427" cy="278455"/>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218743" fontAlgn="base">
              <a:lnSpc>
                <a:spcPct val="90000"/>
              </a:lnSpc>
              <a:spcBef>
                <a:spcPct val="0"/>
              </a:spcBef>
              <a:spcAft>
                <a:spcPct val="0"/>
              </a:spcAft>
              <a:defRPr/>
            </a:pPr>
            <a:endParaRPr lang="en-US" sz="1176">
              <a:solidFill>
                <a:srgbClr val="FFFFFF"/>
              </a:solidFill>
              <a:latin typeface="Segoe UI Semibold"/>
              <a:cs typeface="Segoe UI" pitchFamily="34" charset="0"/>
            </a:endParaRPr>
          </a:p>
        </p:txBody>
      </p:sp>
      <p:sp>
        <p:nvSpPr>
          <p:cNvPr id="199" name="Textfeld 40">
            <a:extLst>
              <a:ext uri="{FF2B5EF4-FFF2-40B4-BE49-F238E27FC236}">
                <a16:creationId xmlns:a16="http://schemas.microsoft.com/office/drawing/2014/main" id="{C043FC23-A2C0-4FAF-994E-AB56DD964EA7}"/>
              </a:ext>
            </a:extLst>
          </p:cNvPr>
          <p:cNvSpPr txBox="1"/>
          <p:nvPr/>
        </p:nvSpPr>
        <p:spPr>
          <a:xfrm>
            <a:off x="866151" y="1979062"/>
            <a:ext cx="243656" cy="149464"/>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1195122">
              <a:spcAft>
                <a:spcPts val="784"/>
              </a:spcAft>
              <a:defRPr/>
            </a:pPr>
            <a:r>
              <a:rPr lang="en-US" sz="1079">
                <a:solidFill>
                  <a:srgbClr val="FFFFFF"/>
                </a:solidFill>
                <a:latin typeface="Segoe UI Semibold"/>
              </a:rPr>
              <a:t>Dev</a:t>
            </a:r>
          </a:p>
        </p:txBody>
      </p:sp>
      <p:sp>
        <p:nvSpPr>
          <p:cNvPr id="200" name="Rechteck 49">
            <a:extLst>
              <a:ext uri="{FF2B5EF4-FFF2-40B4-BE49-F238E27FC236}">
                <a16:creationId xmlns:a16="http://schemas.microsoft.com/office/drawing/2014/main" id="{602CBE3C-CE47-40EE-B76C-390F2FFCA2D6}"/>
              </a:ext>
            </a:extLst>
          </p:cNvPr>
          <p:cNvSpPr/>
          <p:nvPr/>
        </p:nvSpPr>
        <p:spPr bwMode="auto">
          <a:xfrm>
            <a:off x="905893" y="2148811"/>
            <a:ext cx="4924427" cy="210312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39047" tIns="191237" rIns="239047" bIns="191237" numCol="1" spcCol="0" rtlCol="0" fromWordArt="0" anchor="t" anchorCtr="0" forceAA="0" compatLnSpc="1">
            <a:prstTxWarp prst="textNoShape">
              <a:avLst/>
            </a:prstTxWarp>
            <a:noAutofit/>
          </a:bodyPr>
          <a:lstStyle/>
          <a:p>
            <a:pPr algn="ctr" defTabSz="1218743" fontAlgn="base">
              <a:lnSpc>
                <a:spcPct val="90000"/>
              </a:lnSpc>
              <a:spcBef>
                <a:spcPct val="0"/>
              </a:spcBef>
              <a:spcAft>
                <a:spcPct val="0"/>
              </a:spcAft>
              <a:defRPr/>
            </a:pPr>
            <a:endParaRPr lang="en-US" sz="1029">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01" name="Rechteck 56">
            <a:extLst>
              <a:ext uri="{FF2B5EF4-FFF2-40B4-BE49-F238E27FC236}">
                <a16:creationId xmlns:a16="http://schemas.microsoft.com/office/drawing/2014/main" id="{32473F73-8905-446D-8B4F-9EF417985D57}"/>
              </a:ext>
            </a:extLst>
          </p:cNvPr>
          <p:cNvSpPr/>
          <p:nvPr/>
        </p:nvSpPr>
        <p:spPr bwMode="auto">
          <a:xfrm>
            <a:off x="905893" y="2148813"/>
            <a:ext cx="4924427" cy="278455"/>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218743" fontAlgn="base">
              <a:lnSpc>
                <a:spcPct val="90000"/>
              </a:lnSpc>
              <a:spcBef>
                <a:spcPct val="0"/>
              </a:spcBef>
              <a:spcAft>
                <a:spcPct val="0"/>
              </a:spcAft>
              <a:defRPr/>
            </a:pPr>
            <a:endParaRPr lang="en-US" sz="1176">
              <a:solidFill>
                <a:srgbClr val="FFFFFF"/>
              </a:solidFill>
              <a:latin typeface="Segoe UI Semibold"/>
              <a:cs typeface="Segoe UI" pitchFamily="34" charset="0"/>
            </a:endParaRPr>
          </a:p>
        </p:txBody>
      </p:sp>
      <p:sp>
        <p:nvSpPr>
          <p:cNvPr id="202" name="Textfeld 40">
            <a:extLst>
              <a:ext uri="{FF2B5EF4-FFF2-40B4-BE49-F238E27FC236}">
                <a16:creationId xmlns:a16="http://schemas.microsoft.com/office/drawing/2014/main" id="{D1D76B86-DFA4-4C90-A255-66316F2F535B}"/>
              </a:ext>
            </a:extLst>
          </p:cNvPr>
          <p:cNvSpPr txBox="1"/>
          <p:nvPr/>
        </p:nvSpPr>
        <p:spPr>
          <a:xfrm>
            <a:off x="950924" y="2208478"/>
            <a:ext cx="259686" cy="149464"/>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1195122">
              <a:spcAft>
                <a:spcPts val="784"/>
              </a:spcAft>
              <a:defRPr/>
            </a:pPr>
            <a:r>
              <a:rPr lang="en-US" sz="1079">
                <a:solidFill>
                  <a:srgbClr val="FFFFFF"/>
                </a:solidFill>
                <a:latin typeface="Segoe UI Semibold"/>
              </a:rPr>
              <a:t>Test</a:t>
            </a:r>
          </a:p>
        </p:txBody>
      </p:sp>
      <p:sp>
        <p:nvSpPr>
          <p:cNvPr id="203" name="Rechteck 49">
            <a:extLst>
              <a:ext uri="{FF2B5EF4-FFF2-40B4-BE49-F238E27FC236}">
                <a16:creationId xmlns:a16="http://schemas.microsoft.com/office/drawing/2014/main" id="{23A5DFB1-0007-4951-938A-A05360562D3B}"/>
              </a:ext>
            </a:extLst>
          </p:cNvPr>
          <p:cNvSpPr/>
          <p:nvPr/>
        </p:nvSpPr>
        <p:spPr bwMode="auto">
          <a:xfrm>
            <a:off x="1002992" y="2373679"/>
            <a:ext cx="4924427" cy="2098096"/>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39047" tIns="191237" rIns="239047" bIns="191237" numCol="1" spcCol="0" rtlCol="0" fromWordArt="0" anchor="t" anchorCtr="0" forceAA="0" compatLnSpc="1">
            <a:prstTxWarp prst="textNoShape">
              <a:avLst/>
            </a:prstTxWarp>
            <a:noAutofit/>
          </a:bodyPr>
          <a:lstStyle/>
          <a:p>
            <a:pPr algn="ctr" defTabSz="1218743" fontAlgn="base">
              <a:lnSpc>
                <a:spcPct val="90000"/>
              </a:lnSpc>
              <a:spcBef>
                <a:spcPct val="0"/>
              </a:spcBef>
              <a:spcAft>
                <a:spcPct val="0"/>
              </a:spcAft>
              <a:defRPr/>
            </a:pPr>
            <a:endParaRPr lang="en-US" sz="1029">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04" name="Graphic 203">
            <a:extLst>
              <a:ext uri="{FF2B5EF4-FFF2-40B4-BE49-F238E27FC236}">
                <a16:creationId xmlns:a16="http://schemas.microsoft.com/office/drawing/2014/main" id="{06FB21DD-5CD1-4A93-8A24-5EC789A0C386}"/>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417895" y="2858129"/>
            <a:ext cx="457200" cy="457200"/>
          </a:xfrm>
          <a:prstGeom prst="rect">
            <a:avLst/>
          </a:prstGeom>
        </p:spPr>
      </p:pic>
      <p:pic>
        <p:nvPicPr>
          <p:cNvPr id="205" name="Graphic 204">
            <a:extLst>
              <a:ext uri="{FF2B5EF4-FFF2-40B4-BE49-F238E27FC236}">
                <a16:creationId xmlns:a16="http://schemas.microsoft.com/office/drawing/2014/main" id="{B414EC86-BBD7-4729-95C1-8F1696571680}"/>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088648" y="2858129"/>
            <a:ext cx="457200" cy="457200"/>
          </a:xfrm>
          <a:prstGeom prst="rect">
            <a:avLst/>
          </a:prstGeom>
        </p:spPr>
      </p:pic>
      <p:pic>
        <p:nvPicPr>
          <p:cNvPr id="206" name="Graphic 205">
            <a:extLst>
              <a:ext uri="{FF2B5EF4-FFF2-40B4-BE49-F238E27FC236}">
                <a16:creationId xmlns:a16="http://schemas.microsoft.com/office/drawing/2014/main" id="{505DF240-C881-4B61-B545-46C73FF82CFD}"/>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759403" y="2858129"/>
            <a:ext cx="457200" cy="457200"/>
          </a:xfrm>
          <a:prstGeom prst="rect">
            <a:avLst/>
          </a:prstGeom>
        </p:spPr>
      </p:pic>
      <p:sp>
        <p:nvSpPr>
          <p:cNvPr id="207" name="Rectangle 24">
            <a:extLst>
              <a:ext uri="{FF2B5EF4-FFF2-40B4-BE49-F238E27FC236}">
                <a16:creationId xmlns:a16="http://schemas.microsoft.com/office/drawing/2014/main" id="{5BAEF29F-DE27-4AF9-955E-67215DEE1F3D}"/>
              </a:ext>
            </a:extLst>
          </p:cNvPr>
          <p:cNvSpPr/>
          <p:nvPr/>
        </p:nvSpPr>
        <p:spPr bwMode="auto">
          <a:xfrm>
            <a:off x="1175925" y="3349814"/>
            <a:ext cx="941139" cy="211148"/>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55">
              <a:defRPr/>
            </a:pPr>
            <a:r>
              <a:rPr lang="en-US" sz="1372">
                <a:gradFill>
                  <a:gsLst>
                    <a:gs pos="2917">
                      <a:srgbClr val="282828"/>
                    </a:gs>
                    <a:gs pos="30000">
                      <a:srgbClr val="282828"/>
                    </a:gs>
                  </a:gsLst>
                  <a:lin ang="5400000" scaled="0"/>
                </a:gradFill>
                <a:latin typeface="Segoe UI Semibold"/>
              </a:rPr>
              <a:t>Power Apps</a:t>
            </a:r>
          </a:p>
        </p:txBody>
      </p:sp>
      <p:sp>
        <p:nvSpPr>
          <p:cNvPr id="208" name="Rectangle 24">
            <a:extLst>
              <a:ext uri="{FF2B5EF4-FFF2-40B4-BE49-F238E27FC236}">
                <a16:creationId xmlns:a16="http://schemas.microsoft.com/office/drawing/2014/main" id="{8C211A2B-B7B1-43D7-AA2A-78D1D70B6983}"/>
              </a:ext>
            </a:extLst>
          </p:cNvPr>
          <p:cNvSpPr/>
          <p:nvPr/>
        </p:nvSpPr>
        <p:spPr bwMode="auto">
          <a:xfrm>
            <a:off x="2627611" y="3349814"/>
            <a:ext cx="1379276" cy="211148"/>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55">
              <a:defRPr/>
            </a:pPr>
            <a:r>
              <a:rPr lang="en-US" sz="1372">
                <a:gradFill>
                  <a:gsLst>
                    <a:gs pos="2917">
                      <a:srgbClr val="282828"/>
                    </a:gs>
                    <a:gs pos="30000">
                      <a:srgbClr val="282828"/>
                    </a:gs>
                  </a:gsLst>
                  <a:lin ang="5400000" scaled="0"/>
                </a:gradFill>
                <a:latin typeface="Segoe UI Semibold"/>
              </a:rPr>
              <a:t>Power Automate</a:t>
            </a:r>
          </a:p>
        </p:txBody>
      </p:sp>
      <p:sp>
        <p:nvSpPr>
          <p:cNvPr id="209" name="Rectangle 24">
            <a:extLst>
              <a:ext uri="{FF2B5EF4-FFF2-40B4-BE49-F238E27FC236}">
                <a16:creationId xmlns:a16="http://schemas.microsoft.com/office/drawing/2014/main" id="{D49F6943-61F2-4F28-9144-4200B8FB50FC}"/>
              </a:ext>
            </a:extLst>
          </p:cNvPr>
          <p:cNvSpPr/>
          <p:nvPr/>
        </p:nvSpPr>
        <p:spPr bwMode="auto">
          <a:xfrm>
            <a:off x="4145968" y="3349814"/>
            <a:ext cx="1684073" cy="211148"/>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55">
              <a:defRPr/>
            </a:pPr>
            <a:r>
              <a:rPr lang="en-US" sz="1372">
                <a:gradFill>
                  <a:gsLst>
                    <a:gs pos="2917">
                      <a:srgbClr val="282828"/>
                    </a:gs>
                    <a:gs pos="30000">
                      <a:srgbClr val="282828"/>
                    </a:gs>
                  </a:gsLst>
                  <a:lin ang="5400000" scaled="0"/>
                </a:gradFill>
                <a:latin typeface="Segoe UI Semibold"/>
              </a:rPr>
              <a:t>Power Virtual Agents</a:t>
            </a:r>
          </a:p>
        </p:txBody>
      </p:sp>
      <p:pic>
        <p:nvPicPr>
          <p:cNvPr id="210" name="Picture 209">
            <a:extLst>
              <a:ext uri="{FF2B5EF4-FFF2-40B4-BE49-F238E27FC236}">
                <a16:creationId xmlns:a16="http://schemas.microsoft.com/office/drawing/2014/main" id="{777438C2-1DC0-4A66-AA3D-D2A2972A799E}"/>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1175926" y="3713410"/>
            <a:ext cx="4569341" cy="442951"/>
          </a:xfrm>
          <a:prstGeom prst="rect">
            <a:avLst/>
          </a:prstGeom>
        </p:spPr>
      </p:pic>
      <p:sp>
        <p:nvSpPr>
          <p:cNvPr id="211" name="Rechteck 56">
            <a:extLst>
              <a:ext uri="{FF2B5EF4-FFF2-40B4-BE49-F238E27FC236}">
                <a16:creationId xmlns:a16="http://schemas.microsoft.com/office/drawing/2014/main" id="{DD752EAE-FB71-4649-A314-753475EDF49A}"/>
              </a:ext>
            </a:extLst>
          </p:cNvPr>
          <p:cNvSpPr/>
          <p:nvPr/>
        </p:nvSpPr>
        <p:spPr bwMode="auto">
          <a:xfrm>
            <a:off x="1002992" y="2373678"/>
            <a:ext cx="4924427" cy="417879"/>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218743" fontAlgn="base">
              <a:lnSpc>
                <a:spcPct val="90000"/>
              </a:lnSpc>
              <a:spcBef>
                <a:spcPct val="0"/>
              </a:spcBef>
              <a:spcAft>
                <a:spcPct val="0"/>
              </a:spcAft>
              <a:defRPr/>
            </a:pPr>
            <a:r>
              <a:rPr lang="en-US" sz="1176">
                <a:solidFill>
                  <a:srgbClr val="FFFFFF"/>
                </a:solidFill>
                <a:latin typeface="Segoe UI Semibold"/>
                <a:cs typeface="Segoe UI" pitchFamily="34" charset="0"/>
              </a:rPr>
              <a:t>Environment</a:t>
            </a:r>
          </a:p>
        </p:txBody>
      </p:sp>
      <p:sp>
        <p:nvSpPr>
          <p:cNvPr id="212" name="Rectangle 24">
            <a:extLst>
              <a:ext uri="{FF2B5EF4-FFF2-40B4-BE49-F238E27FC236}">
                <a16:creationId xmlns:a16="http://schemas.microsoft.com/office/drawing/2014/main" id="{D13BC463-5B37-4AB1-95C0-934A17807C4D}"/>
              </a:ext>
            </a:extLst>
          </p:cNvPr>
          <p:cNvSpPr/>
          <p:nvPr/>
        </p:nvSpPr>
        <p:spPr bwMode="auto">
          <a:xfrm>
            <a:off x="2787111" y="4198003"/>
            <a:ext cx="1379276" cy="211148"/>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55">
              <a:defRPr/>
            </a:pPr>
            <a:r>
              <a:rPr lang="en-US" sz="1372">
                <a:gradFill>
                  <a:gsLst>
                    <a:gs pos="2917">
                      <a:srgbClr val="282828"/>
                    </a:gs>
                    <a:gs pos="30000">
                      <a:srgbClr val="282828"/>
                    </a:gs>
                  </a:gsLst>
                  <a:lin ang="5400000" scaled="0"/>
                </a:gradFill>
                <a:latin typeface="Segoe UI Semibold"/>
              </a:rPr>
              <a:t>Connectors</a:t>
            </a:r>
          </a:p>
        </p:txBody>
      </p:sp>
      <p:grpSp>
        <p:nvGrpSpPr>
          <p:cNvPr id="39" name="Group 38">
            <a:extLst>
              <a:ext uri="{FF2B5EF4-FFF2-40B4-BE49-F238E27FC236}">
                <a16:creationId xmlns:a16="http://schemas.microsoft.com/office/drawing/2014/main" id="{1E270C4A-6C44-4BA6-B365-90A6AD6BB427}"/>
              </a:ext>
            </a:extLst>
          </p:cNvPr>
          <p:cNvGrpSpPr/>
          <p:nvPr/>
        </p:nvGrpSpPr>
        <p:grpSpPr>
          <a:xfrm>
            <a:off x="2263991" y="4653427"/>
            <a:ext cx="2228145" cy="422359"/>
            <a:chOff x="2192313" y="5094530"/>
            <a:chExt cx="2228145" cy="422358"/>
          </a:xfrm>
        </p:grpSpPr>
        <p:sp>
          <p:nvSpPr>
            <p:cNvPr id="227" name="Rechteck 49">
              <a:extLst>
                <a:ext uri="{FF2B5EF4-FFF2-40B4-BE49-F238E27FC236}">
                  <a16:creationId xmlns:a16="http://schemas.microsoft.com/office/drawing/2014/main" id="{E42B9258-E5CC-40C0-B5E8-B28CFA36B554}"/>
                </a:ext>
              </a:extLst>
            </p:cNvPr>
            <p:cNvSpPr/>
            <p:nvPr/>
          </p:nvSpPr>
          <p:spPr bwMode="auto">
            <a:xfrm>
              <a:off x="2192313" y="5094530"/>
              <a:ext cx="2228145"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39047" tIns="191237" rIns="239047" bIns="191237" numCol="1" spcCol="0" rtlCol="0" fromWordArt="0" anchor="t" anchorCtr="0" forceAA="0" compatLnSpc="1">
              <a:prstTxWarp prst="textNoShape">
                <a:avLst/>
              </a:prstTxWarp>
              <a:noAutofit/>
            </a:bodyPr>
            <a:lstStyle/>
            <a:p>
              <a:pPr algn="ctr" defTabSz="1218743" fontAlgn="base">
                <a:lnSpc>
                  <a:spcPct val="90000"/>
                </a:lnSpc>
                <a:spcBef>
                  <a:spcPct val="0"/>
                </a:spcBef>
                <a:spcAft>
                  <a:spcPct val="0"/>
                </a:spcAft>
                <a:defRPr/>
              </a:pPr>
              <a:endParaRPr lang="en-US" sz="1029">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8" name="Graphic 227">
              <a:extLst>
                <a:ext uri="{FF2B5EF4-FFF2-40B4-BE49-F238E27FC236}">
                  <a16:creationId xmlns:a16="http://schemas.microsoft.com/office/drawing/2014/main" id="{5A881BFF-2530-4FAF-841D-8E228D2209C8}"/>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223580" y="5125702"/>
              <a:ext cx="365761" cy="365760"/>
            </a:xfrm>
            <a:prstGeom prst="rect">
              <a:avLst/>
            </a:prstGeom>
          </p:spPr>
        </p:pic>
        <p:sp>
          <p:nvSpPr>
            <p:cNvPr id="229" name="Rectangle 24">
              <a:extLst>
                <a:ext uri="{FF2B5EF4-FFF2-40B4-BE49-F238E27FC236}">
                  <a16:creationId xmlns:a16="http://schemas.microsoft.com/office/drawing/2014/main" id="{51EEFCC5-269A-449C-BD12-AA29117BC647}"/>
                </a:ext>
              </a:extLst>
            </p:cNvPr>
            <p:cNvSpPr/>
            <p:nvPr/>
          </p:nvSpPr>
          <p:spPr bwMode="auto">
            <a:xfrm>
              <a:off x="2407717" y="5209260"/>
              <a:ext cx="1858034" cy="211148"/>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55">
                <a:defRPr/>
              </a:pPr>
              <a:r>
                <a:rPr lang="en-US" sz="1372" dirty="0" err="1">
                  <a:gradFill>
                    <a:gsLst>
                      <a:gs pos="2917">
                        <a:srgbClr val="282828"/>
                      </a:gs>
                      <a:gs pos="30000">
                        <a:srgbClr val="282828"/>
                      </a:gs>
                    </a:gsLst>
                    <a:lin ang="5400000" scaled="0"/>
                  </a:gradFill>
                  <a:latin typeface="Segoe UI Semibold"/>
                </a:rPr>
                <a:t>Dataverse</a:t>
              </a:r>
              <a:endParaRPr lang="en-US" sz="1372" dirty="0">
                <a:gradFill>
                  <a:gsLst>
                    <a:gs pos="2917">
                      <a:srgbClr val="282828"/>
                    </a:gs>
                    <a:gs pos="30000">
                      <a:srgbClr val="282828"/>
                    </a:gs>
                  </a:gsLst>
                  <a:lin ang="5400000" scaled="0"/>
                </a:gradFill>
                <a:latin typeface="Segoe UI Semibold"/>
              </a:endParaRPr>
            </a:p>
          </p:txBody>
        </p:sp>
      </p:grpSp>
      <p:sp>
        <p:nvSpPr>
          <p:cNvPr id="214" name="Textfeld 40">
            <a:extLst>
              <a:ext uri="{FF2B5EF4-FFF2-40B4-BE49-F238E27FC236}">
                <a16:creationId xmlns:a16="http://schemas.microsoft.com/office/drawing/2014/main" id="{3C08ACF9-2F3A-40F9-828C-54A493E5B4C5}"/>
              </a:ext>
            </a:extLst>
          </p:cNvPr>
          <p:cNvSpPr txBox="1"/>
          <p:nvPr/>
        </p:nvSpPr>
        <p:spPr>
          <a:xfrm>
            <a:off x="1048024" y="2433346"/>
            <a:ext cx="298159" cy="149464"/>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1195122">
              <a:spcAft>
                <a:spcPts val="784"/>
              </a:spcAft>
              <a:defRPr/>
            </a:pPr>
            <a:r>
              <a:rPr lang="en-US" sz="1079">
                <a:solidFill>
                  <a:srgbClr val="FFFFFF"/>
                </a:solidFill>
                <a:latin typeface="Segoe UI Semibold"/>
              </a:rPr>
              <a:t>Prod</a:t>
            </a:r>
          </a:p>
        </p:txBody>
      </p:sp>
      <p:cxnSp>
        <p:nvCxnSpPr>
          <p:cNvPr id="215" name="Straight Connector 214">
            <a:extLst>
              <a:ext uri="{FF2B5EF4-FFF2-40B4-BE49-F238E27FC236}">
                <a16:creationId xmlns:a16="http://schemas.microsoft.com/office/drawing/2014/main" id="{3EB46490-F818-433C-A256-963E3BFBCEDB}"/>
              </a:ext>
            </a:extLst>
          </p:cNvPr>
          <p:cNvCxnSpPr>
            <a:cxnSpLocks/>
            <a:endCxn id="227" idx="0"/>
          </p:cNvCxnSpPr>
          <p:nvPr/>
        </p:nvCxnSpPr>
        <p:spPr>
          <a:xfrm flipH="1">
            <a:off x="3378063" y="4471775"/>
            <a:ext cx="1416" cy="181648"/>
          </a:xfrm>
          <a:prstGeom prst="line">
            <a:avLst/>
          </a:prstGeom>
          <a:ln w="2857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76306D0-A6B6-4B8C-8007-5386D5C869EF}"/>
              </a:ext>
            </a:extLst>
          </p:cNvPr>
          <p:cNvGrpSpPr/>
          <p:nvPr/>
        </p:nvGrpSpPr>
        <p:grpSpPr>
          <a:xfrm>
            <a:off x="2258587" y="961767"/>
            <a:ext cx="2249660" cy="422359"/>
            <a:chOff x="2184228" y="995569"/>
            <a:chExt cx="2249660" cy="422358"/>
          </a:xfrm>
        </p:grpSpPr>
        <p:sp>
          <p:nvSpPr>
            <p:cNvPr id="224" name="Rechteck 49">
              <a:extLst>
                <a:ext uri="{FF2B5EF4-FFF2-40B4-BE49-F238E27FC236}">
                  <a16:creationId xmlns:a16="http://schemas.microsoft.com/office/drawing/2014/main" id="{CF8C1D34-CF8D-42E3-AB92-1ABE4AE45E92}"/>
                </a:ext>
              </a:extLst>
            </p:cNvPr>
            <p:cNvSpPr/>
            <p:nvPr/>
          </p:nvSpPr>
          <p:spPr bwMode="auto">
            <a:xfrm>
              <a:off x="2184228" y="995569"/>
              <a:ext cx="2249660"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39047" tIns="191237" rIns="239047" bIns="191237" numCol="1" spcCol="0" rtlCol="0" fromWordArt="0" anchor="t" anchorCtr="0" forceAA="0" compatLnSpc="1">
              <a:prstTxWarp prst="textNoShape">
                <a:avLst/>
              </a:prstTxWarp>
              <a:noAutofit/>
            </a:bodyPr>
            <a:lstStyle/>
            <a:p>
              <a:pPr algn="ctr" defTabSz="1218743" fontAlgn="base">
                <a:lnSpc>
                  <a:spcPct val="90000"/>
                </a:lnSpc>
                <a:spcBef>
                  <a:spcPct val="0"/>
                </a:spcBef>
                <a:spcAft>
                  <a:spcPct val="0"/>
                </a:spcAft>
                <a:defRPr/>
              </a:pPr>
              <a:endParaRPr lang="en-US" sz="1029">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25" name="Freeform: Shape 224">
              <a:extLst>
                <a:ext uri="{FF2B5EF4-FFF2-40B4-BE49-F238E27FC236}">
                  <a16:creationId xmlns:a16="http://schemas.microsoft.com/office/drawing/2014/main" id="{CC4ABF4E-533E-470F-86CE-94C0F82CCDCA}"/>
                </a:ext>
              </a:extLst>
            </p:cNvPr>
            <p:cNvSpPr>
              <a:spLocks noChangeAspect="1"/>
            </p:cNvSpPr>
            <p:nvPr/>
          </p:nvSpPr>
          <p:spPr bwMode="auto">
            <a:xfrm flipV="1">
              <a:off x="2221652" y="1028670"/>
              <a:ext cx="368143" cy="365760"/>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72"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6" name="Rectangle 24">
              <a:extLst>
                <a:ext uri="{FF2B5EF4-FFF2-40B4-BE49-F238E27FC236}">
                  <a16:creationId xmlns:a16="http://schemas.microsoft.com/office/drawing/2014/main" id="{0929116A-429E-4646-8610-9744719F22B4}"/>
                </a:ext>
              </a:extLst>
            </p:cNvPr>
            <p:cNvSpPr/>
            <p:nvPr/>
          </p:nvSpPr>
          <p:spPr bwMode="auto">
            <a:xfrm>
              <a:off x="2619436" y="1102454"/>
              <a:ext cx="1780504" cy="211148"/>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55">
                <a:defRPr/>
              </a:pPr>
              <a:r>
                <a:rPr lang="en-US" sz="1372">
                  <a:gradFill>
                    <a:gsLst>
                      <a:gs pos="2917">
                        <a:srgbClr val="282828"/>
                      </a:gs>
                      <a:gs pos="30000">
                        <a:srgbClr val="282828"/>
                      </a:gs>
                    </a:gsLst>
                    <a:lin ang="5400000" scaled="0"/>
                  </a:gradFill>
                  <a:latin typeface="Segoe UI Semibold"/>
                </a:rPr>
                <a:t>Azure Active Directory</a:t>
              </a:r>
            </a:p>
          </p:txBody>
        </p:sp>
      </p:grpSp>
      <p:grpSp>
        <p:nvGrpSpPr>
          <p:cNvPr id="44" name="Group 43">
            <a:extLst>
              <a:ext uri="{FF2B5EF4-FFF2-40B4-BE49-F238E27FC236}">
                <a16:creationId xmlns:a16="http://schemas.microsoft.com/office/drawing/2014/main" id="{409CB023-596E-4791-AC1B-447812F2CF6B}"/>
              </a:ext>
            </a:extLst>
          </p:cNvPr>
          <p:cNvGrpSpPr/>
          <p:nvPr/>
        </p:nvGrpSpPr>
        <p:grpSpPr>
          <a:xfrm>
            <a:off x="2087640" y="5483971"/>
            <a:ext cx="2591552" cy="422359"/>
            <a:chOff x="1996480" y="6049673"/>
            <a:chExt cx="2591552" cy="422358"/>
          </a:xfrm>
        </p:grpSpPr>
        <p:sp>
          <p:nvSpPr>
            <p:cNvPr id="221" name="Rechteck 49">
              <a:extLst>
                <a:ext uri="{FF2B5EF4-FFF2-40B4-BE49-F238E27FC236}">
                  <a16:creationId xmlns:a16="http://schemas.microsoft.com/office/drawing/2014/main" id="{68E380D9-906A-456E-9ACF-1915D18C320C}"/>
                </a:ext>
              </a:extLst>
            </p:cNvPr>
            <p:cNvSpPr/>
            <p:nvPr/>
          </p:nvSpPr>
          <p:spPr bwMode="auto">
            <a:xfrm>
              <a:off x="1996480" y="6049673"/>
              <a:ext cx="2591552"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39047" tIns="191237" rIns="239047" bIns="191237" numCol="1" spcCol="0" rtlCol="0" fromWordArt="0" anchor="t" anchorCtr="0" forceAA="0" compatLnSpc="1">
              <a:prstTxWarp prst="textNoShape">
                <a:avLst/>
              </a:prstTxWarp>
              <a:noAutofit/>
            </a:bodyPr>
            <a:lstStyle/>
            <a:p>
              <a:pPr algn="ctr" defTabSz="1218743" fontAlgn="base">
                <a:lnSpc>
                  <a:spcPct val="90000"/>
                </a:lnSpc>
                <a:spcBef>
                  <a:spcPct val="0"/>
                </a:spcBef>
                <a:spcAft>
                  <a:spcPct val="0"/>
                </a:spcAft>
                <a:defRPr/>
              </a:pPr>
              <a:endParaRPr lang="en-US" sz="1029">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2" name="Picture 2" descr="Image result for on prem azure gateway icon">
              <a:extLst>
                <a:ext uri="{FF2B5EF4-FFF2-40B4-BE49-F238E27FC236}">
                  <a16:creationId xmlns:a16="http://schemas.microsoft.com/office/drawing/2014/main" id="{4B557E3A-04D9-4390-9AD7-D92309151609}"/>
                </a:ext>
              </a:extLst>
            </p:cNvPr>
            <p:cNvPicPr>
              <a:picLocks noChangeAspect="1" noChangeArrowheads="1"/>
            </p:cNvPicPr>
            <p:nvPr/>
          </p:nvPicPr>
          <p:blipFill rotWithShape="1">
            <a:blip r:embed="rId12" cstate="screen">
              <a:extLst>
                <a:ext uri="{28A0092B-C50C-407E-A947-70E740481C1C}">
                  <a14:useLocalDpi xmlns:a14="http://schemas.microsoft.com/office/drawing/2010/main"/>
                </a:ext>
              </a:extLst>
            </a:blip>
            <a:srcRect/>
            <a:stretch/>
          </p:blipFill>
          <p:spPr bwMode="auto">
            <a:xfrm>
              <a:off x="2023859" y="6077824"/>
              <a:ext cx="385408" cy="365760"/>
            </a:xfrm>
            <a:prstGeom prst="rect">
              <a:avLst/>
            </a:prstGeom>
            <a:noFill/>
            <a:extLst>
              <a:ext uri="{909E8E84-426E-40DD-AFC4-6F175D3DCCD1}">
                <a14:hiddenFill xmlns:a14="http://schemas.microsoft.com/office/drawing/2010/main">
                  <a:solidFill>
                    <a:srgbClr val="FFFFFF"/>
                  </a:solidFill>
                </a14:hiddenFill>
              </a:ext>
            </a:extLst>
          </p:spPr>
        </p:pic>
        <p:sp>
          <p:nvSpPr>
            <p:cNvPr id="223" name="Rectangle 24">
              <a:extLst>
                <a:ext uri="{FF2B5EF4-FFF2-40B4-BE49-F238E27FC236}">
                  <a16:creationId xmlns:a16="http://schemas.microsoft.com/office/drawing/2014/main" id="{56E3FC74-8035-4E17-ADB3-C84D80A6F172}"/>
                </a:ext>
              </a:extLst>
            </p:cNvPr>
            <p:cNvSpPr/>
            <p:nvPr/>
          </p:nvSpPr>
          <p:spPr bwMode="auto">
            <a:xfrm>
              <a:off x="2432595" y="6157733"/>
              <a:ext cx="2125964" cy="211148"/>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55">
                <a:defRPr/>
              </a:pPr>
              <a:r>
                <a:rPr lang="en-US" sz="1372">
                  <a:gradFill>
                    <a:gsLst>
                      <a:gs pos="2917">
                        <a:srgbClr val="282828"/>
                      </a:gs>
                      <a:gs pos="30000">
                        <a:srgbClr val="282828"/>
                      </a:gs>
                    </a:gsLst>
                    <a:lin ang="5400000" scaled="0"/>
                  </a:gradFill>
                  <a:latin typeface="Segoe UI Semibold"/>
                </a:rPr>
                <a:t>On-premises data gateway</a:t>
              </a:r>
            </a:p>
          </p:txBody>
        </p:sp>
      </p:grpSp>
      <p:cxnSp>
        <p:nvCxnSpPr>
          <p:cNvPr id="218" name="Straight Connector 217">
            <a:extLst>
              <a:ext uri="{FF2B5EF4-FFF2-40B4-BE49-F238E27FC236}">
                <a16:creationId xmlns:a16="http://schemas.microsoft.com/office/drawing/2014/main" id="{87B55657-122A-4C20-B889-B6419B5F08F2}"/>
              </a:ext>
            </a:extLst>
          </p:cNvPr>
          <p:cNvCxnSpPr>
            <a:cxnSpLocks/>
            <a:stCxn id="224" idx="2"/>
            <a:endCxn id="195" idx="0"/>
          </p:cNvCxnSpPr>
          <p:nvPr/>
        </p:nvCxnSpPr>
        <p:spPr>
          <a:xfrm>
            <a:off x="3383416" y="1384125"/>
            <a:ext cx="1443" cy="195727"/>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535974C-9297-4C10-8448-5980155A2A16}"/>
              </a:ext>
            </a:extLst>
          </p:cNvPr>
          <p:cNvCxnSpPr>
            <a:cxnSpLocks/>
            <a:stCxn id="195" idx="2"/>
            <a:endCxn id="221" idx="0"/>
          </p:cNvCxnSpPr>
          <p:nvPr/>
        </p:nvCxnSpPr>
        <p:spPr>
          <a:xfrm flipH="1">
            <a:off x="3383416" y="5266300"/>
            <a:ext cx="1443" cy="21766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4398177F-ECA1-4485-ACF0-0517EA7A5487}"/>
              </a:ext>
            </a:extLst>
          </p:cNvPr>
          <p:cNvSpPr txBox="1"/>
          <p:nvPr/>
        </p:nvSpPr>
        <p:spPr>
          <a:xfrm>
            <a:off x="498430" y="1515867"/>
            <a:ext cx="983283" cy="461665"/>
          </a:xfrm>
          <a:prstGeom prst="rect">
            <a:avLst/>
          </a:prstGeom>
          <a:noFill/>
        </p:spPr>
        <p:txBody>
          <a:bodyPr wrap="none" lIns="182880" tIns="146304" rIns="182880" bIns="146304" rtlCol="0">
            <a:spAutoFit/>
          </a:bodyPr>
          <a:lstStyle/>
          <a:p>
            <a:pPr>
              <a:lnSpc>
                <a:spcPct val="90000"/>
              </a:lnSpc>
              <a:spcAft>
                <a:spcPts val="600"/>
              </a:spcAft>
            </a:pPr>
            <a:r>
              <a:rPr lang="en-US" sz="1200" b="1">
                <a:gradFill>
                  <a:gsLst>
                    <a:gs pos="2917">
                      <a:schemeClr val="tx1"/>
                    </a:gs>
                    <a:gs pos="30000">
                      <a:schemeClr val="tx1"/>
                    </a:gs>
                  </a:gsLst>
                  <a:lin ang="5400000" scaled="0"/>
                </a:gradFill>
              </a:rPr>
              <a:t>TENANT</a:t>
            </a:r>
          </a:p>
        </p:txBody>
      </p:sp>
      <p:sp>
        <p:nvSpPr>
          <p:cNvPr id="102" name="TextBox 101">
            <a:extLst>
              <a:ext uri="{FF2B5EF4-FFF2-40B4-BE49-F238E27FC236}">
                <a16:creationId xmlns:a16="http://schemas.microsoft.com/office/drawing/2014/main" id="{0A32FE2F-D256-4CFB-9877-4D3241D882C0}"/>
              </a:ext>
            </a:extLst>
          </p:cNvPr>
          <p:cNvSpPr txBox="1"/>
          <p:nvPr/>
        </p:nvSpPr>
        <p:spPr>
          <a:xfrm>
            <a:off x="8164376" y="1052253"/>
            <a:ext cx="2315241" cy="241285"/>
          </a:xfrm>
          <a:prstGeom prst="rect">
            <a:avLst/>
          </a:prstGeom>
          <a:noFill/>
        </p:spPr>
        <p:txBody>
          <a:bodyPr wrap="square" lIns="0" tIns="0" rIns="0" bIns="0" rtlCol="0">
            <a:spAutoFit/>
          </a:bodyPr>
          <a:lstStyle/>
          <a:p>
            <a:pPr defTabSz="1195122">
              <a:defRPr/>
            </a:pPr>
            <a:r>
              <a:rPr lang="en-US" sz="1568">
                <a:solidFill>
                  <a:srgbClr val="3C3C41">
                    <a:alpha val="25000"/>
                  </a:srgbClr>
                </a:solidFill>
                <a:latin typeface="Segoe UI"/>
              </a:rPr>
              <a:t>Tenant access &amp; isolation</a:t>
            </a:r>
          </a:p>
        </p:txBody>
      </p:sp>
      <p:grpSp>
        <p:nvGrpSpPr>
          <p:cNvPr id="103" name="Group 102">
            <a:extLst>
              <a:ext uri="{FF2B5EF4-FFF2-40B4-BE49-F238E27FC236}">
                <a16:creationId xmlns:a16="http://schemas.microsoft.com/office/drawing/2014/main" id="{A28DF9D1-E7F8-4D17-9C3A-A0E1345AF1BA}"/>
              </a:ext>
            </a:extLst>
          </p:cNvPr>
          <p:cNvGrpSpPr/>
          <p:nvPr/>
        </p:nvGrpSpPr>
        <p:grpSpPr>
          <a:xfrm>
            <a:off x="7643539" y="914409"/>
            <a:ext cx="487954" cy="517065"/>
            <a:chOff x="6756116" y="1363456"/>
            <a:chExt cx="487953" cy="517065"/>
          </a:xfrm>
        </p:grpSpPr>
        <p:sp>
          <p:nvSpPr>
            <p:cNvPr id="189" name="Oval 188">
              <a:extLst>
                <a:ext uri="{FF2B5EF4-FFF2-40B4-BE49-F238E27FC236}">
                  <a16:creationId xmlns:a16="http://schemas.microsoft.com/office/drawing/2014/main" id="{3D0B5F1F-2B35-4813-8F98-F932702EC65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94" name="TextBox 193">
              <a:extLst>
                <a:ext uri="{FF2B5EF4-FFF2-40B4-BE49-F238E27FC236}">
                  <a16:creationId xmlns:a16="http://schemas.microsoft.com/office/drawing/2014/main" id="{D27F83E4-12D9-41FC-A2DA-61594194846D}"/>
                </a:ext>
              </a:extLst>
            </p:cNvPr>
            <p:cNvSpPr txBox="1"/>
            <p:nvPr/>
          </p:nvSpPr>
          <p:spPr>
            <a:xfrm>
              <a:off x="6756116" y="1363456"/>
              <a:ext cx="487953" cy="517065"/>
            </a:xfrm>
            <a:prstGeom prst="rect">
              <a:avLst/>
            </a:prstGeom>
            <a:noFill/>
          </p:spPr>
          <p:txBody>
            <a:bodyPr wrap="none" lIns="182880" tIns="146304" rIns="182880" bIns="146304" rtlCol="0">
              <a:spAutoFit/>
            </a:bodyPr>
            <a:lstStyle/>
            <a:p>
              <a:pPr>
                <a:lnSpc>
                  <a:spcPct val="90000"/>
                </a:lnSpc>
                <a:spcAft>
                  <a:spcPts val="600"/>
                </a:spcAft>
              </a:pPr>
              <a:r>
                <a:rPr lang="en-US" sz="1600" b="1">
                  <a:solidFill>
                    <a:schemeClr val="bg1">
                      <a:alpha val="25000"/>
                    </a:schemeClr>
                  </a:solidFill>
                </a:rPr>
                <a:t>1</a:t>
              </a:r>
            </a:p>
          </p:txBody>
        </p:sp>
      </p:grpSp>
      <p:grpSp>
        <p:nvGrpSpPr>
          <p:cNvPr id="104" name="Group 103">
            <a:extLst>
              <a:ext uri="{FF2B5EF4-FFF2-40B4-BE49-F238E27FC236}">
                <a16:creationId xmlns:a16="http://schemas.microsoft.com/office/drawing/2014/main" id="{F73D417B-4BA7-4A2E-A9E6-E13A560D98E4}"/>
              </a:ext>
            </a:extLst>
          </p:cNvPr>
          <p:cNvGrpSpPr/>
          <p:nvPr/>
        </p:nvGrpSpPr>
        <p:grpSpPr>
          <a:xfrm>
            <a:off x="7648546" y="2829149"/>
            <a:ext cx="487954" cy="517065"/>
            <a:chOff x="6756116" y="1363456"/>
            <a:chExt cx="487953" cy="517065"/>
          </a:xfrm>
        </p:grpSpPr>
        <p:sp>
          <p:nvSpPr>
            <p:cNvPr id="187" name="Oval 186">
              <a:extLst>
                <a:ext uri="{FF2B5EF4-FFF2-40B4-BE49-F238E27FC236}">
                  <a16:creationId xmlns:a16="http://schemas.microsoft.com/office/drawing/2014/main" id="{17C3DCA2-4E39-40F1-BF6C-3CD3F0C3E3A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8" name="TextBox 187">
              <a:extLst>
                <a:ext uri="{FF2B5EF4-FFF2-40B4-BE49-F238E27FC236}">
                  <a16:creationId xmlns:a16="http://schemas.microsoft.com/office/drawing/2014/main" id="{DE382996-0972-468A-AA3F-5BF054311C1C}"/>
                </a:ext>
              </a:extLst>
            </p:cNvPr>
            <p:cNvSpPr txBox="1"/>
            <p:nvPr/>
          </p:nvSpPr>
          <p:spPr>
            <a:xfrm>
              <a:off x="6756116" y="1363456"/>
              <a:ext cx="487953" cy="517065"/>
            </a:xfrm>
            <a:prstGeom prst="rect">
              <a:avLst/>
            </a:prstGeom>
            <a:noFill/>
          </p:spPr>
          <p:txBody>
            <a:bodyPr wrap="none" lIns="182880" tIns="146304" rIns="182880" bIns="146304" rtlCol="0">
              <a:spAutoFit/>
            </a:bodyPr>
            <a:lstStyle/>
            <a:p>
              <a:pPr>
                <a:lnSpc>
                  <a:spcPct val="90000"/>
                </a:lnSpc>
                <a:spcAft>
                  <a:spcPts val="600"/>
                </a:spcAft>
              </a:pPr>
              <a:r>
                <a:rPr lang="en-US" sz="1600" b="1">
                  <a:solidFill>
                    <a:schemeClr val="bg1">
                      <a:alpha val="25000"/>
                    </a:schemeClr>
                  </a:solidFill>
                </a:rPr>
                <a:t>3</a:t>
              </a:r>
            </a:p>
          </p:txBody>
        </p:sp>
      </p:grpSp>
      <p:grpSp>
        <p:nvGrpSpPr>
          <p:cNvPr id="105" name="Group 104">
            <a:extLst>
              <a:ext uri="{FF2B5EF4-FFF2-40B4-BE49-F238E27FC236}">
                <a16:creationId xmlns:a16="http://schemas.microsoft.com/office/drawing/2014/main" id="{FD830C91-EEB2-4D75-9B71-FDCD56F3F547}"/>
              </a:ext>
            </a:extLst>
          </p:cNvPr>
          <p:cNvGrpSpPr/>
          <p:nvPr/>
        </p:nvGrpSpPr>
        <p:grpSpPr>
          <a:xfrm>
            <a:off x="7648546" y="3676017"/>
            <a:ext cx="487954" cy="517065"/>
            <a:chOff x="6756116" y="1363456"/>
            <a:chExt cx="487953" cy="517065"/>
          </a:xfrm>
        </p:grpSpPr>
        <p:sp>
          <p:nvSpPr>
            <p:cNvPr id="185" name="Oval 184">
              <a:extLst>
                <a:ext uri="{FF2B5EF4-FFF2-40B4-BE49-F238E27FC236}">
                  <a16:creationId xmlns:a16="http://schemas.microsoft.com/office/drawing/2014/main" id="{D86884D1-3800-4197-871C-1E61EB78242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6" name="TextBox 185">
              <a:extLst>
                <a:ext uri="{FF2B5EF4-FFF2-40B4-BE49-F238E27FC236}">
                  <a16:creationId xmlns:a16="http://schemas.microsoft.com/office/drawing/2014/main" id="{4332B50E-3743-4D3C-848A-AB5036C7394B}"/>
                </a:ext>
              </a:extLst>
            </p:cNvPr>
            <p:cNvSpPr txBox="1"/>
            <p:nvPr/>
          </p:nvSpPr>
          <p:spPr>
            <a:xfrm>
              <a:off x="6756116" y="1363456"/>
              <a:ext cx="487953" cy="517065"/>
            </a:xfrm>
            <a:prstGeom prst="rect">
              <a:avLst/>
            </a:prstGeom>
            <a:noFill/>
          </p:spPr>
          <p:txBody>
            <a:bodyPr wrap="none" lIns="182880" tIns="146304" rIns="182880" bIns="146304" rtlCol="0">
              <a:spAutoFit/>
            </a:bodyPr>
            <a:lstStyle/>
            <a:p>
              <a:pPr>
                <a:lnSpc>
                  <a:spcPct val="90000"/>
                </a:lnSpc>
                <a:spcAft>
                  <a:spcPts val="600"/>
                </a:spcAft>
              </a:pPr>
              <a:r>
                <a:rPr lang="en-US" sz="1600" b="1">
                  <a:solidFill>
                    <a:schemeClr val="bg1">
                      <a:alpha val="25000"/>
                    </a:schemeClr>
                  </a:solidFill>
                </a:rPr>
                <a:t>4</a:t>
              </a:r>
            </a:p>
          </p:txBody>
        </p:sp>
      </p:grpSp>
      <p:grpSp>
        <p:nvGrpSpPr>
          <p:cNvPr id="106" name="Group 105">
            <a:extLst>
              <a:ext uri="{FF2B5EF4-FFF2-40B4-BE49-F238E27FC236}">
                <a16:creationId xmlns:a16="http://schemas.microsoft.com/office/drawing/2014/main" id="{1E0358C6-6E35-4E31-8990-C441F3E48C5D}"/>
              </a:ext>
            </a:extLst>
          </p:cNvPr>
          <p:cNvGrpSpPr/>
          <p:nvPr/>
        </p:nvGrpSpPr>
        <p:grpSpPr>
          <a:xfrm>
            <a:off x="7648546" y="4610501"/>
            <a:ext cx="487954" cy="517065"/>
            <a:chOff x="6756116" y="1363456"/>
            <a:chExt cx="487953" cy="517065"/>
          </a:xfrm>
        </p:grpSpPr>
        <p:sp>
          <p:nvSpPr>
            <p:cNvPr id="127" name="Oval 126">
              <a:extLst>
                <a:ext uri="{FF2B5EF4-FFF2-40B4-BE49-F238E27FC236}">
                  <a16:creationId xmlns:a16="http://schemas.microsoft.com/office/drawing/2014/main" id="{99FE1910-04C2-4F52-AE25-F50616FC79CE}"/>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8" name="TextBox 127">
              <a:extLst>
                <a:ext uri="{FF2B5EF4-FFF2-40B4-BE49-F238E27FC236}">
                  <a16:creationId xmlns:a16="http://schemas.microsoft.com/office/drawing/2014/main" id="{F2FD1A80-B7AF-42FC-9193-00D9DDCACA8A}"/>
                </a:ext>
              </a:extLst>
            </p:cNvPr>
            <p:cNvSpPr txBox="1"/>
            <p:nvPr/>
          </p:nvSpPr>
          <p:spPr>
            <a:xfrm>
              <a:off x="6756116" y="1363456"/>
              <a:ext cx="487953" cy="517065"/>
            </a:xfrm>
            <a:prstGeom prst="rect">
              <a:avLst/>
            </a:prstGeom>
            <a:noFill/>
          </p:spPr>
          <p:txBody>
            <a:bodyPr wrap="none" lIns="182880" tIns="146304" rIns="182880" bIns="146304" rtlCol="0">
              <a:spAutoFit/>
            </a:bodyPr>
            <a:lstStyle/>
            <a:p>
              <a:pPr>
                <a:lnSpc>
                  <a:spcPct val="90000"/>
                </a:lnSpc>
                <a:spcAft>
                  <a:spcPts val="600"/>
                </a:spcAft>
              </a:pPr>
              <a:r>
                <a:rPr lang="en-US" sz="1600" b="1">
                  <a:solidFill>
                    <a:schemeClr val="bg1">
                      <a:alpha val="25000"/>
                    </a:schemeClr>
                  </a:solidFill>
                </a:rPr>
                <a:t>5</a:t>
              </a:r>
            </a:p>
          </p:txBody>
        </p:sp>
      </p:grpSp>
      <p:grpSp>
        <p:nvGrpSpPr>
          <p:cNvPr id="108" name="Group 107">
            <a:extLst>
              <a:ext uri="{FF2B5EF4-FFF2-40B4-BE49-F238E27FC236}">
                <a16:creationId xmlns:a16="http://schemas.microsoft.com/office/drawing/2014/main" id="{C910E16B-07B6-40C8-B7EF-5C92BD4A0557}"/>
              </a:ext>
            </a:extLst>
          </p:cNvPr>
          <p:cNvGrpSpPr/>
          <p:nvPr/>
        </p:nvGrpSpPr>
        <p:grpSpPr>
          <a:xfrm>
            <a:off x="7648546" y="2326803"/>
            <a:ext cx="487954" cy="517065"/>
            <a:chOff x="6756116" y="1363456"/>
            <a:chExt cx="487953" cy="517065"/>
          </a:xfrm>
        </p:grpSpPr>
        <p:sp>
          <p:nvSpPr>
            <p:cNvPr id="122" name="Oval 121">
              <a:extLst>
                <a:ext uri="{FF2B5EF4-FFF2-40B4-BE49-F238E27FC236}">
                  <a16:creationId xmlns:a16="http://schemas.microsoft.com/office/drawing/2014/main" id="{01CD85BF-6D00-4606-A3D8-8235600A757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3" name="TextBox 122">
              <a:extLst>
                <a:ext uri="{FF2B5EF4-FFF2-40B4-BE49-F238E27FC236}">
                  <a16:creationId xmlns:a16="http://schemas.microsoft.com/office/drawing/2014/main" id="{E400D5BC-1052-4180-8408-C80634A689BD}"/>
                </a:ext>
              </a:extLst>
            </p:cNvPr>
            <p:cNvSpPr txBox="1"/>
            <p:nvPr/>
          </p:nvSpPr>
          <p:spPr>
            <a:xfrm>
              <a:off x="6756116" y="1363456"/>
              <a:ext cx="487953" cy="517065"/>
            </a:xfrm>
            <a:prstGeom prst="rect">
              <a:avLst/>
            </a:prstGeom>
            <a:noFill/>
          </p:spPr>
          <p:txBody>
            <a:bodyPr wrap="none" lIns="182880" tIns="146304" rIns="182880" bIns="146304" rtlCol="0">
              <a:spAutoFit/>
            </a:bodyPr>
            <a:lstStyle/>
            <a:p>
              <a:pPr>
                <a:lnSpc>
                  <a:spcPct val="90000"/>
                </a:lnSpc>
                <a:spcAft>
                  <a:spcPts val="600"/>
                </a:spcAft>
              </a:pPr>
              <a:r>
                <a:rPr lang="en-US" sz="1600" b="1">
                  <a:solidFill>
                    <a:schemeClr val="accent6">
                      <a:lumMod val="20000"/>
                      <a:lumOff val="80000"/>
                      <a:alpha val="25000"/>
                    </a:schemeClr>
                  </a:solidFill>
                </a:rPr>
                <a:t>2</a:t>
              </a:r>
            </a:p>
          </p:txBody>
        </p:sp>
      </p:grpSp>
      <p:sp>
        <p:nvSpPr>
          <p:cNvPr id="109" name="TextBox 108">
            <a:extLst>
              <a:ext uri="{FF2B5EF4-FFF2-40B4-BE49-F238E27FC236}">
                <a16:creationId xmlns:a16="http://schemas.microsoft.com/office/drawing/2014/main" id="{AF41D504-27ED-41C0-B5A5-6B630BCC8743}"/>
              </a:ext>
            </a:extLst>
          </p:cNvPr>
          <p:cNvSpPr txBox="1"/>
          <p:nvPr/>
        </p:nvSpPr>
        <p:spPr>
          <a:xfrm>
            <a:off x="8164722" y="2461975"/>
            <a:ext cx="2810541" cy="241285"/>
          </a:xfrm>
          <a:prstGeom prst="rect">
            <a:avLst/>
          </a:prstGeom>
          <a:noFill/>
        </p:spPr>
        <p:txBody>
          <a:bodyPr wrap="square" lIns="0" tIns="0" rIns="0" bIns="0" rtlCol="0">
            <a:spAutoFit/>
          </a:bodyPr>
          <a:lstStyle/>
          <a:p>
            <a:pPr defTabSz="1195122">
              <a:defRPr/>
            </a:pPr>
            <a:r>
              <a:rPr lang="en-US" sz="1568">
                <a:solidFill>
                  <a:schemeClr val="accent6">
                    <a:lumMod val="20000"/>
                    <a:lumOff val="80000"/>
                  </a:schemeClr>
                </a:solidFill>
                <a:latin typeface="Segoe UI"/>
              </a:rPr>
              <a:t>Environment access &amp; strategy</a:t>
            </a:r>
          </a:p>
        </p:txBody>
      </p:sp>
      <p:sp>
        <p:nvSpPr>
          <p:cNvPr id="110" name="TextBox 109">
            <a:extLst>
              <a:ext uri="{FF2B5EF4-FFF2-40B4-BE49-F238E27FC236}">
                <a16:creationId xmlns:a16="http://schemas.microsoft.com/office/drawing/2014/main" id="{57DA2314-2D9D-4466-A593-D5DA06910AA4}"/>
              </a:ext>
            </a:extLst>
          </p:cNvPr>
          <p:cNvSpPr txBox="1"/>
          <p:nvPr/>
        </p:nvSpPr>
        <p:spPr>
          <a:xfrm>
            <a:off x="8164375" y="3813909"/>
            <a:ext cx="3529196" cy="241285"/>
          </a:xfrm>
          <a:prstGeom prst="rect">
            <a:avLst/>
          </a:prstGeom>
          <a:noFill/>
        </p:spPr>
        <p:txBody>
          <a:bodyPr wrap="square" lIns="0" tIns="0" rIns="0" bIns="0" rtlCol="0">
            <a:spAutoFit/>
          </a:bodyPr>
          <a:lstStyle/>
          <a:p>
            <a:pPr defTabSz="1195122">
              <a:defRPr/>
            </a:pPr>
            <a:r>
              <a:rPr lang="en-US" sz="1568">
                <a:solidFill>
                  <a:srgbClr val="3C3C41">
                    <a:alpha val="25000"/>
                  </a:srgbClr>
                </a:solidFill>
                <a:latin typeface="Segoe UI"/>
              </a:rPr>
              <a:t>Connector access and data loss policies </a:t>
            </a:r>
          </a:p>
        </p:txBody>
      </p:sp>
      <p:grpSp>
        <p:nvGrpSpPr>
          <p:cNvPr id="111" name="Group 110">
            <a:extLst>
              <a:ext uri="{FF2B5EF4-FFF2-40B4-BE49-F238E27FC236}">
                <a16:creationId xmlns:a16="http://schemas.microsoft.com/office/drawing/2014/main" id="{86070454-94F3-4E2F-BB4F-453570D0D5CA}"/>
              </a:ext>
            </a:extLst>
          </p:cNvPr>
          <p:cNvGrpSpPr/>
          <p:nvPr/>
        </p:nvGrpSpPr>
        <p:grpSpPr>
          <a:xfrm>
            <a:off x="7643539" y="5436461"/>
            <a:ext cx="487954" cy="517065"/>
            <a:chOff x="6751110" y="1373397"/>
            <a:chExt cx="487953" cy="517065"/>
          </a:xfrm>
        </p:grpSpPr>
        <p:sp>
          <p:nvSpPr>
            <p:cNvPr id="120" name="Oval 119">
              <a:extLst>
                <a:ext uri="{FF2B5EF4-FFF2-40B4-BE49-F238E27FC236}">
                  <a16:creationId xmlns:a16="http://schemas.microsoft.com/office/drawing/2014/main" id="{247FDF0C-F7F9-455D-9DAF-2038B11716C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1" name="TextBox 120">
              <a:extLst>
                <a:ext uri="{FF2B5EF4-FFF2-40B4-BE49-F238E27FC236}">
                  <a16:creationId xmlns:a16="http://schemas.microsoft.com/office/drawing/2014/main" id="{0F4BD1BF-0636-4E3B-BBA2-9934DF2966C9}"/>
                </a:ext>
              </a:extLst>
            </p:cNvPr>
            <p:cNvSpPr txBox="1"/>
            <p:nvPr/>
          </p:nvSpPr>
          <p:spPr>
            <a:xfrm>
              <a:off x="6751110" y="1373397"/>
              <a:ext cx="487953" cy="517065"/>
            </a:xfrm>
            <a:prstGeom prst="rect">
              <a:avLst/>
            </a:prstGeom>
            <a:noFill/>
          </p:spPr>
          <p:txBody>
            <a:bodyPr wrap="none" lIns="182880" tIns="146304" rIns="182880" bIns="146304" rtlCol="0">
              <a:spAutoFit/>
            </a:bodyPr>
            <a:lstStyle/>
            <a:p>
              <a:pPr>
                <a:lnSpc>
                  <a:spcPct val="90000"/>
                </a:lnSpc>
                <a:spcAft>
                  <a:spcPts val="600"/>
                </a:spcAft>
              </a:pPr>
              <a:r>
                <a:rPr lang="en-US" sz="1600" b="1">
                  <a:solidFill>
                    <a:schemeClr val="bg1"/>
                  </a:solidFill>
                </a:rPr>
                <a:t>6</a:t>
              </a:r>
            </a:p>
          </p:txBody>
        </p:sp>
      </p:grpSp>
      <p:cxnSp>
        <p:nvCxnSpPr>
          <p:cNvPr id="112" name="Straight Arrow Connector 111">
            <a:extLst>
              <a:ext uri="{FF2B5EF4-FFF2-40B4-BE49-F238E27FC236}">
                <a16:creationId xmlns:a16="http://schemas.microsoft.com/office/drawing/2014/main" id="{69A9723A-42E3-40B6-B085-448797AD2522}"/>
              </a:ext>
            </a:extLst>
          </p:cNvPr>
          <p:cNvCxnSpPr>
            <a:cxnSpLocks/>
            <a:stCxn id="194" idx="1"/>
            <a:endCxn id="224" idx="3"/>
          </p:cNvCxnSpPr>
          <p:nvPr/>
        </p:nvCxnSpPr>
        <p:spPr>
          <a:xfrm flipH="1">
            <a:off x="4508247" y="1172942"/>
            <a:ext cx="3135292" cy="5"/>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FEAFE47-458A-48DA-AFB5-0A161E6AF74C}"/>
              </a:ext>
            </a:extLst>
          </p:cNvPr>
          <p:cNvCxnSpPr>
            <a:cxnSpLocks/>
            <a:stCxn id="123" idx="1"/>
            <a:endCxn id="211" idx="3"/>
          </p:cNvCxnSpPr>
          <p:nvPr/>
        </p:nvCxnSpPr>
        <p:spPr>
          <a:xfrm flipH="1" flipV="1">
            <a:off x="5927419" y="2582618"/>
            <a:ext cx="1721127" cy="2718"/>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7FC07240-1B27-4684-9E2C-EEA4FDA1A227}"/>
              </a:ext>
            </a:extLst>
          </p:cNvPr>
          <p:cNvCxnSpPr>
            <a:cxnSpLocks/>
            <a:stCxn id="188" idx="1"/>
          </p:cNvCxnSpPr>
          <p:nvPr/>
        </p:nvCxnSpPr>
        <p:spPr>
          <a:xfrm flipH="1">
            <a:off x="5745269" y="3087682"/>
            <a:ext cx="1903277" cy="11104"/>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C793DC72-6F4F-41FD-9841-8AE1E4CE85F8}"/>
              </a:ext>
            </a:extLst>
          </p:cNvPr>
          <p:cNvCxnSpPr>
            <a:cxnSpLocks/>
            <a:stCxn id="186" idx="1"/>
            <a:endCxn id="210" idx="3"/>
          </p:cNvCxnSpPr>
          <p:nvPr/>
        </p:nvCxnSpPr>
        <p:spPr>
          <a:xfrm flipH="1">
            <a:off x="5745267" y="3934550"/>
            <a:ext cx="1903279" cy="336"/>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F20AA8AD-7DE1-4622-B1B2-F83D08E60E71}"/>
              </a:ext>
            </a:extLst>
          </p:cNvPr>
          <p:cNvCxnSpPr>
            <a:cxnSpLocks/>
            <a:stCxn id="128" idx="1"/>
            <a:endCxn id="227" idx="3"/>
          </p:cNvCxnSpPr>
          <p:nvPr/>
        </p:nvCxnSpPr>
        <p:spPr>
          <a:xfrm flipH="1" flipV="1">
            <a:off x="4492136" y="4864607"/>
            <a:ext cx="3156410" cy="4427"/>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64469DA6-167B-4DFA-97C0-0B5545B4FCAB}"/>
              </a:ext>
            </a:extLst>
          </p:cNvPr>
          <p:cNvCxnSpPr>
            <a:cxnSpLocks/>
            <a:stCxn id="121" idx="1"/>
            <a:endCxn id="221" idx="3"/>
          </p:cNvCxnSpPr>
          <p:nvPr/>
        </p:nvCxnSpPr>
        <p:spPr>
          <a:xfrm flipH="1">
            <a:off x="4679192" y="5694994"/>
            <a:ext cx="2964347" cy="157"/>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369804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Hexagon 191">
            <a:extLst>
              <a:ext uri="{FF2B5EF4-FFF2-40B4-BE49-F238E27FC236}">
                <a16:creationId xmlns:a16="http://schemas.microsoft.com/office/drawing/2014/main" id="{09727674-CC50-4B75-BED4-F343DC053218}"/>
              </a:ext>
            </a:extLst>
          </p:cNvPr>
          <p:cNvSpPr/>
          <p:nvPr/>
        </p:nvSpPr>
        <p:spPr bwMode="auto">
          <a:xfrm>
            <a:off x="10586310" y="-508845"/>
            <a:ext cx="2310957" cy="2035631"/>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193" name="Hexagon 192">
            <a:extLst>
              <a:ext uri="{FF2B5EF4-FFF2-40B4-BE49-F238E27FC236}">
                <a16:creationId xmlns:a16="http://schemas.microsoft.com/office/drawing/2014/main" id="{AA3D74CF-726A-4CFB-BA92-4A43B8B9622E}"/>
              </a:ext>
            </a:extLst>
          </p:cNvPr>
          <p:cNvSpPr/>
          <p:nvPr/>
        </p:nvSpPr>
        <p:spPr bwMode="auto">
          <a:xfrm>
            <a:off x="11228804" y="416012"/>
            <a:ext cx="1601087" cy="1410335"/>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endParaRPr lang="en-IN" sz="1176" b="1" err="1">
              <a:solidFill>
                <a:srgbClr val="FFFFFF"/>
              </a:solidFill>
              <a:latin typeface="Segoe UI"/>
              <a:cs typeface="Segoe UI" pitchFamily="34" charset="0"/>
            </a:endParaRPr>
          </a:p>
        </p:txBody>
      </p:sp>
      <p:grpSp>
        <p:nvGrpSpPr>
          <p:cNvPr id="60" name="Group 59">
            <a:extLst>
              <a:ext uri="{FF2B5EF4-FFF2-40B4-BE49-F238E27FC236}">
                <a16:creationId xmlns:a16="http://schemas.microsoft.com/office/drawing/2014/main" id="{AF9EEF76-5B19-4FCA-BF22-826CED4F4EE5}"/>
              </a:ext>
            </a:extLst>
          </p:cNvPr>
          <p:cNvGrpSpPr/>
          <p:nvPr/>
        </p:nvGrpSpPr>
        <p:grpSpPr>
          <a:xfrm>
            <a:off x="498430" y="914411"/>
            <a:ext cx="11195141" cy="5029175"/>
            <a:chOff x="453854" y="1578658"/>
            <a:chExt cx="11195141" cy="5029176"/>
          </a:xfrm>
        </p:grpSpPr>
        <p:sp>
          <p:nvSpPr>
            <p:cNvPr id="98" name="TextBox 97">
              <a:extLst>
                <a:ext uri="{FF2B5EF4-FFF2-40B4-BE49-F238E27FC236}">
                  <a16:creationId xmlns:a16="http://schemas.microsoft.com/office/drawing/2014/main" id="{A5F6BEDB-DADE-40F0-AB54-6E1338F501BE}"/>
                </a:ext>
              </a:extLst>
            </p:cNvPr>
            <p:cNvSpPr txBox="1"/>
            <p:nvPr/>
          </p:nvSpPr>
          <p:spPr>
            <a:xfrm>
              <a:off x="8119799" y="3630333"/>
              <a:ext cx="2124741" cy="241285"/>
            </a:xfrm>
            <a:prstGeom prst="rect">
              <a:avLst/>
            </a:prstGeom>
            <a:noFill/>
          </p:spPr>
          <p:txBody>
            <a:bodyPr wrap="square" lIns="0" tIns="0" rIns="0" bIns="0" rtlCol="0">
              <a:spAutoFit/>
            </a:bodyPr>
            <a:lstStyle/>
            <a:p>
              <a:pPr defTabSz="1195122">
                <a:defRPr/>
              </a:pPr>
              <a:r>
                <a:rPr lang="en-US" sz="1568" dirty="0">
                  <a:solidFill>
                    <a:srgbClr val="3C3C41">
                      <a:alpha val="25000"/>
                    </a:srgbClr>
                  </a:solidFill>
                  <a:latin typeface="Segoe UI"/>
                </a:rPr>
                <a:t>Resource permissions</a:t>
              </a:r>
            </a:p>
          </p:txBody>
        </p:sp>
        <p:sp>
          <p:nvSpPr>
            <p:cNvPr id="99" name="TextBox 98">
              <a:extLst>
                <a:ext uri="{FF2B5EF4-FFF2-40B4-BE49-F238E27FC236}">
                  <a16:creationId xmlns:a16="http://schemas.microsoft.com/office/drawing/2014/main" id="{5E4A5CF8-A721-44DE-847F-A4BB8252716E}"/>
                </a:ext>
              </a:extLst>
            </p:cNvPr>
            <p:cNvSpPr txBox="1"/>
            <p:nvPr/>
          </p:nvSpPr>
          <p:spPr>
            <a:xfrm>
              <a:off x="8120146" y="5398040"/>
              <a:ext cx="2810541" cy="241285"/>
            </a:xfrm>
            <a:prstGeom prst="rect">
              <a:avLst/>
            </a:prstGeom>
            <a:noFill/>
          </p:spPr>
          <p:txBody>
            <a:bodyPr wrap="square" lIns="0" tIns="0" rIns="0" bIns="0" rtlCol="0">
              <a:spAutoFit/>
            </a:bodyPr>
            <a:lstStyle/>
            <a:p>
              <a:pPr defTabSz="1195122">
                <a:defRPr/>
              </a:pPr>
              <a:r>
                <a:rPr lang="en-US" sz="1568" dirty="0" err="1">
                  <a:solidFill>
                    <a:srgbClr val="3C3C41">
                      <a:alpha val="25000"/>
                    </a:srgbClr>
                  </a:solidFill>
                  <a:latin typeface="Segoe UI"/>
                </a:rPr>
                <a:t>Dataverse</a:t>
              </a:r>
              <a:r>
                <a:rPr lang="en-US" sz="1568" dirty="0">
                  <a:solidFill>
                    <a:srgbClr val="3C3C41">
                      <a:alpha val="25000"/>
                    </a:srgbClr>
                  </a:solidFill>
                  <a:latin typeface="Segoe UI"/>
                </a:rPr>
                <a:t> security</a:t>
              </a:r>
            </a:p>
          </p:txBody>
        </p:sp>
        <p:sp>
          <p:nvSpPr>
            <p:cNvPr id="100" name="TextBox 99">
              <a:extLst>
                <a:ext uri="{FF2B5EF4-FFF2-40B4-BE49-F238E27FC236}">
                  <a16:creationId xmlns:a16="http://schemas.microsoft.com/office/drawing/2014/main" id="{45C1FAE4-3A3D-4BE9-A4A4-59F216129347}"/>
                </a:ext>
              </a:extLst>
            </p:cNvPr>
            <p:cNvSpPr txBox="1"/>
            <p:nvPr/>
          </p:nvSpPr>
          <p:spPr>
            <a:xfrm>
              <a:off x="8120147" y="6217320"/>
              <a:ext cx="2645332" cy="241285"/>
            </a:xfrm>
            <a:prstGeom prst="rect">
              <a:avLst/>
            </a:prstGeom>
            <a:noFill/>
          </p:spPr>
          <p:txBody>
            <a:bodyPr wrap="square" lIns="0" tIns="0" rIns="0" bIns="0" rtlCol="0">
              <a:spAutoFit/>
            </a:bodyPr>
            <a:lstStyle/>
            <a:p>
              <a:pPr defTabSz="1195122">
                <a:defRPr/>
              </a:pPr>
              <a:r>
                <a:rPr lang="en-US" sz="1568">
                  <a:solidFill>
                    <a:srgbClr val="3C3C41">
                      <a:alpha val="25000"/>
                    </a:srgbClr>
                  </a:solidFill>
                  <a:latin typeface="Segoe UI"/>
                </a:rPr>
                <a:t>On-premises data gateway</a:t>
              </a:r>
            </a:p>
          </p:txBody>
        </p:sp>
        <p:sp>
          <p:nvSpPr>
            <p:cNvPr id="195" name="Rechteck 49">
              <a:extLst>
                <a:ext uri="{FF2B5EF4-FFF2-40B4-BE49-F238E27FC236}">
                  <a16:creationId xmlns:a16="http://schemas.microsoft.com/office/drawing/2014/main" id="{6E334574-0D07-4820-B833-1BB940BF64B9}"/>
                </a:ext>
              </a:extLst>
            </p:cNvPr>
            <p:cNvSpPr/>
            <p:nvPr/>
          </p:nvSpPr>
          <p:spPr bwMode="auto">
            <a:xfrm>
              <a:off x="543005" y="2244096"/>
              <a:ext cx="5594555" cy="3686450"/>
            </a:xfrm>
            <a:prstGeom prst="rect">
              <a:avLst/>
            </a:prstGeom>
            <a:ln w="15875">
              <a:solidFill>
                <a:schemeClr val="tx1">
                  <a:lumMod val="75000"/>
                </a:schemeClr>
              </a:solidFill>
              <a:prstDash val="sysDash"/>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39047" tIns="191237" rIns="239047" bIns="191237" numCol="1" spcCol="0" rtlCol="0" fromWordArt="0" anchor="t" anchorCtr="0" forceAA="0" compatLnSpc="1">
              <a:prstTxWarp prst="textNoShape">
                <a:avLst/>
              </a:prstTxWarp>
              <a:noAutofit/>
            </a:bodyPr>
            <a:lstStyle/>
            <a:p>
              <a:pPr algn="ctr" defTabSz="1218743" fontAlgn="base">
                <a:lnSpc>
                  <a:spcPct val="90000"/>
                </a:lnSpc>
                <a:spcBef>
                  <a:spcPct val="0"/>
                </a:spcBef>
                <a:spcAft>
                  <a:spcPct val="0"/>
                </a:spcAft>
                <a:defRPr/>
              </a:pPr>
              <a:endParaRPr lang="en-US" sz="1029">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7" name="Rechteck 49">
              <a:extLst>
                <a:ext uri="{FF2B5EF4-FFF2-40B4-BE49-F238E27FC236}">
                  <a16:creationId xmlns:a16="http://schemas.microsoft.com/office/drawing/2014/main" id="{5974ED80-1B2A-4DA8-B456-F94C2F279CBC}"/>
                </a:ext>
              </a:extLst>
            </p:cNvPr>
            <p:cNvSpPr/>
            <p:nvPr/>
          </p:nvSpPr>
          <p:spPr bwMode="auto">
            <a:xfrm>
              <a:off x="776545" y="2583640"/>
              <a:ext cx="4924426" cy="210312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39047" tIns="191237" rIns="239047" bIns="191237" numCol="1" spcCol="0" rtlCol="0" fromWordArt="0" anchor="t" anchorCtr="0" forceAA="0" compatLnSpc="1">
              <a:prstTxWarp prst="textNoShape">
                <a:avLst/>
              </a:prstTxWarp>
              <a:noAutofit/>
            </a:bodyPr>
            <a:lstStyle/>
            <a:p>
              <a:pPr algn="ctr" defTabSz="1218743" fontAlgn="base">
                <a:lnSpc>
                  <a:spcPct val="90000"/>
                </a:lnSpc>
                <a:spcBef>
                  <a:spcPct val="0"/>
                </a:spcBef>
                <a:spcAft>
                  <a:spcPct val="0"/>
                </a:spcAft>
                <a:defRPr/>
              </a:pPr>
              <a:endParaRPr lang="en-US" sz="1029">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8" name="Rechteck 56">
              <a:extLst>
                <a:ext uri="{FF2B5EF4-FFF2-40B4-BE49-F238E27FC236}">
                  <a16:creationId xmlns:a16="http://schemas.microsoft.com/office/drawing/2014/main" id="{6259C62A-BA32-4827-96FE-4CC119A84C48}"/>
                </a:ext>
              </a:extLst>
            </p:cNvPr>
            <p:cNvSpPr/>
            <p:nvPr/>
          </p:nvSpPr>
          <p:spPr bwMode="auto">
            <a:xfrm>
              <a:off x="776545" y="2583640"/>
              <a:ext cx="4924426" cy="278455"/>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218743" fontAlgn="base">
                <a:lnSpc>
                  <a:spcPct val="90000"/>
                </a:lnSpc>
                <a:spcBef>
                  <a:spcPct val="0"/>
                </a:spcBef>
                <a:spcAft>
                  <a:spcPct val="0"/>
                </a:spcAft>
                <a:defRPr/>
              </a:pPr>
              <a:endParaRPr lang="en-US" sz="1176">
                <a:solidFill>
                  <a:srgbClr val="FFFFFF"/>
                </a:solidFill>
                <a:latin typeface="Segoe UI Semibold"/>
                <a:cs typeface="Segoe UI" pitchFamily="34" charset="0"/>
              </a:endParaRPr>
            </a:p>
          </p:txBody>
        </p:sp>
        <p:sp>
          <p:nvSpPr>
            <p:cNvPr id="199" name="Textfeld 40">
              <a:extLst>
                <a:ext uri="{FF2B5EF4-FFF2-40B4-BE49-F238E27FC236}">
                  <a16:creationId xmlns:a16="http://schemas.microsoft.com/office/drawing/2014/main" id="{C043FC23-A2C0-4FAF-994E-AB56DD964EA7}"/>
                </a:ext>
              </a:extLst>
            </p:cNvPr>
            <p:cNvSpPr txBox="1"/>
            <p:nvPr/>
          </p:nvSpPr>
          <p:spPr>
            <a:xfrm>
              <a:off x="821577" y="2643307"/>
              <a:ext cx="243656" cy="149464"/>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1195122">
                <a:spcAft>
                  <a:spcPts val="784"/>
                </a:spcAft>
                <a:defRPr/>
              </a:pPr>
              <a:r>
                <a:rPr lang="en-US" sz="1079">
                  <a:solidFill>
                    <a:srgbClr val="FFFFFF"/>
                  </a:solidFill>
                  <a:latin typeface="Segoe UI Semibold"/>
                </a:rPr>
                <a:t>Dev</a:t>
              </a:r>
            </a:p>
          </p:txBody>
        </p:sp>
        <p:sp>
          <p:nvSpPr>
            <p:cNvPr id="200" name="Rechteck 49">
              <a:extLst>
                <a:ext uri="{FF2B5EF4-FFF2-40B4-BE49-F238E27FC236}">
                  <a16:creationId xmlns:a16="http://schemas.microsoft.com/office/drawing/2014/main" id="{602CBE3C-CE47-40EE-B76C-390F2FFCA2D6}"/>
                </a:ext>
              </a:extLst>
            </p:cNvPr>
            <p:cNvSpPr/>
            <p:nvPr/>
          </p:nvSpPr>
          <p:spPr bwMode="auto">
            <a:xfrm>
              <a:off x="861318" y="2813057"/>
              <a:ext cx="4924426" cy="210312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39047" tIns="191237" rIns="239047" bIns="191237" numCol="1" spcCol="0" rtlCol="0" fromWordArt="0" anchor="t" anchorCtr="0" forceAA="0" compatLnSpc="1">
              <a:prstTxWarp prst="textNoShape">
                <a:avLst/>
              </a:prstTxWarp>
              <a:noAutofit/>
            </a:bodyPr>
            <a:lstStyle/>
            <a:p>
              <a:pPr algn="ctr" defTabSz="1218743" fontAlgn="base">
                <a:lnSpc>
                  <a:spcPct val="90000"/>
                </a:lnSpc>
                <a:spcBef>
                  <a:spcPct val="0"/>
                </a:spcBef>
                <a:spcAft>
                  <a:spcPct val="0"/>
                </a:spcAft>
                <a:defRPr/>
              </a:pPr>
              <a:endParaRPr lang="en-US" sz="1029">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01" name="Rechteck 56">
              <a:extLst>
                <a:ext uri="{FF2B5EF4-FFF2-40B4-BE49-F238E27FC236}">
                  <a16:creationId xmlns:a16="http://schemas.microsoft.com/office/drawing/2014/main" id="{32473F73-8905-446D-8B4F-9EF417985D57}"/>
                </a:ext>
              </a:extLst>
            </p:cNvPr>
            <p:cNvSpPr/>
            <p:nvPr/>
          </p:nvSpPr>
          <p:spPr bwMode="auto">
            <a:xfrm>
              <a:off x="861318" y="2813057"/>
              <a:ext cx="4924426" cy="278455"/>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218743" fontAlgn="base">
                <a:lnSpc>
                  <a:spcPct val="90000"/>
                </a:lnSpc>
                <a:spcBef>
                  <a:spcPct val="0"/>
                </a:spcBef>
                <a:spcAft>
                  <a:spcPct val="0"/>
                </a:spcAft>
                <a:defRPr/>
              </a:pPr>
              <a:endParaRPr lang="en-US" sz="1176">
                <a:solidFill>
                  <a:srgbClr val="FFFFFF"/>
                </a:solidFill>
                <a:latin typeface="Segoe UI Semibold"/>
                <a:cs typeface="Segoe UI" pitchFamily="34" charset="0"/>
              </a:endParaRPr>
            </a:p>
          </p:txBody>
        </p:sp>
        <p:sp>
          <p:nvSpPr>
            <p:cNvPr id="202" name="Textfeld 40">
              <a:extLst>
                <a:ext uri="{FF2B5EF4-FFF2-40B4-BE49-F238E27FC236}">
                  <a16:creationId xmlns:a16="http://schemas.microsoft.com/office/drawing/2014/main" id="{D1D76B86-DFA4-4C90-A255-66316F2F535B}"/>
                </a:ext>
              </a:extLst>
            </p:cNvPr>
            <p:cNvSpPr txBox="1"/>
            <p:nvPr/>
          </p:nvSpPr>
          <p:spPr>
            <a:xfrm>
              <a:off x="906349" y="2872725"/>
              <a:ext cx="259686" cy="149464"/>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1195122">
                <a:spcAft>
                  <a:spcPts val="784"/>
                </a:spcAft>
                <a:defRPr/>
              </a:pPr>
              <a:r>
                <a:rPr lang="en-US" sz="1079">
                  <a:solidFill>
                    <a:srgbClr val="FFFFFF"/>
                  </a:solidFill>
                  <a:latin typeface="Segoe UI Semibold"/>
                </a:rPr>
                <a:t>Test</a:t>
              </a:r>
            </a:p>
          </p:txBody>
        </p:sp>
        <p:sp>
          <p:nvSpPr>
            <p:cNvPr id="203" name="Rechteck 49">
              <a:extLst>
                <a:ext uri="{FF2B5EF4-FFF2-40B4-BE49-F238E27FC236}">
                  <a16:creationId xmlns:a16="http://schemas.microsoft.com/office/drawing/2014/main" id="{23A5DFB1-0007-4951-938A-A05360562D3B}"/>
                </a:ext>
              </a:extLst>
            </p:cNvPr>
            <p:cNvSpPr/>
            <p:nvPr/>
          </p:nvSpPr>
          <p:spPr bwMode="auto">
            <a:xfrm>
              <a:off x="958417" y="3037925"/>
              <a:ext cx="4924426" cy="2098096"/>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39047" tIns="191237" rIns="239047" bIns="191237" numCol="1" spcCol="0" rtlCol="0" fromWordArt="0" anchor="t" anchorCtr="0" forceAA="0" compatLnSpc="1">
              <a:prstTxWarp prst="textNoShape">
                <a:avLst/>
              </a:prstTxWarp>
              <a:noAutofit/>
            </a:bodyPr>
            <a:lstStyle/>
            <a:p>
              <a:pPr algn="ctr" defTabSz="1218743" fontAlgn="base">
                <a:lnSpc>
                  <a:spcPct val="90000"/>
                </a:lnSpc>
                <a:spcBef>
                  <a:spcPct val="0"/>
                </a:spcBef>
                <a:spcAft>
                  <a:spcPct val="0"/>
                </a:spcAft>
                <a:defRPr/>
              </a:pPr>
              <a:endParaRPr lang="en-US" sz="1029">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04" name="Graphic 203">
              <a:extLst>
                <a:ext uri="{FF2B5EF4-FFF2-40B4-BE49-F238E27FC236}">
                  <a16:creationId xmlns:a16="http://schemas.microsoft.com/office/drawing/2014/main" id="{06FB21DD-5CD1-4A93-8A24-5EC789A0C386}"/>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73319" y="3522375"/>
              <a:ext cx="457200" cy="457200"/>
            </a:xfrm>
            <a:prstGeom prst="rect">
              <a:avLst/>
            </a:prstGeom>
          </p:spPr>
        </p:pic>
        <p:pic>
          <p:nvPicPr>
            <p:cNvPr id="205" name="Graphic 204">
              <a:extLst>
                <a:ext uri="{FF2B5EF4-FFF2-40B4-BE49-F238E27FC236}">
                  <a16:creationId xmlns:a16="http://schemas.microsoft.com/office/drawing/2014/main" id="{B414EC86-BBD7-4729-95C1-8F1696571680}"/>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044073" y="3522375"/>
              <a:ext cx="457200" cy="457200"/>
            </a:xfrm>
            <a:prstGeom prst="rect">
              <a:avLst/>
            </a:prstGeom>
          </p:spPr>
        </p:pic>
        <p:pic>
          <p:nvPicPr>
            <p:cNvPr id="206" name="Graphic 205">
              <a:extLst>
                <a:ext uri="{FF2B5EF4-FFF2-40B4-BE49-F238E27FC236}">
                  <a16:creationId xmlns:a16="http://schemas.microsoft.com/office/drawing/2014/main" id="{505DF240-C881-4B61-B545-46C73FF82CFD}"/>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714828" y="3522375"/>
              <a:ext cx="457200" cy="457200"/>
            </a:xfrm>
            <a:prstGeom prst="rect">
              <a:avLst/>
            </a:prstGeom>
          </p:spPr>
        </p:pic>
        <p:sp>
          <p:nvSpPr>
            <p:cNvPr id="207" name="Rectangle 24">
              <a:extLst>
                <a:ext uri="{FF2B5EF4-FFF2-40B4-BE49-F238E27FC236}">
                  <a16:creationId xmlns:a16="http://schemas.microsoft.com/office/drawing/2014/main" id="{5BAEF29F-DE27-4AF9-955E-67215DEE1F3D}"/>
                </a:ext>
              </a:extLst>
            </p:cNvPr>
            <p:cNvSpPr/>
            <p:nvPr/>
          </p:nvSpPr>
          <p:spPr bwMode="auto">
            <a:xfrm>
              <a:off x="1131350" y="4014060"/>
              <a:ext cx="941139" cy="211148"/>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55">
                <a:defRPr/>
              </a:pPr>
              <a:r>
                <a:rPr lang="en-US" sz="1372">
                  <a:gradFill>
                    <a:gsLst>
                      <a:gs pos="2917">
                        <a:srgbClr val="282828"/>
                      </a:gs>
                      <a:gs pos="30000">
                        <a:srgbClr val="282828"/>
                      </a:gs>
                    </a:gsLst>
                    <a:lin ang="5400000" scaled="0"/>
                  </a:gradFill>
                  <a:latin typeface="Segoe UI Semibold"/>
                </a:rPr>
                <a:t>Power Apps</a:t>
              </a:r>
            </a:p>
          </p:txBody>
        </p:sp>
        <p:sp>
          <p:nvSpPr>
            <p:cNvPr id="208" name="Rectangle 24">
              <a:extLst>
                <a:ext uri="{FF2B5EF4-FFF2-40B4-BE49-F238E27FC236}">
                  <a16:creationId xmlns:a16="http://schemas.microsoft.com/office/drawing/2014/main" id="{8C211A2B-B7B1-43D7-AA2A-78D1D70B6983}"/>
                </a:ext>
              </a:extLst>
            </p:cNvPr>
            <p:cNvSpPr/>
            <p:nvPr/>
          </p:nvSpPr>
          <p:spPr bwMode="auto">
            <a:xfrm>
              <a:off x="2583035" y="4014060"/>
              <a:ext cx="1379276" cy="211148"/>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55">
                <a:defRPr/>
              </a:pPr>
              <a:r>
                <a:rPr lang="en-US" sz="1372">
                  <a:gradFill>
                    <a:gsLst>
                      <a:gs pos="2917">
                        <a:srgbClr val="282828"/>
                      </a:gs>
                      <a:gs pos="30000">
                        <a:srgbClr val="282828"/>
                      </a:gs>
                    </a:gsLst>
                    <a:lin ang="5400000" scaled="0"/>
                  </a:gradFill>
                  <a:latin typeface="Segoe UI Semibold"/>
                </a:rPr>
                <a:t>Power Automate</a:t>
              </a:r>
            </a:p>
          </p:txBody>
        </p:sp>
        <p:sp>
          <p:nvSpPr>
            <p:cNvPr id="209" name="Rectangle 24">
              <a:extLst>
                <a:ext uri="{FF2B5EF4-FFF2-40B4-BE49-F238E27FC236}">
                  <a16:creationId xmlns:a16="http://schemas.microsoft.com/office/drawing/2014/main" id="{D49F6943-61F2-4F28-9144-4200B8FB50FC}"/>
                </a:ext>
              </a:extLst>
            </p:cNvPr>
            <p:cNvSpPr/>
            <p:nvPr/>
          </p:nvSpPr>
          <p:spPr bwMode="auto">
            <a:xfrm>
              <a:off x="4101391" y="4014060"/>
              <a:ext cx="1684073" cy="211148"/>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55">
                <a:defRPr/>
              </a:pPr>
              <a:r>
                <a:rPr lang="en-US" sz="1372">
                  <a:gradFill>
                    <a:gsLst>
                      <a:gs pos="2917">
                        <a:srgbClr val="282828"/>
                      </a:gs>
                      <a:gs pos="30000">
                        <a:srgbClr val="282828"/>
                      </a:gs>
                    </a:gsLst>
                    <a:lin ang="5400000" scaled="0"/>
                  </a:gradFill>
                  <a:latin typeface="Segoe UI Semibold"/>
                </a:rPr>
                <a:t>Power Virtual Agents</a:t>
              </a:r>
            </a:p>
          </p:txBody>
        </p:sp>
        <p:pic>
          <p:nvPicPr>
            <p:cNvPr id="210" name="Picture 209">
              <a:extLst>
                <a:ext uri="{FF2B5EF4-FFF2-40B4-BE49-F238E27FC236}">
                  <a16:creationId xmlns:a16="http://schemas.microsoft.com/office/drawing/2014/main" id="{777438C2-1DC0-4A66-AA3D-D2A2972A799E}"/>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1131350" y="4377655"/>
              <a:ext cx="4569341" cy="442951"/>
            </a:xfrm>
            <a:prstGeom prst="rect">
              <a:avLst/>
            </a:prstGeom>
          </p:spPr>
        </p:pic>
        <p:sp>
          <p:nvSpPr>
            <p:cNvPr id="211" name="Rechteck 56">
              <a:extLst>
                <a:ext uri="{FF2B5EF4-FFF2-40B4-BE49-F238E27FC236}">
                  <a16:creationId xmlns:a16="http://schemas.microsoft.com/office/drawing/2014/main" id="{DD752EAE-FB71-4649-A314-753475EDF49A}"/>
                </a:ext>
              </a:extLst>
            </p:cNvPr>
            <p:cNvSpPr/>
            <p:nvPr/>
          </p:nvSpPr>
          <p:spPr bwMode="auto">
            <a:xfrm>
              <a:off x="958417" y="3037924"/>
              <a:ext cx="4924426" cy="417878"/>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218743" fontAlgn="base">
                <a:lnSpc>
                  <a:spcPct val="90000"/>
                </a:lnSpc>
                <a:spcBef>
                  <a:spcPct val="0"/>
                </a:spcBef>
                <a:spcAft>
                  <a:spcPct val="0"/>
                </a:spcAft>
                <a:defRPr/>
              </a:pPr>
              <a:r>
                <a:rPr lang="en-US" sz="1176">
                  <a:solidFill>
                    <a:srgbClr val="FFFFFF"/>
                  </a:solidFill>
                  <a:latin typeface="Segoe UI Semibold"/>
                  <a:cs typeface="Segoe UI" pitchFamily="34" charset="0"/>
                </a:rPr>
                <a:t>Environment</a:t>
              </a:r>
            </a:p>
          </p:txBody>
        </p:sp>
        <p:sp>
          <p:nvSpPr>
            <p:cNvPr id="212" name="Rectangle 24">
              <a:extLst>
                <a:ext uri="{FF2B5EF4-FFF2-40B4-BE49-F238E27FC236}">
                  <a16:creationId xmlns:a16="http://schemas.microsoft.com/office/drawing/2014/main" id="{D13BC463-5B37-4AB1-95C0-934A17807C4D}"/>
                </a:ext>
              </a:extLst>
            </p:cNvPr>
            <p:cNvSpPr/>
            <p:nvPr/>
          </p:nvSpPr>
          <p:spPr bwMode="auto">
            <a:xfrm>
              <a:off x="2742537" y="4862248"/>
              <a:ext cx="1379276" cy="211148"/>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55">
                <a:defRPr/>
              </a:pPr>
              <a:r>
                <a:rPr lang="en-US" sz="1372">
                  <a:gradFill>
                    <a:gsLst>
                      <a:gs pos="2917">
                        <a:srgbClr val="282828"/>
                      </a:gs>
                      <a:gs pos="30000">
                        <a:srgbClr val="282828"/>
                      </a:gs>
                    </a:gsLst>
                    <a:lin ang="5400000" scaled="0"/>
                  </a:gradFill>
                  <a:latin typeface="Segoe UI Semibold"/>
                </a:rPr>
                <a:t>Connectors</a:t>
              </a:r>
            </a:p>
          </p:txBody>
        </p:sp>
        <p:grpSp>
          <p:nvGrpSpPr>
            <p:cNvPr id="39" name="Group 38">
              <a:extLst>
                <a:ext uri="{FF2B5EF4-FFF2-40B4-BE49-F238E27FC236}">
                  <a16:creationId xmlns:a16="http://schemas.microsoft.com/office/drawing/2014/main" id="{1E270C4A-6C44-4BA6-B365-90A6AD6BB427}"/>
                </a:ext>
              </a:extLst>
            </p:cNvPr>
            <p:cNvGrpSpPr/>
            <p:nvPr/>
          </p:nvGrpSpPr>
          <p:grpSpPr>
            <a:xfrm>
              <a:off x="2219415" y="5317669"/>
              <a:ext cx="2228145" cy="422358"/>
              <a:chOff x="2192313" y="5094530"/>
              <a:chExt cx="2228145" cy="422358"/>
            </a:xfrm>
          </p:grpSpPr>
          <p:sp>
            <p:nvSpPr>
              <p:cNvPr id="227" name="Rechteck 49">
                <a:extLst>
                  <a:ext uri="{FF2B5EF4-FFF2-40B4-BE49-F238E27FC236}">
                    <a16:creationId xmlns:a16="http://schemas.microsoft.com/office/drawing/2014/main" id="{E42B9258-E5CC-40C0-B5E8-B28CFA36B554}"/>
                  </a:ext>
                </a:extLst>
              </p:cNvPr>
              <p:cNvSpPr/>
              <p:nvPr/>
            </p:nvSpPr>
            <p:spPr bwMode="auto">
              <a:xfrm>
                <a:off x="2192313" y="5094530"/>
                <a:ext cx="2228145"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39047" tIns="191237" rIns="239047" bIns="191237" numCol="1" spcCol="0" rtlCol="0" fromWordArt="0" anchor="t" anchorCtr="0" forceAA="0" compatLnSpc="1">
                <a:prstTxWarp prst="textNoShape">
                  <a:avLst/>
                </a:prstTxWarp>
                <a:noAutofit/>
              </a:bodyPr>
              <a:lstStyle/>
              <a:p>
                <a:pPr algn="ctr" defTabSz="1218743" fontAlgn="base">
                  <a:lnSpc>
                    <a:spcPct val="90000"/>
                  </a:lnSpc>
                  <a:spcBef>
                    <a:spcPct val="0"/>
                  </a:spcBef>
                  <a:spcAft>
                    <a:spcPct val="0"/>
                  </a:spcAft>
                  <a:defRPr/>
                </a:pPr>
                <a:endParaRPr lang="en-US" sz="1029">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8" name="Graphic 227">
                <a:extLst>
                  <a:ext uri="{FF2B5EF4-FFF2-40B4-BE49-F238E27FC236}">
                    <a16:creationId xmlns:a16="http://schemas.microsoft.com/office/drawing/2014/main" id="{5A881BFF-2530-4FAF-841D-8E228D2209C8}"/>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223580" y="5125702"/>
                <a:ext cx="365761" cy="365760"/>
              </a:xfrm>
              <a:prstGeom prst="rect">
                <a:avLst/>
              </a:prstGeom>
            </p:spPr>
          </p:pic>
          <p:sp>
            <p:nvSpPr>
              <p:cNvPr id="229" name="Rectangle 24">
                <a:extLst>
                  <a:ext uri="{FF2B5EF4-FFF2-40B4-BE49-F238E27FC236}">
                    <a16:creationId xmlns:a16="http://schemas.microsoft.com/office/drawing/2014/main" id="{51EEFCC5-269A-449C-BD12-AA29117BC647}"/>
                  </a:ext>
                </a:extLst>
              </p:cNvPr>
              <p:cNvSpPr/>
              <p:nvPr/>
            </p:nvSpPr>
            <p:spPr bwMode="auto">
              <a:xfrm>
                <a:off x="2407718" y="5209248"/>
                <a:ext cx="1796042" cy="211148"/>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55">
                  <a:defRPr/>
                </a:pPr>
                <a:r>
                  <a:rPr lang="en-US" sz="1372" dirty="0" err="1">
                    <a:gradFill>
                      <a:gsLst>
                        <a:gs pos="2917">
                          <a:srgbClr val="282828"/>
                        </a:gs>
                        <a:gs pos="30000">
                          <a:srgbClr val="282828"/>
                        </a:gs>
                      </a:gsLst>
                      <a:lin ang="5400000" scaled="0"/>
                    </a:gradFill>
                    <a:latin typeface="Segoe UI Semibold"/>
                  </a:rPr>
                  <a:t>Dataverse</a:t>
                </a:r>
                <a:endParaRPr lang="en-US" sz="1372" dirty="0">
                  <a:gradFill>
                    <a:gsLst>
                      <a:gs pos="2917">
                        <a:srgbClr val="282828"/>
                      </a:gs>
                      <a:gs pos="30000">
                        <a:srgbClr val="282828"/>
                      </a:gs>
                    </a:gsLst>
                    <a:lin ang="5400000" scaled="0"/>
                  </a:gradFill>
                  <a:latin typeface="Segoe UI Semibold"/>
                </a:endParaRPr>
              </a:p>
            </p:txBody>
          </p:sp>
        </p:grpSp>
        <p:sp>
          <p:nvSpPr>
            <p:cNvPr id="214" name="Textfeld 40">
              <a:extLst>
                <a:ext uri="{FF2B5EF4-FFF2-40B4-BE49-F238E27FC236}">
                  <a16:creationId xmlns:a16="http://schemas.microsoft.com/office/drawing/2014/main" id="{3C08ACF9-2F3A-40F9-828C-54A493E5B4C5}"/>
                </a:ext>
              </a:extLst>
            </p:cNvPr>
            <p:cNvSpPr txBox="1"/>
            <p:nvPr/>
          </p:nvSpPr>
          <p:spPr>
            <a:xfrm>
              <a:off x="1003449" y="3097592"/>
              <a:ext cx="298159" cy="149464"/>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1195122">
                <a:spcAft>
                  <a:spcPts val="784"/>
                </a:spcAft>
                <a:defRPr/>
              </a:pPr>
              <a:r>
                <a:rPr lang="en-US" sz="1079">
                  <a:solidFill>
                    <a:srgbClr val="FFFFFF"/>
                  </a:solidFill>
                  <a:latin typeface="Segoe UI Semibold"/>
                </a:rPr>
                <a:t>Prod</a:t>
              </a:r>
            </a:p>
          </p:txBody>
        </p:sp>
        <p:cxnSp>
          <p:nvCxnSpPr>
            <p:cNvPr id="215" name="Straight Connector 214">
              <a:extLst>
                <a:ext uri="{FF2B5EF4-FFF2-40B4-BE49-F238E27FC236}">
                  <a16:creationId xmlns:a16="http://schemas.microsoft.com/office/drawing/2014/main" id="{3EB46490-F818-433C-A256-963E3BFBCEDB}"/>
                </a:ext>
              </a:extLst>
            </p:cNvPr>
            <p:cNvCxnSpPr>
              <a:cxnSpLocks/>
              <a:endCxn id="227" idx="0"/>
            </p:cNvCxnSpPr>
            <p:nvPr/>
          </p:nvCxnSpPr>
          <p:spPr>
            <a:xfrm flipH="1">
              <a:off x="3333488" y="5136021"/>
              <a:ext cx="1416" cy="181648"/>
            </a:xfrm>
            <a:prstGeom prst="line">
              <a:avLst/>
            </a:prstGeom>
            <a:ln w="2857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76306D0-A6B6-4B8C-8007-5386D5C869EF}"/>
                </a:ext>
              </a:extLst>
            </p:cNvPr>
            <p:cNvGrpSpPr/>
            <p:nvPr/>
          </p:nvGrpSpPr>
          <p:grpSpPr>
            <a:xfrm>
              <a:off x="2214011" y="1626012"/>
              <a:ext cx="2249660" cy="422358"/>
              <a:chOff x="2184228" y="995569"/>
              <a:chExt cx="2249660" cy="422358"/>
            </a:xfrm>
          </p:grpSpPr>
          <p:sp>
            <p:nvSpPr>
              <p:cNvPr id="224" name="Rechteck 49">
                <a:extLst>
                  <a:ext uri="{FF2B5EF4-FFF2-40B4-BE49-F238E27FC236}">
                    <a16:creationId xmlns:a16="http://schemas.microsoft.com/office/drawing/2014/main" id="{CF8C1D34-CF8D-42E3-AB92-1ABE4AE45E92}"/>
                  </a:ext>
                </a:extLst>
              </p:cNvPr>
              <p:cNvSpPr/>
              <p:nvPr/>
            </p:nvSpPr>
            <p:spPr bwMode="auto">
              <a:xfrm>
                <a:off x="2184228" y="995569"/>
                <a:ext cx="2249660"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39047" tIns="191237" rIns="239047" bIns="191237" numCol="1" spcCol="0" rtlCol="0" fromWordArt="0" anchor="t" anchorCtr="0" forceAA="0" compatLnSpc="1">
                <a:prstTxWarp prst="textNoShape">
                  <a:avLst/>
                </a:prstTxWarp>
                <a:noAutofit/>
              </a:bodyPr>
              <a:lstStyle/>
              <a:p>
                <a:pPr algn="ctr" defTabSz="1218743" fontAlgn="base">
                  <a:lnSpc>
                    <a:spcPct val="90000"/>
                  </a:lnSpc>
                  <a:spcBef>
                    <a:spcPct val="0"/>
                  </a:spcBef>
                  <a:spcAft>
                    <a:spcPct val="0"/>
                  </a:spcAft>
                  <a:defRPr/>
                </a:pPr>
                <a:endParaRPr lang="en-US" sz="1029">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25" name="Freeform: Shape 224">
                <a:extLst>
                  <a:ext uri="{FF2B5EF4-FFF2-40B4-BE49-F238E27FC236}">
                    <a16:creationId xmlns:a16="http://schemas.microsoft.com/office/drawing/2014/main" id="{CC4ABF4E-533E-470F-86CE-94C0F82CCDCA}"/>
                  </a:ext>
                </a:extLst>
              </p:cNvPr>
              <p:cNvSpPr>
                <a:spLocks noChangeAspect="1"/>
              </p:cNvSpPr>
              <p:nvPr/>
            </p:nvSpPr>
            <p:spPr bwMode="auto">
              <a:xfrm flipV="1">
                <a:off x="2221652" y="1028670"/>
                <a:ext cx="368143" cy="365760"/>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72"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6" name="Rectangle 24">
                <a:extLst>
                  <a:ext uri="{FF2B5EF4-FFF2-40B4-BE49-F238E27FC236}">
                    <a16:creationId xmlns:a16="http://schemas.microsoft.com/office/drawing/2014/main" id="{0929116A-429E-4646-8610-9744719F22B4}"/>
                  </a:ext>
                </a:extLst>
              </p:cNvPr>
              <p:cNvSpPr/>
              <p:nvPr/>
            </p:nvSpPr>
            <p:spPr bwMode="auto">
              <a:xfrm>
                <a:off x="2619436" y="1102453"/>
                <a:ext cx="1780504" cy="211148"/>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55">
                  <a:defRPr/>
                </a:pPr>
                <a:r>
                  <a:rPr lang="en-US" sz="1372">
                    <a:gradFill>
                      <a:gsLst>
                        <a:gs pos="2917">
                          <a:srgbClr val="282828"/>
                        </a:gs>
                        <a:gs pos="30000">
                          <a:srgbClr val="282828"/>
                        </a:gs>
                      </a:gsLst>
                      <a:lin ang="5400000" scaled="0"/>
                    </a:gradFill>
                    <a:latin typeface="Segoe UI Semibold"/>
                  </a:rPr>
                  <a:t>Azure Active Directory</a:t>
                </a:r>
              </a:p>
            </p:txBody>
          </p:sp>
        </p:grpSp>
        <p:grpSp>
          <p:nvGrpSpPr>
            <p:cNvPr id="44" name="Group 43">
              <a:extLst>
                <a:ext uri="{FF2B5EF4-FFF2-40B4-BE49-F238E27FC236}">
                  <a16:creationId xmlns:a16="http://schemas.microsoft.com/office/drawing/2014/main" id="{409CB023-596E-4791-AC1B-447812F2CF6B}"/>
                </a:ext>
              </a:extLst>
            </p:cNvPr>
            <p:cNvGrpSpPr/>
            <p:nvPr/>
          </p:nvGrpSpPr>
          <p:grpSpPr>
            <a:xfrm>
              <a:off x="2043065" y="6148212"/>
              <a:ext cx="2591552" cy="422358"/>
              <a:chOff x="1996480" y="6049673"/>
              <a:chExt cx="2591552" cy="422358"/>
            </a:xfrm>
          </p:grpSpPr>
          <p:sp>
            <p:nvSpPr>
              <p:cNvPr id="221" name="Rechteck 49">
                <a:extLst>
                  <a:ext uri="{FF2B5EF4-FFF2-40B4-BE49-F238E27FC236}">
                    <a16:creationId xmlns:a16="http://schemas.microsoft.com/office/drawing/2014/main" id="{68E380D9-906A-456E-9ACF-1915D18C320C}"/>
                  </a:ext>
                </a:extLst>
              </p:cNvPr>
              <p:cNvSpPr/>
              <p:nvPr/>
            </p:nvSpPr>
            <p:spPr bwMode="auto">
              <a:xfrm>
                <a:off x="1996480" y="6049673"/>
                <a:ext cx="2591552"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39047" tIns="191237" rIns="239047" bIns="191237" numCol="1" spcCol="0" rtlCol="0" fromWordArt="0" anchor="t" anchorCtr="0" forceAA="0" compatLnSpc="1">
                <a:prstTxWarp prst="textNoShape">
                  <a:avLst/>
                </a:prstTxWarp>
                <a:noAutofit/>
              </a:bodyPr>
              <a:lstStyle/>
              <a:p>
                <a:pPr algn="ctr" defTabSz="1218743" fontAlgn="base">
                  <a:lnSpc>
                    <a:spcPct val="90000"/>
                  </a:lnSpc>
                  <a:spcBef>
                    <a:spcPct val="0"/>
                  </a:spcBef>
                  <a:spcAft>
                    <a:spcPct val="0"/>
                  </a:spcAft>
                  <a:defRPr/>
                </a:pPr>
                <a:endParaRPr lang="en-US" sz="1029">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2" name="Picture 2" descr="Image result for on prem azure gateway icon">
                <a:extLst>
                  <a:ext uri="{FF2B5EF4-FFF2-40B4-BE49-F238E27FC236}">
                    <a16:creationId xmlns:a16="http://schemas.microsoft.com/office/drawing/2014/main" id="{4B557E3A-04D9-4390-9AD7-D92309151609}"/>
                  </a:ext>
                </a:extLst>
              </p:cNvPr>
              <p:cNvPicPr>
                <a:picLocks noChangeAspect="1" noChangeArrowheads="1"/>
              </p:cNvPicPr>
              <p:nvPr/>
            </p:nvPicPr>
            <p:blipFill rotWithShape="1">
              <a:blip r:embed="rId12" cstate="screen">
                <a:extLst>
                  <a:ext uri="{28A0092B-C50C-407E-A947-70E740481C1C}">
                    <a14:useLocalDpi xmlns:a14="http://schemas.microsoft.com/office/drawing/2010/main"/>
                  </a:ext>
                </a:extLst>
              </a:blip>
              <a:srcRect/>
              <a:stretch/>
            </p:blipFill>
            <p:spPr bwMode="auto">
              <a:xfrm>
                <a:off x="2023859" y="6077824"/>
                <a:ext cx="385408" cy="365760"/>
              </a:xfrm>
              <a:prstGeom prst="rect">
                <a:avLst/>
              </a:prstGeom>
              <a:noFill/>
              <a:extLst>
                <a:ext uri="{909E8E84-426E-40DD-AFC4-6F175D3DCCD1}">
                  <a14:hiddenFill xmlns:a14="http://schemas.microsoft.com/office/drawing/2010/main">
                    <a:solidFill>
                      <a:srgbClr val="FFFFFF"/>
                    </a:solidFill>
                  </a14:hiddenFill>
                </a:ext>
              </a:extLst>
            </p:spPr>
          </p:pic>
          <p:sp>
            <p:nvSpPr>
              <p:cNvPr id="223" name="Rectangle 24">
                <a:extLst>
                  <a:ext uri="{FF2B5EF4-FFF2-40B4-BE49-F238E27FC236}">
                    <a16:creationId xmlns:a16="http://schemas.microsoft.com/office/drawing/2014/main" id="{56E3FC74-8035-4E17-ADB3-C84D80A6F172}"/>
                  </a:ext>
                </a:extLst>
              </p:cNvPr>
              <p:cNvSpPr/>
              <p:nvPr/>
            </p:nvSpPr>
            <p:spPr bwMode="auto">
              <a:xfrm>
                <a:off x="2432595" y="6157733"/>
                <a:ext cx="2125964" cy="211148"/>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55">
                  <a:defRPr/>
                </a:pPr>
                <a:r>
                  <a:rPr lang="en-US" sz="1372">
                    <a:gradFill>
                      <a:gsLst>
                        <a:gs pos="2917">
                          <a:srgbClr val="282828"/>
                        </a:gs>
                        <a:gs pos="30000">
                          <a:srgbClr val="282828"/>
                        </a:gs>
                      </a:gsLst>
                      <a:lin ang="5400000" scaled="0"/>
                    </a:gradFill>
                    <a:latin typeface="Segoe UI Semibold"/>
                  </a:rPr>
                  <a:t>On-premises data gateway</a:t>
                </a:r>
              </a:p>
            </p:txBody>
          </p:sp>
        </p:grpSp>
        <p:cxnSp>
          <p:nvCxnSpPr>
            <p:cNvPr id="218" name="Straight Connector 217">
              <a:extLst>
                <a:ext uri="{FF2B5EF4-FFF2-40B4-BE49-F238E27FC236}">
                  <a16:creationId xmlns:a16="http://schemas.microsoft.com/office/drawing/2014/main" id="{87B55657-122A-4C20-B889-B6419B5F08F2}"/>
                </a:ext>
              </a:extLst>
            </p:cNvPr>
            <p:cNvCxnSpPr>
              <a:cxnSpLocks/>
              <a:stCxn id="224" idx="2"/>
              <a:endCxn id="195" idx="0"/>
            </p:cNvCxnSpPr>
            <p:nvPr/>
          </p:nvCxnSpPr>
          <p:spPr>
            <a:xfrm>
              <a:off x="3338841" y="2048370"/>
              <a:ext cx="1442" cy="195726"/>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535974C-9297-4C10-8448-5980155A2A16}"/>
                </a:ext>
              </a:extLst>
            </p:cNvPr>
            <p:cNvCxnSpPr>
              <a:cxnSpLocks/>
              <a:stCxn id="195" idx="2"/>
              <a:endCxn id="221" idx="0"/>
            </p:cNvCxnSpPr>
            <p:nvPr/>
          </p:nvCxnSpPr>
          <p:spPr>
            <a:xfrm flipH="1">
              <a:off x="3338841" y="5930546"/>
              <a:ext cx="1442" cy="21766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4398177F-ECA1-4485-ACF0-0517EA7A5487}"/>
                </a:ext>
              </a:extLst>
            </p:cNvPr>
            <p:cNvSpPr txBox="1"/>
            <p:nvPr/>
          </p:nvSpPr>
          <p:spPr>
            <a:xfrm>
              <a:off x="453854" y="2180113"/>
              <a:ext cx="983283" cy="461665"/>
            </a:xfrm>
            <a:prstGeom prst="rect">
              <a:avLst/>
            </a:prstGeom>
            <a:noFill/>
          </p:spPr>
          <p:txBody>
            <a:bodyPr wrap="none" lIns="182880" tIns="146304" rIns="182880" bIns="146304" rtlCol="0">
              <a:spAutoFit/>
            </a:bodyPr>
            <a:lstStyle/>
            <a:p>
              <a:pPr>
                <a:lnSpc>
                  <a:spcPct val="90000"/>
                </a:lnSpc>
                <a:spcAft>
                  <a:spcPts val="600"/>
                </a:spcAft>
              </a:pPr>
              <a:r>
                <a:rPr lang="en-US" sz="1200" b="1">
                  <a:gradFill>
                    <a:gsLst>
                      <a:gs pos="2917">
                        <a:schemeClr val="tx1"/>
                      </a:gs>
                      <a:gs pos="30000">
                        <a:schemeClr val="tx1"/>
                      </a:gs>
                    </a:gsLst>
                    <a:lin ang="5400000" scaled="0"/>
                  </a:gradFill>
                </a:rPr>
                <a:t>TENANT</a:t>
              </a:r>
            </a:p>
          </p:txBody>
        </p:sp>
        <p:sp>
          <p:nvSpPr>
            <p:cNvPr id="102" name="TextBox 101">
              <a:extLst>
                <a:ext uri="{FF2B5EF4-FFF2-40B4-BE49-F238E27FC236}">
                  <a16:creationId xmlns:a16="http://schemas.microsoft.com/office/drawing/2014/main" id="{0A32FE2F-D256-4CFB-9877-4D3241D882C0}"/>
                </a:ext>
              </a:extLst>
            </p:cNvPr>
            <p:cNvSpPr txBox="1"/>
            <p:nvPr/>
          </p:nvSpPr>
          <p:spPr>
            <a:xfrm>
              <a:off x="8119799" y="1716499"/>
              <a:ext cx="2914681" cy="238655"/>
            </a:xfrm>
            <a:prstGeom prst="rect">
              <a:avLst/>
            </a:prstGeom>
            <a:noFill/>
          </p:spPr>
          <p:txBody>
            <a:bodyPr wrap="square" lIns="0" tIns="0" rIns="0" bIns="0" rtlCol="0" anchor="t">
              <a:spAutoFit/>
            </a:bodyPr>
            <a:lstStyle/>
            <a:p>
              <a:pPr defTabSz="1195122">
                <a:defRPr/>
              </a:pPr>
              <a:r>
                <a:rPr lang="en-US" sz="1551" b="1">
                  <a:latin typeface="Segoe UI"/>
                </a:rPr>
                <a:t>Tenant access &amp; isolation</a:t>
              </a:r>
              <a:endParaRPr lang="en-US" sz="1551" b="1">
                <a:latin typeface="Segoe UI"/>
                <a:cs typeface="Segoe UI"/>
              </a:endParaRPr>
            </a:p>
          </p:txBody>
        </p:sp>
        <p:grpSp>
          <p:nvGrpSpPr>
            <p:cNvPr id="103" name="Group 102">
              <a:extLst>
                <a:ext uri="{FF2B5EF4-FFF2-40B4-BE49-F238E27FC236}">
                  <a16:creationId xmlns:a16="http://schemas.microsoft.com/office/drawing/2014/main" id="{A28DF9D1-E7F8-4D17-9C3A-A0E1345AF1BA}"/>
                </a:ext>
              </a:extLst>
            </p:cNvPr>
            <p:cNvGrpSpPr/>
            <p:nvPr/>
          </p:nvGrpSpPr>
          <p:grpSpPr>
            <a:xfrm>
              <a:off x="7598964" y="1578658"/>
              <a:ext cx="487954" cy="517065"/>
              <a:chOff x="6756116" y="1363456"/>
              <a:chExt cx="487954" cy="517065"/>
            </a:xfrm>
          </p:grpSpPr>
          <p:sp>
            <p:nvSpPr>
              <p:cNvPr id="189" name="Oval 188">
                <a:extLst>
                  <a:ext uri="{FF2B5EF4-FFF2-40B4-BE49-F238E27FC236}">
                    <a16:creationId xmlns:a16="http://schemas.microsoft.com/office/drawing/2014/main" id="{3D0B5F1F-2B35-4813-8F98-F932702EC65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94" name="TextBox 193">
                <a:extLst>
                  <a:ext uri="{FF2B5EF4-FFF2-40B4-BE49-F238E27FC236}">
                    <a16:creationId xmlns:a16="http://schemas.microsoft.com/office/drawing/2014/main" id="{D27F83E4-12D9-41FC-A2DA-61594194846D}"/>
                  </a:ext>
                </a:extLst>
              </p:cNvPr>
              <p:cNvSpPr txBox="1"/>
              <p:nvPr/>
            </p:nvSpPr>
            <p:spPr>
              <a:xfrm>
                <a:off x="6756116" y="1363456"/>
                <a:ext cx="487954" cy="517065"/>
              </a:xfrm>
              <a:prstGeom prst="rect">
                <a:avLst/>
              </a:prstGeom>
              <a:noFill/>
            </p:spPr>
            <p:txBody>
              <a:bodyPr wrap="none" lIns="182880" tIns="146304" rIns="182880" bIns="146304" rtlCol="0">
                <a:spAutoFit/>
              </a:bodyPr>
              <a:lstStyle/>
              <a:p>
                <a:pPr>
                  <a:lnSpc>
                    <a:spcPct val="90000"/>
                  </a:lnSpc>
                  <a:spcAft>
                    <a:spcPts val="600"/>
                  </a:spcAft>
                </a:pPr>
                <a:r>
                  <a:rPr lang="en-US" sz="1600" b="1">
                    <a:solidFill>
                      <a:schemeClr val="bg1"/>
                    </a:solidFill>
                  </a:rPr>
                  <a:t>1</a:t>
                </a:r>
              </a:p>
            </p:txBody>
          </p:sp>
        </p:grpSp>
        <p:grpSp>
          <p:nvGrpSpPr>
            <p:cNvPr id="104" name="Group 103">
              <a:extLst>
                <a:ext uri="{FF2B5EF4-FFF2-40B4-BE49-F238E27FC236}">
                  <a16:creationId xmlns:a16="http://schemas.microsoft.com/office/drawing/2014/main" id="{F73D417B-4BA7-4A2E-A9E6-E13A560D98E4}"/>
                </a:ext>
              </a:extLst>
            </p:cNvPr>
            <p:cNvGrpSpPr/>
            <p:nvPr/>
          </p:nvGrpSpPr>
          <p:grpSpPr>
            <a:xfrm>
              <a:off x="7603970" y="3493398"/>
              <a:ext cx="487954" cy="517065"/>
              <a:chOff x="6756116" y="1363456"/>
              <a:chExt cx="487954" cy="517065"/>
            </a:xfrm>
          </p:grpSpPr>
          <p:sp>
            <p:nvSpPr>
              <p:cNvPr id="187" name="Oval 186">
                <a:extLst>
                  <a:ext uri="{FF2B5EF4-FFF2-40B4-BE49-F238E27FC236}">
                    <a16:creationId xmlns:a16="http://schemas.microsoft.com/office/drawing/2014/main" id="{17C3DCA2-4E39-40F1-BF6C-3CD3F0C3E3A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8" name="TextBox 187">
                <a:extLst>
                  <a:ext uri="{FF2B5EF4-FFF2-40B4-BE49-F238E27FC236}">
                    <a16:creationId xmlns:a16="http://schemas.microsoft.com/office/drawing/2014/main" id="{DE382996-0972-468A-AA3F-5BF054311C1C}"/>
                  </a:ext>
                </a:extLst>
              </p:cNvPr>
              <p:cNvSpPr txBox="1"/>
              <p:nvPr/>
            </p:nvSpPr>
            <p:spPr>
              <a:xfrm>
                <a:off x="6756116" y="1363456"/>
                <a:ext cx="487954" cy="517065"/>
              </a:xfrm>
              <a:prstGeom prst="rect">
                <a:avLst/>
              </a:prstGeom>
              <a:noFill/>
            </p:spPr>
            <p:txBody>
              <a:bodyPr wrap="none" lIns="182880" tIns="146304" rIns="182880" bIns="146304" rtlCol="0">
                <a:spAutoFit/>
              </a:bodyPr>
              <a:lstStyle/>
              <a:p>
                <a:pPr>
                  <a:lnSpc>
                    <a:spcPct val="90000"/>
                  </a:lnSpc>
                  <a:spcAft>
                    <a:spcPts val="600"/>
                  </a:spcAft>
                </a:pPr>
                <a:r>
                  <a:rPr lang="en-US" sz="1600" b="1">
                    <a:solidFill>
                      <a:schemeClr val="bg1">
                        <a:alpha val="25000"/>
                      </a:schemeClr>
                    </a:solidFill>
                  </a:rPr>
                  <a:t>3</a:t>
                </a:r>
              </a:p>
            </p:txBody>
          </p:sp>
        </p:grpSp>
        <p:grpSp>
          <p:nvGrpSpPr>
            <p:cNvPr id="105" name="Group 104">
              <a:extLst>
                <a:ext uri="{FF2B5EF4-FFF2-40B4-BE49-F238E27FC236}">
                  <a16:creationId xmlns:a16="http://schemas.microsoft.com/office/drawing/2014/main" id="{FD830C91-EEB2-4D75-9B71-FDCD56F3F547}"/>
                </a:ext>
              </a:extLst>
            </p:cNvPr>
            <p:cNvGrpSpPr/>
            <p:nvPr/>
          </p:nvGrpSpPr>
          <p:grpSpPr>
            <a:xfrm>
              <a:off x="7603970" y="4340265"/>
              <a:ext cx="487954" cy="517065"/>
              <a:chOff x="6756116" y="1363456"/>
              <a:chExt cx="487954" cy="517065"/>
            </a:xfrm>
          </p:grpSpPr>
          <p:sp>
            <p:nvSpPr>
              <p:cNvPr id="185" name="Oval 184">
                <a:extLst>
                  <a:ext uri="{FF2B5EF4-FFF2-40B4-BE49-F238E27FC236}">
                    <a16:creationId xmlns:a16="http://schemas.microsoft.com/office/drawing/2014/main" id="{D86884D1-3800-4197-871C-1E61EB78242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6" name="TextBox 185">
                <a:extLst>
                  <a:ext uri="{FF2B5EF4-FFF2-40B4-BE49-F238E27FC236}">
                    <a16:creationId xmlns:a16="http://schemas.microsoft.com/office/drawing/2014/main" id="{4332B50E-3743-4D3C-848A-AB5036C7394B}"/>
                  </a:ext>
                </a:extLst>
              </p:cNvPr>
              <p:cNvSpPr txBox="1"/>
              <p:nvPr/>
            </p:nvSpPr>
            <p:spPr>
              <a:xfrm>
                <a:off x="6756116" y="1363456"/>
                <a:ext cx="487954" cy="517065"/>
              </a:xfrm>
              <a:prstGeom prst="rect">
                <a:avLst/>
              </a:prstGeom>
              <a:noFill/>
            </p:spPr>
            <p:txBody>
              <a:bodyPr wrap="none" lIns="182880" tIns="146304" rIns="182880" bIns="146304" rtlCol="0">
                <a:spAutoFit/>
              </a:bodyPr>
              <a:lstStyle/>
              <a:p>
                <a:pPr>
                  <a:lnSpc>
                    <a:spcPct val="90000"/>
                  </a:lnSpc>
                  <a:spcAft>
                    <a:spcPts val="600"/>
                  </a:spcAft>
                </a:pPr>
                <a:r>
                  <a:rPr lang="en-US" sz="1600" b="1">
                    <a:solidFill>
                      <a:schemeClr val="bg1">
                        <a:alpha val="25000"/>
                      </a:schemeClr>
                    </a:solidFill>
                  </a:rPr>
                  <a:t>4</a:t>
                </a:r>
              </a:p>
            </p:txBody>
          </p:sp>
        </p:grpSp>
        <p:grpSp>
          <p:nvGrpSpPr>
            <p:cNvPr id="106" name="Group 105">
              <a:extLst>
                <a:ext uri="{FF2B5EF4-FFF2-40B4-BE49-F238E27FC236}">
                  <a16:creationId xmlns:a16="http://schemas.microsoft.com/office/drawing/2014/main" id="{1E0358C6-6E35-4E31-8990-C441F3E48C5D}"/>
                </a:ext>
              </a:extLst>
            </p:cNvPr>
            <p:cNvGrpSpPr/>
            <p:nvPr/>
          </p:nvGrpSpPr>
          <p:grpSpPr>
            <a:xfrm>
              <a:off x="7603970" y="5274749"/>
              <a:ext cx="487954" cy="517065"/>
              <a:chOff x="6756116" y="1363456"/>
              <a:chExt cx="487954" cy="517065"/>
            </a:xfrm>
          </p:grpSpPr>
          <p:sp>
            <p:nvSpPr>
              <p:cNvPr id="127" name="Oval 126">
                <a:extLst>
                  <a:ext uri="{FF2B5EF4-FFF2-40B4-BE49-F238E27FC236}">
                    <a16:creationId xmlns:a16="http://schemas.microsoft.com/office/drawing/2014/main" id="{99FE1910-04C2-4F52-AE25-F50616FC79CE}"/>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8" name="TextBox 127">
                <a:extLst>
                  <a:ext uri="{FF2B5EF4-FFF2-40B4-BE49-F238E27FC236}">
                    <a16:creationId xmlns:a16="http://schemas.microsoft.com/office/drawing/2014/main" id="{F2FD1A80-B7AF-42FC-9193-00D9DDCACA8A}"/>
                  </a:ext>
                </a:extLst>
              </p:cNvPr>
              <p:cNvSpPr txBox="1"/>
              <p:nvPr/>
            </p:nvSpPr>
            <p:spPr>
              <a:xfrm>
                <a:off x="6756116" y="1363456"/>
                <a:ext cx="487954" cy="517065"/>
              </a:xfrm>
              <a:prstGeom prst="rect">
                <a:avLst/>
              </a:prstGeom>
              <a:noFill/>
            </p:spPr>
            <p:txBody>
              <a:bodyPr wrap="none" lIns="182880" tIns="146304" rIns="182880" bIns="146304" rtlCol="0">
                <a:spAutoFit/>
              </a:bodyPr>
              <a:lstStyle/>
              <a:p>
                <a:pPr>
                  <a:lnSpc>
                    <a:spcPct val="90000"/>
                  </a:lnSpc>
                  <a:spcAft>
                    <a:spcPts val="600"/>
                  </a:spcAft>
                </a:pPr>
                <a:r>
                  <a:rPr lang="en-US" sz="1600" b="1">
                    <a:solidFill>
                      <a:schemeClr val="bg1">
                        <a:alpha val="25000"/>
                      </a:schemeClr>
                    </a:solidFill>
                  </a:rPr>
                  <a:t>5</a:t>
                </a:r>
              </a:p>
            </p:txBody>
          </p:sp>
        </p:grpSp>
        <p:grpSp>
          <p:nvGrpSpPr>
            <p:cNvPr id="108" name="Group 107">
              <a:extLst>
                <a:ext uri="{FF2B5EF4-FFF2-40B4-BE49-F238E27FC236}">
                  <a16:creationId xmlns:a16="http://schemas.microsoft.com/office/drawing/2014/main" id="{C910E16B-07B6-40C8-B7EF-5C92BD4A0557}"/>
                </a:ext>
              </a:extLst>
            </p:cNvPr>
            <p:cNvGrpSpPr/>
            <p:nvPr/>
          </p:nvGrpSpPr>
          <p:grpSpPr>
            <a:xfrm>
              <a:off x="7603970" y="2991051"/>
              <a:ext cx="487954" cy="517065"/>
              <a:chOff x="6756116" y="1363456"/>
              <a:chExt cx="487954" cy="517065"/>
            </a:xfrm>
          </p:grpSpPr>
          <p:sp>
            <p:nvSpPr>
              <p:cNvPr id="122" name="Oval 121">
                <a:extLst>
                  <a:ext uri="{FF2B5EF4-FFF2-40B4-BE49-F238E27FC236}">
                    <a16:creationId xmlns:a16="http://schemas.microsoft.com/office/drawing/2014/main" id="{01CD85BF-6D00-4606-A3D8-8235600A757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3" name="TextBox 122">
                <a:extLst>
                  <a:ext uri="{FF2B5EF4-FFF2-40B4-BE49-F238E27FC236}">
                    <a16:creationId xmlns:a16="http://schemas.microsoft.com/office/drawing/2014/main" id="{E400D5BC-1052-4180-8408-C80634A689BD}"/>
                  </a:ext>
                </a:extLst>
              </p:cNvPr>
              <p:cNvSpPr txBox="1"/>
              <p:nvPr/>
            </p:nvSpPr>
            <p:spPr>
              <a:xfrm>
                <a:off x="6756116" y="1363456"/>
                <a:ext cx="487954" cy="517065"/>
              </a:xfrm>
              <a:prstGeom prst="rect">
                <a:avLst/>
              </a:prstGeom>
              <a:noFill/>
            </p:spPr>
            <p:txBody>
              <a:bodyPr wrap="none" lIns="182880" tIns="146304" rIns="182880" bIns="146304" rtlCol="0">
                <a:spAutoFit/>
              </a:bodyPr>
              <a:lstStyle/>
              <a:p>
                <a:pPr>
                  <a:lnSpc>
                    <a:spcPct val="90000"/>
                  </a:lnSpc>
                  <a:spcAft>
                    <a:spcPts val="600"/>
                  </a:spcAft>
                </a:pPr>
                <a:r>
                  <a:rPr lang="en-US" sz="1600" b="1">
                    <a:solidFill>
                      <a:schemeClr val="bg1">
                        <a:alpha val="25000"/>
                      </a:schemeClr>
                    </a:solidFill>
                  </a:rPr>
                  <a:t>2</a:t>
                </a:r>
              </a:p>
            </p:txBody>
          </p:sp>
        </p:grpSp>
        <p:sp>
          <p:nvSpPr>
            <p:cNvPr id="109" name="TextBox 108">
              <a:extLst>
                <a:ext uri="{FF2B5EF4-FFF2-40B4-BE49-F238E27FC236}">
                  <a16:creationId xmlns:a16="http://schemas.microsoft.com/office/drawing/2014/main" id="{AF41D504-27ED-41C0-B5A5-6B630BCC8743}"/>
                </a:ext>
              </a:extLst>
            </p:cNvPr>
            <p:cNvSpPr txBox="1"/>
            <p:nvPr/>
          </p:nvSpPr>
          <p:spPr>
            <a:xfrm>
              <a:off x="8120146" y="3126220"/>
              <a:ext cx="2810541" cy="238655"/>
            </a:xfrm>
            <a:prstGeom prst="rect">
              <a:avLst/>
            </a:prstGeom>
            <a:noFill/>
          </p:spPr>
          <p:txBody>
            <a:bodyPr wrap="square" lIns="0" tIns="0" rIns="0" bIns="0" rtlCol="0" anchor="t">
              <a:spAutoFit/>
            </a:bodyPr>
            <a:lstStyle/>
            <a:p>
              <a:pPr defTabSz="1195122">
                <a:defRPr/>
              </a:pPr>
              <a:r>
                <a:rPr lang="en-US" sz="1551" dirty="0">
                  <a:solidFill>
                    <a:schemeClr val="tx1">
                      <a:lumMod val="25000"/>
                      <a:lumOff val="75000"/>
                    </a:schemeClr>
                  </a:solidFill>
                  <a:latin typeface="Segoe UI"/>
                </a:rPr>
                <a:t>Environment access &amp; strategy</a:t>
              </a:r>
              <a:endParaRPr lang="en-US" sz="1551" dirty="0">
                <a:solidFill>
                  <a:schemeClr val="tx1">
                    <a:lumMod val="25000"/>
                    <a:lumOff val="75000"/>
                  </a:schemeClr>
                </a:solidFill>
                <a:latin typeface="Segoe UI"/>
                <a:cs typeface="Segoe UI"/>
              </a:endParaRPr>
            </a:p>
          </p:txBody>
        </p:sp>
        <p:sp>
          <p:nvSpPr>
            <p:cNvPr id="110" name="TextBox 109">
              <a:extLst>
                <a:ext uri="{FF2B5EF4-FFF2-40B4-BE49-F238E27FC236}">
                  <a16:creationId xmlns:a16="http://schemas.microsoft.com/office/drawing/2014/main" id="{57DA2314-2D9D-4466-A593-D5DA06910AA4}"/>
                </a:ext>
              </a:extLst>
            </p:cNvPr>
            <p:cNvSpPr txBox="1"/>
            <p:nvPr/>
          </p:nvSpPr>
          <p:spPr>
            <a:xfrm>
              <a:off x="8119799" y="4478154"/>
              <a:ext cx="3529196" cy="241285"/>
            </a:xfrm>
            <a:prstGeom prst="rect">
              <a:avLst/>
            </a:prstGeom>
            <a:noFill/>
          </p:spPr>
          <p:txBody>
            <a:bodyPr wrap="square" lIns="0" tIns="0" rIns="0" bIns="0" rtlCol="0">
              <a:spAutoFit/>
            </a:bodyPr>
            <a:lstStyle/>
            <a:p>
              <a:pPr defTabSz="1195122">
                <a:defRPr/>
              </a:pPr>
              <a:r>
                <a:rPr lang="en-US" sz="1568" dirty="0">
                  <a:solidFill>
                    <a:srgbClr val="3C3C41">
                      <a:alpha val="25000"/>
                    </a:srgbClr>
                  </a:solidFill>
                  <a:latin typeface="Segoe UI"/>
                </a:rPr>
                <a:t>Connector access and data loss policies </a:t>
              </a:r>
            </a:p>
          </p:txBody>
        </p:sp>
        <p:grpSp>
          <p:nvGrpSpPr>
            <p:cNvPr id="111" name="Group 110">
              <a:extLst>
                <a:ext uri="{FF2B5EF4-FFF2-40B4-BE49-F238E27FC236}">
                  <a16:creationId xmlns:a16="http://schemas.microsoft.com/office/drawing/2014/main" id="{86070454-94F3-4E2F-BB4F-453570D0D5CA}"/>
                </a:ext>
              </a:extLst>
            </p:cNvPr>
            <p:cNvGrpSpPr/>
            <p:nvPr/>
          </p:nvGrpSpPr>
          <p:grpSpPr>
            <a:xfrm>
              <a:off x="7603970" y="6090769"/>
              <a:ext cx="487954" cy="517065"/>
              <a:chOff x="6756116" y="1363456"/>
              <a:chExt cx="487954" cy="517065"/>
            </a:xfrm>
          </p:grpSpPr>
          <p:sp>
            <p:nvSpPr>
              <p:cNvPr id="120" name="Oval 119">
                <a:extLst>
                  <a:ext uri="{FF2B5EF4-FFF2-40B4-BE49-F238E27FC236}">
                    <a16:creationId xmlns:a16="http://schemas.microsoft.com/office/drawing/2014/main" id="{247FDF0C-F7F9-455D-9DAF-2038B11716C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1" name="TextBox 120">
                <a:extLst>
                  <a:ext uri="{FF2B5EF4-FFF2-40B4-BE49-F238E27FC236}">
                    <a16:creationId xmlns:a16="http://schemas.microsoft.com/office/drawing/2014/main" id="{0F4BD1BF-0636-4E3B-BBA2-9934DF2966C9}"/>
                  </a:ext>
                </a:extLst>
              </p:cNvPr>
              <p:cNvSpPr txBox="1"/>
              <p:nvPr/>
            </p:nvSpPr>
            <p:spPr>
              <a:xfrm>
                <a:off x="6756116" y="1363456"/>
                <a:ext cx="487954" cy="517065"/>
              </a:xfrm>
              <a:prstGeom prst="rect">
                <a:avLst/>
              </a:prstGeom>
              <a:noFill/>
            </p:spPr>
            <p:txBody>
              <a:bodyPr wrap="none" lIns="182880" tIns="146304" rIns="182880" bIns="146304" rtlCol="0">
                <a:spAutoFit/>
              </a:bodyPr>
              <a:lstStyle/>
              <a:p>
                <a:pPr>
                  <a:lnSpc>
                    <a:spcPct val="90000"/>
                  </a:lnSpc>
                  <a:spcAft>
                    <a:spcPts val="600"/>
                  </a:spcAft>
                </a:pPr>
                <a:r>
                  <a:rPr lang="en-US" sz="1600" b="1">
                    <a:solidFill>
                      <a:schemeClr val="bg1">
                        <a:alpha val="25000"/>
                      </a:schemeClr>
                    </a:solidFill>
                  </a:rPr>
                  <a:t>6</a:t>
                </a:r>
              </a:p>
            </p:txBody>
          </p:sp>
        </p:grpSp>
        <p:cxnSp>
          <p:nvCxnSpPr>
            <p:cNvPr id="112" name="Straight Arrow Connector 111">
              <a:extLst>
                <a:ext uri="{FF2B5EF4-FFF2-40B4-BE49-F238E27FC236}">
                  <a16:creationId xmlns:a16="http://schemas.microsoft.com/office/drawing/2014/main" id="{69A9723A-42E3-40B6-B085-448797AD2522}"/>
                </a:ext>
              </a:extLst>
            </p:cNvPr>
            <p:cNvCxnSpPr>
              <a:cxnSpLocks/>
              <a:stCxn id="194" idx="1"/>
              <a:endCxn id="224" idx="3"/>
            </p:cNvCxnSpPr>
            <p:nvPr/>
          </p:nvCxnSpPr>
          <p:spPr>
            <a:xfrm flipH="1">
              <a:off x="4463671" y="1837191"/>
              <a:ext cx="3135293" cy="0"/>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FEAFE47-458A-48DA-AFB5-0A161E6AF74C}"/>
                </a:ext>
              </a:extLst>
            </p:cNvPr>
            <p:cNvCxnSpPr>
              <a:cxnSpLocks/>
              <a:stCxn id="123" idx="1"/>
              <a:endCxn id="211" idx="3"/>
            </p:cNvCxnSpPr>
            <p:nvPr/>
          </p:nvCxnSpPr>
          <p:spPr>
            <a:xfrm flipH="1" flipV="1">
              <a:off x="5882843" y="3246863"/>
              <a:ext cx="1721127" cy="2721"/>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7FC07240-1B27-4684-9E2C-EEA4FDA1A227}"/>
                </a:ext>
              </a:extLst>
            </p:cNvPr>
            <p:cNvCxnSpPr>
              <a:cxnSpLocks/>
              <a:stCxn id="188" idx="1"/>
            </p:cNvCxnSpPr>
            <p:nvPr/>
          </p:nvCxnSpPr>
          <p:spPr>
            <a:xfrm flipH="1">
              <a:off x="5700696" y="3751931"/>
              <a:ext cx="1903274" cy="11100"/>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C793DC72-6F4F-41FD-9841-8AE1E4CE85F8}"/>
                </a:ext>
              </a:extLst>
            </p:cNvPr>
            <p:cNvCxnSpPr>
              <a:cxnSpLocks/>
              <a:stCxn id="186" idx="1"/>
              <a:endCxn id="210" idx="3"/>
            </p:cNvCxnSpPr>
            <p:nvPr/>
          </p:nvCxnSpPr>
          <p:spPr>
            <a:xfrm flipH="1">
              <a:off x="5700691" y="4598798"/>
              <a:ext cx="1903279" cy="333"/>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F20AA8AD-7DE1-4622-B1B2-F83D08E60E71}"/>
                </a:ext>
              </a:extLst>
            </p:cNvPr>
            <p:cNvCxnSpPr>
              <a:cxnSpLocks/>
              <a:stCxn id="128" idx="1"/>
              <a:endCxn id="227" idx="3"/>
            </p:cNvCxnSpPr>
            <p:nvPr/>
          </p:nvCxnSpPr>
          <p:spPr>
            <a:xfrm flipH="1" flipV="1">
              <a:off x="4447560" y="5528848"/>
              <a:ext cx="3156410" cy="4434"/>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64469DA6-167B-4DFA-97C0-0B5545B4FCAB}"/>
                </a:ext>
              </a:extLst>
            </p:cNvPr>
            <p:cNvCxnSpPr>
              <a:cxnSpLocks/>
              <a:stCxn id="121" idx="1"/>
              <a:endCxn id="221" idx="3"/>
            </p:cNvCxnSpPr>
            <p:nvPr/>
          </p:nvCxnSpPr>
          <p:spPr>
            <a:xfrm flipH="1">
              <a:off x="4634617" y="6349302"/>
              <a:ext cx="2969353" cy="10089"/>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8934829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50006628-C159-48FF-AAFC-486532D1E677}"/>
              </a:ext>
            </a:extLst>
          </p:cNvPr>
          <p:cNvSpPr/>
          <p:nvPr/>
        </p:nvSpPr>
        <p:spPr bwMode="auto">
          <a:xfrm>
            <a:off x="2" y="488"/>
            <a:ext cx="9571503" cy="6857027"/>
          </a:xfrm>
          <a:custGeom>
            <a:avLst/>
            <a:gdLst>
              <a:gd name="connsiteX0" fmla="*/ 0 w 9763431"/>
              <a:gd name="connsiteY0" fmla="*/ 0 h 6994525"/>
              <a:gd name="connsiteX1" fmla="*/ 9763431 w 9763431"/>
              <a:gd name="connsiteY1" fmla="*/ 0 h 6994525"/>
              <a:gd name="connsiteX2" fmla="*/ 9763431 w 9763431"/>
              <a:gd name="connsiteY2" fmla="*/ 1 h 6994525"/>
              <a:gd name="connsiteX3" fmla="*/ 6266168 w 9763431"/>
              <a:gd name="connsiteY3" fmla="*/ 6994525 h 6994525"/>
              <a:gd name="connsiteX4" fmla="*/ 0 w 9763431"/>
              <a:gd name="connsiteY4" fmla="*/ 6994525 h 6994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63431" h="6994525">
                <a:moveTo>
                  <a:pt x="0" y="0"/>
                </a:moveTo>
                <a:lnTo>
                  <a:pt x="9763431" y="0"/>
                </a:lnTo>
                <a:lnTo>
                  <a:pt x="9763431" y="1"/>
                </a:lnTo>
                <a:lnTo>
                  <a:pt x="6266168" y="6994525"/>
                </a:lnTo>
                <a:lnTo>
                  <a:pt x="0" y="6994525"/>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184E0B54-78B2-4DBC-A300-85E1C68A6F86}"/>
              </a:ext>
            </a:extLst>
          </p:cNvPr>
          <p:cNvSpPr>
            <a:spLocks noGrp="1"/>
          </p:cNvSpPr>
          <p:nvPr>
            <p:ph type="title"/>
          </p:nvPr>
        </p:nvSpPr>
        <p:spPr>
          <a:xfrm>
            <a:off x="905168" y="419710"/>
            <a:ext cx="10943853" cy="744013"/>
          </a:xfrm>
        </p:spPr>
        <p:txBody>
          <a:bodyPr/>
          <a:lstStyle/>
          <a:p>
            <a:r>
              <a:rPr lang="en-US" dirty="0">
                <a:solidFill>
                  <a:schemeClr val="bg1"/>
                </a:solidFill>
              </a:rPr>
              <a:t>On-premise Gateway - Key Facts </a:t>
            </a:r>
          </a:p>
        </p:txBody>
      </p:sp>
      <p:grpSp>
        <p:nvGrpSpPr>
          <p:cNvPr id="19" name="Group 18">
            <a:extLst>
              <a:ext uri="{FF2B5EF4-FFF2-40B4-BE49-F238E27FC236}">
                <a16:creationId xmlns:a16="http://schemas.microsoft.com/office/drawing/2014/main" id="{96FC9F2A-4EC0-4E31-BCC7-ACB960A4E90F}"/>
              </a:ext>
            </a:extLst>
          </p:cNvPr>
          <p:cNvGrpSpPr/>
          <p:nvPr/>
        </p:nvGrpSpPr>
        <p:grpSpPr>
          <a:xfrm>
            <a:off x="11108431" y="-263273"/>
            <a:ext cx="1576767" cy="1120821"/>
            <a:chOff x="11312280" y="105601"/>
            <a:chExt cx="1608383" cy="1143296"/>
          </a:xfrm>
        </p:grpSpPr>
        <p:sp>
          <p:nvSpPr>
            <p:cNvPr id="16" name="Hexagon 15">
              <a:extLst>
                <a:ext uri="{FF2B5EF4-FFF2-40B4-BE49-F238E27FC236}">
                  <a16:creationId xmlns:a16="http://schemas.microsoft.com/office/drawing/2014/main" id="{35BCFFA9-479D-4581-AA85-B0E08CBDF38A}"/>
                </a:ext>
              </a:extLst>
            </p:cNvPr>
            <p:cNvSpPr/>
            <p:nvPr/>
          </p:nvSpPr>
          <p:spPr bwMode="auto">
            <a:xfrm>
              <a:off x="11888788" y="359350"/>
              <a:ext cx="1031875" cy="889547"/>
            </a:xfrm>
            <a:prstGeom prst="hexag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Hexagon 16">
              <a:extLst>
                <a:ext uri="{FF2B5EF4-FFF2-40B4-BE49-F238E27FC236}">
                  <a16:creationId xmlns:a16="http://schemas.microsoft.com/office/drawing/2014/main" id="{A5B9C5B0-E22B-4431-A2FF-B2CF308A3989}"/>
                </a:ext>
              </a:extLst>
            </p:cNvPr>
            <p:cNvSpPr/>
            <p:nvPr/>
          </p:nvSpPr>
          <p:spPr bwMode="auto">
            <a:xfrm>
              <a:off x="11312280" y="359350"/>
              <a:ext cx="737528" cy="635798"/>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Hexagon 17">
              <a:extLst>
                <a:ext uri="{FF2B5EF4-FFF2-40B4-BE49-F238E27FC236}">
                  <a16:creationId xmlns:a16="http://schemas.microsoft.com/office/drawing/2014/main" id="{5D419DA4-D90F-467B-9CDF-C2385466CFF8}"/>
                </a:ext>
              </a:extLst>
            </p:cNvPr>
            <p:cNvSpPr/>
            <p:nvPr/>
          </p:nvSpPr>
          <p:spPr bwMode="auto">
            <a:xfrm>
              <a:off x="11936936" y="105601"/>
              <a:ext cx="530630" cy="457438"/>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3" name="Straight Connector 22">
            <a:extLst>
              <a:ext uri="{FF2B5EF4-FFF2-40B4-BE49-F238E27FC236}">
                <a16:creationId xmlns:a16="http://schemas.microsoft.com/office/drawing/2014/main" id="{5373A366-FA43-4130-BC98-BD6A40AD4891}"/>
              </a:ext>
            </a:extLst>
          </p:cNvPr>
          <p:cNvCxnSpPr>
            <a:cxnSpLocks/>
          </p:cNvCxnSpPr>
          <p:nvPr/>
        </p:nvCxnSpPr>
        <p:spPr>
          <a:xfrm>
            <a:off x="465128" y="2057941"/>
            <a:ext cx="8181637" cy="0"/>
          </a:xfrm>
          <a:prstGeom prst="line">
            <a:avLst/>
          </a:prstGeom>
          <a:ln w="3175">
            <a:solidFill>
              <a:schemeClr val="bg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4C2EB24-4964-4DB1-B3D8-64FCAD17FE10}"/>
              </a:ext>
            </a:extLst>
          </p:cNvPr>
          <p:cNvCxnSpPr>
            <a:cxnSpLocks/>
          </p:cNvCxnSpPr>
          <p:nvPr/>
        </p:nvCxnSpPr>
        <p:spPr>
          <a:xfrm>
            <a:off x="465129" y="3178843"/>
            <a:ext cx="7370287" cy="0"/>
          </a:xfrm>
          <a:prstGeom prst="line">
            <a:avLst/>
          </a:prstGeom>
          <a:ln w="3175">
            <a:solidFill>
              <a:schemeClr val="bg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356AEE3-A69F-4736-B1BA-022703F5A70D}"/>
              </a:ext>
            </a:extLst>
          </p:cNvPr>
          <p:cNvCxnSpPr>
            <a:cxnSpLocks/>
          </p:cNvCxnSpPr>
          <p:nvPr/>
        </p:nvCxnSpPr>
        <p:spPr>
          <a:xfrm>
            <a:off x="465128" y="4024011"/>
            <a:ext cx="5975008" cy="0"/>
          </a:xfrm>
          <a:prstGeom prst="line">
            <a:avLst/>
          </a:prstGeom>
          <a:ln w="3175">
            <a:solidFill>
              <a:schemeClr val="bg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6E98BDE-B448-46F3-8483-0A6DE9E890A7}"/>
              </a:ext>
            </a:extLst>
          </p:cNvPr>
          <p:cNvCxnSpPr>
            <a:cxnSpLocks/>
          </p:cNvCxnSpPr>
          <p:nvPr/>
        </p:nvCxnSpPr>
        <p:spPr>
          <a:xfrm>
            <a:off x="465128" y="4870011"/>
            <a:ext cx="5975008" cy="0"/>
          </a:xfrm>
          <a:prstGeom prst="line">
            <a:avLst/>
          </a:prstGeom>
          <a:ln w="3175">
            <a:solidFill>
              <a:schemeClr val="bg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8" name="globe_4" title="Icon of the earth">
            <a:extLst>
              <a:ext uri="{FF2B5EF4-FFF2-40B4-BE49-F238E27FC236}">
                <a16:creationId xmlns:a16="http://schemas.microsoft.com/office/drawing/2014/main" id="{6C7E746C-E952-469B-906A-78E6DC40521F}"/>
              </a:ext>
            </a:extLst>
          </p:cNvPr>
          <p:cNvSpPr>
            <a:spLocks noChangeAspect="1" noEditPoints="1"/>
          </p:cNvSpPr>
          <p:nvPr/>
        </p:nvSpPr>
        <p:spPr bwMode="auto">
          <a:xfrm>
            <a:off x="529886" y="2441128"/>
            <a:ext cx="424663" cy="429995"/>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914344"/>
            <a:endParaRPr lang="en-US" sz="883">
              <a:gradFill>
                <a:gsLst>
                  <a:gs pos="0">
                    <a:srgbClr val="505050"/>
                  </a:gs>
                  <a:gs pos="100000">
                    <a:srgbClr val="505050"/>
                  </a:gs>
                </a:gsLst>
              </a:gradFill>
              <a:latin typeface="Segoe UI"/>
            </a:endParaRPr>
          </a:p>
        </p:txBody>
      </p:sp>
      <p:grpSp>
        <p:nvGrpSpPr>
          <p:cNvPr id="49" name="Group 48">
            <a:extLst>
              <a:ext uri="{FF2B5EF4-FFF2-40B4-BE49-F238E27FC236}">
                <a16:creationId xmlns:a16="http://schemas.microsoft.com/office/drawing/2014/main" id="{1083A077-EC50-49E6-995B-D9F2948897EA}"/>
              </a:ext>
            </a:extLst>
          </p:cNvPr>
          <p:cNvGrpSpPr/>
          <p:nvPr/>
        </p:nvGrpSpPr>
        <p:grpSpPr>
          <a:xfrm>
            <a:off x="506123" y="3431609"/>
            <a:ext cx="472188" cy="314153"/>
            <a:chOff x="4770708" y="4963480"/>
            <a:chExt cx="469583" cy="312420"/>
          </a:xfrm>
        </p:grpSpPr>
        <p:sp>
          <p:nvSpPr>
            <p:cNvPr id="50" name="Freeform: Shape 49">
              <a:extLst>
                <a:ext uri="{FF2B5EF4-FFF2-40B4-BE49-F238E27FC236}">
                  <a16:creationId xmlns:a16="http://schemas.microsoft.com/office/drawing/2014/main" id="{04FADED2-9D09-4231-8780-6BF2D9C50DB0}"/>
                </a:ext>
              </a:extLst>
            </p:cNvPr>
            <p:cNvSpPr/>
            <p:nvPr/>
          </p:nvSpPr>
          <p:spPr>
            <a:xfrm>
              <a:off x="4837383" y="4963718"/>
              <a:ext cx="342900" cy="200025"/>
            </a:xfrm>
            <a:custGeom>
              <a:avLst/>
              <a:gdLst>
                <a:gd name="connsiteX0" fmla="*/ 337866 w 342900"/>
                <a:gd name="connsiteY0" fmla="*/ 43305 h 200025"/>
                <a:gd name="connsiteX1" fmla="*/ 301671 w 342900"/>
                <a:gd name="connsiteY1" fmla="*/ 43305 h 200025"/>
                <a:gd name="connsiteX2" fmla="*/ 153081 w 342900"/>
                <a:gd name="connsiteY2" fmla="*/ 8062 h 200025"/>
                <a:gd name="connsiteX3" fmla="*/ 130221 w 342900"/>
                <a:gd name="connsiteY3" fmla="*/ 13777 h 200025"/>
                <a:gd name="connsiteX4" fmla="*/ 14016 w 342900"/>
                <a:gd name="connsiteY4" fmla="*/ 116647 h 200025"/>
                <a:gd name="connsiteX5" fmla="*/ 7348 w 342900"/>
                <a:gd name="connsiteY5" fmla="*/ 131887 h 200025"/>
                <a:gd name="connsiteX6" fmla="*/ 7348 w 342900"/>
                <a:gd name="connsiteY6" fmla="*/ 144270 h 200025"/>
                <a:gd name="connsiteX7" fmla="*/ 222613 w 342900"/>
                <a:gd name="connsiteY7" fmla="*/ 144270 h 200025"/>
                <a:gd name="connsiteX8" fmla="*/ 107361 w 342900"/>
                <a:gd name="connsiteY8" fmla="*/ 144270 h 200025"/>
                <a:gd name="connsiteX9" fmla="*/ 79738 w 342900"/>
                <a:gd name="connsiteY9" fmla="*/ 171892 h 200025"/>
                <a:gd name="connsiteX10" fmla="*/ 79738 w 342900"/>
                <a:gd name="connsiteY10" fmla="*/ 171892 h 200025"/>
                <a:gd name="connsiteX11" fmla="*/ 107361 w 342900"/>
                <a:gd name="connsiteY11" fmla="*/ 199515 h 200025"/>
                <a:gd name="connsiteX12" fmla="*/ 300718 w 342900"/>
                <a:gd name="connsiteY12" fmla="*/ 199515 h 200025"/>
                <a:gd name="connsiteX13" fmla="*/ 336913 w 342900"/>
                <a:gd name="connsiteY13" fmla="*/ 18999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900" h="200025">
                  <a:moveTo>
                    <a:pt x="337866" y="43305"/>
                  </a:moveTo>
                  <a:lnTo>
                    <a:pt x="301671" y="43305"/>
                  </a:lnTo>
                  <a:lnTo>
                    <a:pt x="153081" y="8062"/>
                  </a:lnTo>
                  <a:cubicBezTo>
                    <a:pt x="145461" y="6157"/>
                    <a:pt x="136888" y="8062"/>
                    <a:pt x="130221" y="13777"/>
                  </a:cubicBezTo>
                  <a:lnTo>
                    <a:pt x="14016" y="116647"/>
                  </a:lnTo>
                  <a:cubicBezTo>
                    <a:pt x="9253" y="120457"/>
                    <a:pt x="7348" y="126172"/>
                    <a:pt x="7348" y="131887"/>
                  </a:cubicBezTo>
                  <a:lnTo>
                    <a:pt x="7348" y="144270"/>
                  </a:lnTo>
                  <a:lnTo>
                    <a:pt x="222613" y="144270"/>
                  </a:lnTo>
                  <a:lnTo>
                    <a:pt x="107361" y="144270"/>
                  </a:lnTo>
                  <a:cubicBezTo>
                    <a:pt x="92121" y="144270"/>
                    <a:pt x="79738" y="156652"/>
                    <a:pt x="79738" y="171892"/>
                  </a:cubicBezTo>
                  <a:lnTo>
                    <a:pt x="79738" y="171892"/>
                  </a:lnTo>
                  <a:cubicBezTo>
                    <a:pt x="79738" y="187132"/>
                    <a:pt x="92121" y="199515"/>
                    <a:pt x="107361" y="199515"/>
                  </a:cubicBezTo>
                  <a:lnTo>
                    <a:pt x="300718" y="199515"/>
                  </a:lnTo>
                  <a:lnTo>
                    <a:pt x="336913" y="18999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914344"/>
              <a:endParaRPr lang="en-US" sz="883">
                <a:gradFill>
                  <a:gsLst>
                    <a:gs pos="0">
                      <a:srgbClr val="505050"/>
                    </a:gs>
                    <a:gs pos="100000">
                      <a:srgbClr val="505050"/>
                    </a:gs>
                  </a:gsLst>
                  <a:lin ang="5400000" scaled="1"/>
                </a:gradFill>
                <a:latin typeface="Segoe UI"/>
              </a:endParaRPr>
            </a:p>
          </p:txBody>
        </p:sp>
        <p:sp>
          <p:nvSpPr>
            <p:cNvPr id="51" name="Freeform: Shape 50">
              <a:extLst>
                <a:ext uri="{FF2B5EF4-FFF2-40B4-BE49-F238E27FC236}">
                  <a16:creationId xmlns:a16="http://schemas.microsoft.com/office/drawing/2014/main" id="{F663A530-509E-45A8-850F-2B4D8A412014}"/>
                </a:ext>
              </a:extLst>
            </p:cNvPr>
            <p:cNvSpPr/>
            <p:nvPr/>
          </p:nvSpPr>
          <p:spPr>
            <a:xfrm>
              <a:off x="5167901" y="4976815"/>
              <a:ext cx="38100" cy="190500"/>
            </a:xfrm>
            <a:custGeom>
              <a:avLst/>
              <a:gdLst>
                <a:gd name="connsiteX0" fmla="*/ 7348 w 38100"/>
                <a:gd name="connsiteY0" fmla="*/ 7348 h 190500"/>
                <a:gd name="connsiteX1" fmla="*/ 32113 w 38100"/>
                <a:gd name="connsiteY1" fmla="*/ 7348 h 190500"/>
                <a:gd name="connsiteX2" fmla="*/ 32113 w 38100"/>
                <a:gd name="connsiteY2" fmla="*/ 186418 h 190500"/>
                <a:gd name="connsiteX3" fmla="*/ 7348 w 38100"/>
                <a:gd name="connsiteY3" fmla="*/ 186418 h 190500"/>
              </a:gdLst>
              <a:ahLst/>
              <a:cxnLst>
                <a:cxn ang="0">
                  <a:pos x="connsiteX0" y="connsiteY0"/>
                </a:cxn>
                <a:cxn ang="0">
                  <a:pos x="connsiteX1" y="connsiteY1"/>
                </a:cxn>
                <a:cxn ang="0">
                  <a:pos x="connsiteX2" y="connsiteY2"/>
                </a:cxn>
                <a:cxn ang="0">
                  <a:pos x="connsiteX3" y="connsiteY3"/>
                </a:cxn>
              </a:cxnLst>
              <a:rect l="l" t="t" r="r" b="b"/>
              <a:pathLst>
                <a:path w="38100" h="190500">
                  <a:moveTo>
                    <a:pt x="7348" y="7348"/>
                  </a:moveTo>
                  <a:lnTo>
                    <a:pt x="32113" y="7348"/>
                  </a:lnTo>
                  <a:lnTo>
                    <a:pt x="32113" y="186418"/>
                  </a:lnTo>
                  <a:lnTo>
                    <a:pt x="7348" y="186418"/>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914344"/>
              <a:endParaRPr lang="en-US" sz="883">
                <a:gradFill>
                  <a:gsLst>
                    <a:gs pos="0">
                      <a:srgbClr val="505050"/>
                    </a:gs>
                    <a:gs pos="100000">
                      <a:srgbClr val="505050"/>
                    </a:gs>
                  </a:gsLst>
                  <a:lin ang="5400000" scaled="1"/>
                </a:gradFill>
                <a:latin typeface="Segoe UI"/>
              </a:endParaRPr>
            </a:p>
          </p:txBody>
        </p:sp>
        <p:sp>
          <p:nvSpPr>
            <p:cNvPr id="52" name="Freeform: Shape 51">
              <a:extLst>
                <a:ext uri="{FF2B5EF4-FFF2-40B4-BE49-F238E27FC236}">
                  <a16:creationId xmlns:a16="http://schemas.microsoft.com/office/drawing/2014/main" id="{22280C87-57F0-4A46-8268-E2FBAECF3F1D}"/>
                </a:ext>
              </a:extLst>
            </p:cNvPr>
            <p:cNvSpPr/>
            <p:nvPr/>
          </p:nvSpPr>
          <p:spPr>
            <a:xfrm>
              <a:off x="5192666" y="4963480"/>
              <a:ext cx="47625" cy="209550"/>
            </a:xfrm>
            <a:custGeom>
              <a:avLst/>
              <a:gdLst>
                <a:gd name="connsiteX0" fmla="*/ 7348 w 47625"/>
                <a:gd name="connsiteY0" fmla="*/ 7348 h 209550"/>
                <a:gd name="connsiteX1" fmla="*/ 46401 w 47625"/>
                <a:gd name="connsiteY1" fmla="*/ 7348 h 209550"/>
                <a:gd name="connsiteX2" fmla="*/ 46401 w 47625"/>
                <a:gd name="connsiteY2" fmla="*/ 209278 h 209550"/>
                <a:gd name="connsiteX3" fmla="*/ 7348 w 47625"/>
                <a:gd name="connsiteY3" fmla="*/ 209278 h 209550"/>
              </a:gdLst>
              <a:ahLst/>
              <a:cxnLst>
                <a:cxn ang="0">
                  <a:pos x="connsiteX0" y="connsiteY0"/>
                </a:cxn>
                <a:cxn ang="0">
                  <a:pos x="connsiteX1" y="connsiteY1"/>
                </a:cxn>
                <a:cxn ang="0">
                  <a:pos x="connsiteX2" y="connsiteY2"/>
                </a:cxn>
                <a:cxn ang="0">
                  <a:pos x="connsiteX3" y="connsiteY3"/>
                </a:cxn>
              </a:cxnLst>
              <a:rect l="l" t="t" r="r" b="b"/>
              <a:pathLst>
                <a:path w="47625" h="209550">
                  <a:moveTo>
                    <a:pt x="7348" y="7348"/>
                  </a:moveTo>
                  <a:lnTo>
                    <a:pt x="46401" y="7348"/>
                  </a:lnTo>
                  <a:lnTo>
                    <a:pt x="46401" y="209278"/>
                  </a:lnTo>
                  <a:lnTo>
                    <a:pt x="7348" y="209278"/>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914344"/>
              <a:endParaRPr lang="en-US" sz="883">
                <a:gradFill>
                  <a:gsLst>
                    <a:gs pos="0">
                      <a:srgbClr val="505050"/>
                    </a:gs>
                    <a:gs pos="100000">
                      <a:srgbClr val="505050"/>
                    </a:gs>
                  </a:gsLst>
                  <a:lin ang="5400000" scaled="1"/>
                </a:gradFill>
                <a:latin typeface="Segoe UI"/>
              </a:endParaRPr>
            </a:p>
          </p:txBody>
        </p:sp>
        <p:sp>
          <p:nvSpPr>
            <p:cNvPr id="53" name="Freeform: Shape 52">
              <a:extLst>
                <a:ext uri="{FF2B5EF4-FFF2-40B4-BE49-F238E27FC236}">
                  <a16:creationId xmlns:a16="http://schemas.microsoft.com/office/drawing/2014/main" id="{6E0E5FF3-08A8-4851-B790-BA320A153360}"/>
                </a:ext>
              </a:extLst>
            </p:cNvPr>
            <p:cNvSpPr/>
            <p:nvPr/>
          </p:nvSpPr>
          <p:spPr>
            <a:xfrm>
              <a:off x="4792616" y="5100640"/>
              <a:ext cx="295275" cy="171450"/>
            </a:xfrm>
            <a:custGeom>
              <a:avLst/>
              <a:gdLst>
                <a:gd name="connsiteX0" fmla="*/ 293098 w 295275"/>
                <a:gd name="connsiteY0" fmla="*/ 62593 h 171450"/>
                <a:gd name="connsiteX1" fmla="*/ 293098 w 295275"/>
                <a:gd name="connsiteY1" fmla="*/ 173083 h 171450"/>
                <a:gd name="connsiteX2" fmla="*/ 7348 w 295275"/>
                <a:gd name="connsiteY2" fmla="*/ 173083 h 171450"/>
                <a:gd name="connsiteX3" fmla="*/ 7348 w 295275"/>
                <a:gd name="connsiteY3" fmla="*/ 7348 h 171450"/>
                <a:gd name="connsiteX4" fmla="*/ 149271 w 295275"/>
                <a:gd name="connsiteY4" fmla="*/ 7348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171450">
                  <a:moveTo>
                    <a:pt x="293098" y="62593"/>
                  </a:moveTo>
                  <a:lnTo>
                    <a:pt x="293098" y="173083"/>
                  </a:lnTo>
                  <a:lnTo>
                    <a:pt x="7348" y="173083"/>
                  </a:lnTo>
                  <a:lnTo>
                    <a:pt x="7348" y="7348"/>
                  </a:lnTo>
                  <a:lnTo>
                    <a:pt x="149271" y="734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914344"/>
              <a:endParaRPr lang="en-US" sz="883">
                <a:gradFill>
                  <a:gsLst>
                    <a:gs pos="0">
                      <a:srgbClr val="505050"/>
                    </a:gs>
                    <a:gs pos="100000">
                      <a:srgbClr val="505050"/>
                    </a:gs>
                  </a:gsLst>
                  <a:lin ang="5400000" scaled="1"/>
                </a:gradFill>
                <a:latin typeface="Segoe UI"/>
              </a:endParaRPr>
            </a:p>
          </p:txBody>
        </p:sp>
        <p:sp>
          <p:nvSpPr>
            <p:cNvPr id="54" name="Freeform: Shape 53">
              <a:extLst>
                <a:ext uri="{FF2B5EF4-FFF2-40B4-BE49-F238E27FC236}">
                  <a16:creationId xmlns:a16="http://schemas.microsoft.com/office/drawing/2014/main" id="{DAD7C870-20B1-430E-9EC7-13AAB6EE83F4}"/>
                </a:ext>
              </a:extLst>
            </p:cNvPr>
            <p:cNvSpPr/>
            <p:nvPr/>
          </p:nvSpPr>
          <p:spPr>
            <a:xfrm>
              <a:off x="4770708" y="5266375"/>
              <a:ext cx="342900" cy="9525"/>
            </a:xfrm>
            <a:custGeom>
              <a:avLst/>
              <a:gdLst>
                <a:gd name="connsiteX0" fmla="*/ 7348 w 342900"/>
                <a:gd name="connsiteY0" fmla="*/ 7348 h 9525"/>
                <a:gd name="connsiteX1" fmla="*/ 337866 w 342900"/>
                <a:gd name="connsiteY1" fmla="*/ 7348 h 9525"/>
              </a:gdLst>
              <a:ahLst/>
              <a:cxnLst>
                <a:cxn ang="0">
                  <a:pos x="connsiteX0" y="connsiteY0"/>
                </a:cxn>
                <a:cxn ang="0">
                  <a:pos x="connsiteX1" y="connsiteY1"/>
                </a:cxn>
              </a:cxnLst>
              <a:rect l="l" t="t" r="r" b="b"/>
              <a:pathLst>
                <a:path w="342900" h="9525">
                  <a:moveTo>
                    <a:pt x="7348" y="7348"/>
                  </a:moveTo>
                  <a:lnTo>
                    <a:pt x="337866" y="734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914344"/>
              <a:endParaRPr lang="en-US" sz="883">
                <a:gradFill>
                  <a:gsLst>
                    <a:gs pos="0">
                      <a:srgbClr val="505050"/>
                    </a:gs>
                    <a:gs pos="100000">
                      <a:srgbClr val="505050"/>
                    </a:gs>
                  </a:gsLst>
                  <a:lin ang="5400000" scaled="1"/>
                </a:gradFill>
                <a:latin typeface="Segoe UI"/>
              </a:endParaRPr>
            </a:p>
          </p:txBody>
        </p:sp>
      </p:grpSp>
      <p:grpSp>
        <p:nvGrpSpPr>
          <p:cNvPr id="55" name="Group 54">
            <a:extLst>
              <a:ext uri="{FF2B5EF4-FFF2-40B4-BE49-F238E27FC236}">
                <a16:creationId xmlns:a16="http://schemas.microsoft.com/office/drawing/2014/main" id="{68BE0919-19C8-4425-BBFB-E8E054CA12F7}"/>
              </a:ext>
            </a:extLst>
          </p:cNvPr>
          <p:cNvGrpSpPr/>
          <p:nvPr/>
        </p:nvGrpSpPr>
        <p:grpSpPr>
          <a:xfrm>
            <a:off x="489338" y="4230314"/>
            <a:ext cx="505757" cy="404247"/>
            <a:chOff x="2533828" y="3717460"/>
            <a:chExt cx="655893" cy="524250"/>
          </a:xfrm>
        </p:grpSpPr>
        <p:grpSp>
          <p:nvGrpSpPr>
            <p:cNvPr id="56" name="Group 55">
              <a:extLst>
                <a:ext uri="{FF2B5EF4-FFF2-40B4-BE49-F238E27FC236}">
                  <a16:creationId xmlns:a16="http://schemas.microsoft.com/office/drawing/2014/main" id="{60D75A7A-0F60-446C-8965-859D2F24964B}"/>
                </a:ext>
              </a:extLst>
            </p:cNvPr>
            <p:cNvGrpSpPr/>
            <p:nvPr/>
          </p:nvGrpSpPr>
          <p:grpSpPr>
            <a:xfrm>
              <a:off x="2533828" y="3878938"/>
              <a:ext cx="351436" cy="362772"/>
              <a:chOff x="6979556" y="4967290"/>
              <a:chExt cx="295275" cy="304800"/>
            </a:xfrm>
          </p:grpSpPr>
          <p:sp>
            <p:nvSpPr>
              <p:cNvPr id="60" name="Freeform: Shape 59">
                <a:extLst>
                  <a:ext uri="{FF2B5EF4-FFF2-40B4-BE49-F238E27FC236}">
                    <a16:creationId xmlns:a16="http://schemas.microsoft.com/office/drawing/2014/main" id="{06558196-AC22-4970-AE21-60AE89A1505F}"/>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914344"/>
                <a:endParaRPr lang="en-US" sz="883">
                  <a:gradFill>
                    <a:gsLst>
                      <a:gs pos="0">
                        <a:srgbClr val="505050"/>
                      </a:gs>
                      <a:gs pos="100000">
                        <a:srgbClr val="505050"/>
                      </a:gs>
                    </a:gsLst>
                    <a:lin ang="5400000" scaled="1"/>
                  </a:gradFill>
                  <a:latin typeface="Segoe UI"/>
                </a:endParaRPr>
              </a:p>
            </p:txBody>
          </p:sp>
          <p:sp>
            <p:nvSpPr>
              <p:cNvPr id="61" name="Freeform: Shape 60">
                <a:extLst>
                  <a:ext uri="{FF2B5EF4-FFF2-40B4-BE49-F238E27FC236}">
                    <a16:creationId xmlns:a16="http://schemas.microsoft.com/office/drawing/2014/main" id="{9D8C6B53-0A8A-4E56-B554-295B318D35F3}"/>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914344"/>
                <a:endParaRPr lang="en-US" sz="883">
                  <a:gradFill>
                    <a:gsLst>
                      <a:gs pos="0">
                        <a:srgbClr val="505050"/>
                      </a:gs>
                      <a:gs pos="100000">
                        <a:srgbClr val="505050"/>
                      </a:gs>
                    </a:gsLst>
                    <a:lin ang="5400000" scaled="1"/>
                  </a:gradFill>
                  <a:latin typeface="Segoe UI"/>
                </a:endParaRPr>
              </a:p>
            </p:txBody>
          </p:sp>
        </p:grpSp>
        <p:grpSp>
          <p:nvGrpSpPr>
            <p:cNvPr id="57" name="Group 56">
              <a:extLst>
                <a:ext uri="{FF2B5EF4-FFF2-40B4-BE49-F238E27FC236}">
                  <a16:creationId xmlns:a16="http://schemas.microsoft.com/office/drawing/2014/main" id="{687B7953-ED63-43F3-A808-D9077942C8D6}"/>
                </a:ext>
              </a:extLst>
            </p:cNvPr>
            <p:cNvGrpSpPr/>
            <p:nvPr/>
          </p:nvGrpSpPr>
          <p:grpSpPr>
            <a:xfrm>
              <a:off x="2900401" y="3717460"/>
              <a:ext cx="289320" cy="298652"/>
              <a:chOff x="6979556" y="4967290"/>
              <a:chExt cx="295275" cy="304800"/>
            </a:xfrm>
          </p:grpSpPr>
          <p:sp>
            <p:nvSpPr>
              <p:cNvPr id="58" name="Freeform: Shape 57">
                <a:extLst>
                  <a:ext uri="{FF2B5EF4-FFF2-40B4-BE49-F238E27FC236}">
                    <a16:creationId xmlns:a16="http://schemas.microsoft.com/office/drawing/2014/main" id="{9C3797CA-2460-45F9-B13D-3D9BDAA7958F}"/>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914344"/>
                <a:endParaRPr lang="en-US" sz="883">
                  <a:gradFill>
                    <a:gsLst>
                      <a:gs pos="0">
                        <a:srgbClr val="505050"/>
                      </a:gs>
                      <a:gs pos="100000">
                        <a:srgbClr val="505050"/>
                      </a:gs>
                    </a:gsLst>
                    <a:lin ang="5400000" scaled="1"/>
                  </a:gradFill>
                  <a:latin typeface="Segoe UI"/>
                </a:endParaRPr>
              </a:p>
            </p:txBody>
          </p:sp>
          <p:sp>
            <p:nvSpPr>
              <p:cNvPr id="59" name="Freeform: Shape 58">
                <a:extLst>
                  <a:ext uri="{FF2B5EF4-FFF2-40B4-BE49-F238E27FC236}">
                    <a16:creationId xmlns:a16="http://schemas.microsoft.com/office/drawing/2014/main" id="{5E8FC7E0-BBE4-40F4-AA05-5CA1EEB4C99C}"/>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defTabSz="914344"/>
                <a:endParaRPr lang="en-US" sz="883">
                  <a:gradFill>
                    <a:gsLst>
                      <a:gs pos="0">
                        <a:srgbClr val="505050"/>
                      </a:gs>
                      <a:gs pos="100000">
                        <a:srgbClr val="505050"/>
                      </a:gs>
                    </a:gsLst>
                    <a:lin ang="5400000" scaled="1"/>
                  </a:gradFill>
                  <a:latin typeface="Segoe UI"/>
                </a:endParaRPr>
              </a:p>
            </p:txBody>
          </p:sp>
        </p:grpSp>
      </p:grpSp>
      <p:sp>
        <p:nvSpPr>
          <p:cNvPr id="62" name="globe_2" title="Icon of a sphere made of lines">
            <a:extLst>
              <a:ext uri="{FF2B5EF4-FFF2-40B4-BE49-F238E27FC236}">
                <a16:creationId xmlns:a16="http://schemas.microsoft.com/office/drawing/2014/main" id="{6424A369-B321-4405-8AE4-9D998F2FADD5}"/>
              </a:ext>
            </a:extLst>
          </p:cNvPr>
          <p:cNvSpPr>
            <a:spLocks noChangeAspect="1" noEditPoints="1"/>
          </p:cNvSpPr>
          <p:nvPr/>
        </p:nvSpPr>
        <p:spPr bwMode="auto">
          <a:xfrm>
            <a:off x="499799" y="5395433"/>
            <a:ext cx="484835" cy="484835"/>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44"/>
            <a:endParaRPr lang="en-US" sz="883">
              <a:gradFill>
                <a:gsLst>
                  <a:gs pos="0">
                    <a:srgbClr val="505050"/>
                  </a:gs>
                  <a:gs pos="100000">
                    <a:srgbClr val="505050"/>
                  </a:gs>
                </a:gsLst>
              </a:gradFill>
              <a:latin typeface="Segoe UI"/>
            </a:endParaRPr>
          </a:p>
        </p:txBody>
      </p:sp>
      <p:sp>
        <p:nvSpPr>
          <p:cNvPr id="2" name="TextBox 1">
            <a:extLst>
              <a:ext uri="{FF2B5EF4-FFF2-40B4-BE49-F238E27FC236}">
                <a16:creationId xmlns:a16="http://schemas.microsoft.com/office/drawing/2014/main" id="{CB869F3F-35EF-46E7-A1C0-E267C1A8A670}"/>
              </a:ext>
            </a:extLst>
          </p:cNvPr>
          <p:cNvSpPr txBox="1"/>
          <p:nvPr/>
        </p:nvSpPr>
        <p:spPr>
          <a:xfrm>
            <a:off x="1278876" y="1283858"/>
            <a:ext cx="5161261" cy="1120654"/>
          </a:xfrm>
          <a:prstGeom prst="rect">
            <a:avLst/>
          </a:prstGeom>
          <a:noFill/>
        </p:spPr>
        <p:txBody>
          <a:bodyPr wrap="square" lIns="179285" tIns="143428" rIns="179285" bIns="143428" rtlCol="0">
            <a:spAutoFit/>
          </a:bodyPr>
          <a:lstStyle/>
          <a:p>
            <a:pPr defTabSz="1219170"/>
            <a:r>
              <a:rPr lang="en-US">
                <a:solidFill>
                  <a:srgbClr val="FFFFFF"/>
                </a:solidFill>
                <a:latin typeface="Segoe UI" panose="020B0502040204020203" pitchFamily="34" charset="0"/>
              </a:rPr>
              <a:t>Allows Power Apps and Power Automate to reach on-premises resources for hybrid integration scenarios. </a:t>
            </a:r>
            <a:endParaRPr lang="en-US">
              <a:solidFill>
                <a:srgbClr val="FFFFFF"/>
              </a:solidFill>
              <a:latin typeface="Segoe UI"/>
            </a:endParaRPr>
          </a:p>
        </p:txBody>
      </p:sp>
      <p:sp>
        <p:nvSpPr>
          <p:cNvPr id="39" name="TextBox 38">
            <a:extLst>
              <a:ext uri="{FF2B5EF4-FFF2-40B4-BE49-F238E27FC236}">
                <a16:creationId xmlns:a16="http://schemas.microsoft.com/office/drawing/2014/main" id="{3413844E-D73A-43D4-BFD6-460DA8986A78}"/>
              </a:ext>
            </a:extLst>
          </p:cNvPr>
          <p:cNvSpPr txBox="1"/>
          <p:nvPr/>
        </p:nvSpPr>
        <p:spPr>
          <a:xfrm>
            <a:off x="1276182" y="2383414"/>
            <a:ext cx="5280407" cy="843655"/>
          </a:xfrm>
          <a:prstGeom prst="rect">
            <a:avLst/>
          </a:prstGeom>
          <a:noFill/>
        </p:spPr>
        <p:txBody>
          <a:bodyPr wrap="square" lIns="179285" tIns="143428" rIns="179285" bIns="143428" rtlCol="0">
            <a:spAutoFit/>
          </a:bodyPr>
          <a:lstStyle/>
          <a:p>
            <a:pPr defTabSz="1219170"/>
            <a:r>
              <a:rPr lang="en-US" dirty="0">
                <a:solidFill>
                  <a:srgbClr val="FFFFFF"/>
                </a:solidFill>
                <a:latin typeface="Segoe UI" panose="020B0502040204020203" pitchFamily="34" charset="0"/>
              </a:rPr>
              <a:t>Leverages Azure Service Bus relay technology to securely allow access to on-premises resources.</a:t>
            </a:r>
          </a:p>
        </p:txBody>
      </p:sp>
      <p:sp>
        <p:nvSpPr>
          <p:cNvPr id="40" name="TextBox 39">
            <a:extLst>
              <a:ext uri="{FF2B5EF4-FFF2-40B4-BE49-F238E27FC236}">
                <a16:creationId xmlns:a16="http://schemas.microsoft.com/office/drawing/2014/main" id="{D29EFAFA-FF56-45C3-8743-F90CBD6F0B78}"/>
              </a:ext>
            </a:extLst>
          </p:cNvPr>
          <p:cNvSpPr txBox="1"/>
          <p:nvPr/>
        </p:nvSpPr>
        <p:spPr>
          <a:xfrm>
            <a:off x="1276181" y="3267882"/>
            <a:ext cx="5255865" cy="788255"/>
          </a:xfrm>
          <a:prstGeom prst="rect">
            <a:avLst/>
          </a:prstGeom>
          <a:noFill/>
        </p:spPr>
        <p:txBody>
          <a:bodyPr wrap="square" lIns="179285" tIns="143428" rIns="179285" bIns="143428" rtlCol="0">
            <a:spAutoFit/>
          </a:bodyPr>
          <a:lstStyle/>
          <a:p>
            <a:pPr defTabSz="914344">
              <a:lnSpc>
                <a:spcPct val="90000"/>
              </a:lnSpc>
              <a:spcAft>
                <a:spcPts val="588"/>
              </a:spcAft>
            </a:pPr>
            <a:r>
              <a:rPr lang="en-US" dirty="0">
                <a:solidFill>
                  <a:srgbClr val="FFFFFF"/>
                </a:solidFill>
                <a:latin typeface="Segoe UI" panose="020B0502040204020203" pitchFamily="34" charset="0"/>
              </a:rPr>
              <a:t>The gateway service must run on a local server in your on-premises location</a:t>
            </a:r>
            <a:endParaRPr lang="en-US" dirty="0">
              <a:solidFill>
                <a:srgbClr val="FFFFFF"/>
              </a:solidFill>
              <a:latin typeface="Segoe UI"/>
            </a:endParaRPr>
          </a:p>
        </p:txBody>
      </p:sp>
      <p:sp>
        <p:nvSpPr>
          <p:cNvPr id="63" name="TextBox 62">
            <a:extLst>
              <a:ext uri="{FF2B5EF4-FFF2-40B4-BE49-F238E27FC236}">
                <a16:creationId xmlns:a16="http://schemas.microsoft.com/office/drawing/2014/main" id="{C5289E6A-5155-4747-A6D5-9859906026BE}"/>
              </a:ext>
            </a:extLst>
          </p:cNvPr>
          <p:cNvSpPr txBox="1"/>
          <p:nvPr/>
        </p:nvSpPr>
        <p:spPr>
          <a:xfrm>
            <a:off x="1276182" y="4006378"/>
            <a:ext cx="5280407" cy="1037554"/>
          </a:xfrm>
          <a:prstGeom prst="rect">
            <a:avLst/>
          </a:prstGeom>
          <a:noFill/>
        </p:spPr>
        <p:txBody>
          <a:bodyPr wrap="square" lIns="179285" tIns="143428" rIns="179285" bIns="143428" rtlCol="0">
            <a:spAutoFit/>
          </a:bodyPr>
          <a:lstStyle/>
          <a:p>
            <a:pPr defTabSz="914344">
              <a:lnSpc>
                <a:spcPct val="90000"/>
              </a:lnSpc>
              <a:spcAft>
                <a:spcPts val="588"/>
              </a:spcAft>
            </a:pPr>
            <a:r>
              <a:rPr lang="en-US">
                <a:solidFill>
                  <a:srgbClr val="FFFFFF"/>
                </a:solidFill>
                <a:latin typeface="Segoe UI" panose="020B0502040204020203" pitchFamily="34" charset="0"/>
              </a:rPr>
              <a:t>Setting up a data source on the gateway requires credentials that are encrypted securely. All access to data uses these creds</a:t>
            </a:r>
            <a:endParaRPr lang="en-US">
              <a:solidFill>
                <a:srgbClr val="FFFFFF"/>
              </a:solidFill>
              <a:latin typeface="Segoe UI"/>
            </a:endParaRPr>
          </a:p>
        </p:txBody>
      </p:sp>
      <p:sp>
        <p:nvSpPr>
          <p:cNvPr id="65" name="TextBox 64">
            <a:extLst>
              <a:ext uri="{FF2B5EF4-FFF2-40B4-BE49-F238E27FC236}">
                <a16:creationId xmlns:a16="http://schemas.microsoft.com/office/drawing/2014/main" id="{1B1D2AA4-DF49-48FD-AEE3-514881AD0CA8}"/>
              </a:ext>
            </a:extLst>
          </p:cNvPr>
          <p:cNvSpPr txBox="1"/>
          <p:nvPr/>
        </p:nvSpPr>
        <p:spPr>
          <a:xfrm>
            <a:off x="1262115" y="5179554"/>
            <a:ext cx="5047636" cy="1674652"/>
          </a:xfrm>
          <a:prstGeom prst="rect">
            <a:avLst/>
          </a:prstGeom>
          <a:noFill/>
        </p:spPr>
        <p:txBody>
          <a:bodyPr wrap="square" lIns="179285" tIns="143428" rIns="179285" bIns="143428" rtlCol="0">
            <a:spAutoFit/>
          </a:bodyPr>
          <a:lstStyle/>
          <a:p>
            <a:pPr defTabSz="1219170"/>
            <a:r>
              <a:rPr lang="en-US" dirty="0">
                <a:solidFill>
                  <a:srgbClr val="FFFFFF"/>
                </a:solidFill>
                <a:latin typeface="Segoe UI" panose="020B0502040204020203" pitchFamily="34" charset="0"/>
              </a:rPr>
              <a:t>The gateway service creates an outbound connection to Azure Service Bus on ports: TCP 443(default), 5671, 5672, 9350 through 9354.</a:t>
            </a:r>
          </a:p>
          <a:p>
            <a:pPr defTabSz="1219170"/>
            <a:br>
              <a:rPr lang="en-US" dirty="0">
                <a:solidFill>
                  <a:srgbClr val="FFFFFF"/>
                </a:solidFill>
                <a:latin typeface="Segoe UI"/>
              </a:rPr>
            </a:br>
            <a:endParaRPr lang="en-US" dirty="0">
              <a:solidFill>
                <a:srgbClr val="FFFFFF"/>
              </a:solidFill>
              <a:latin typeface="Segoe UI"/>
            </a:endParaRPr>
          </a:p>
        </p:txBody>
      </p:sp>
      <p:sp>
        <p:nvSpPr>
          <p:cNvPr id="69" name="Freeform: Shape 68">
            <a:extLst>
              <a:ext uri="{FF2B5EF4-FFF2-40B4-BE49-F238E27FC236}">
                <a16:creationId xmlns:a16="http://schemas.microsoft.com/office/drawing/2014/main" id="{E273643A-8E2A-451A-B94A-A6ED833942D0}"/>
              </a:ext>
            </a:extLst>
          </p:cNvPr>
          <p:cNvSpPr/>
          <p:nvPr/>
        </p:nvSpPr>
        <p:spPr>
          <a:xfrm flipH="1">
            <a:off x="6510534" y="1514991"/>
            <a:ext cx="5922135" cy="4475836"/>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896346">
              <a:defRPr/>
            </a:pPr>
            <a:endParaRPr lang="en-US" sz="1176">
              <a:solidFill>
                <a:srgbClr val="000000"/>
              </a:solidFill>
              <a:latin typeface="Arial"/>
            </a:endParaRPr>
          </a:p>
        </p:txBody>
      </p:sp>
      <p:pic>
        <p:nvPicPr>
          <p:cNvPr id="14338" name="Picture 2">
            <a:extLst>
              <a:ext uri="{FF2B5EF4-FFF2-40B4-BE49-F238E27FC236}">
                <a16:creationId xmlns:a16="http://schemas.microsoft.com/office/drawing/2014/main" id="{E3C17794-5C4A-41F0-947F-010F3F25C62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739355" y="1687811"/>
            <a:ext cx="5487868" cy="4115901"/>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Door Open">
            <a:extLst>
              <a:ext uri="{FF2B5EF4-FFF2-40B4-BE49-F238E27FC236}">
                <a16:creationId xmlns:a16="http://schemas.microsoft.com/office/drawing/2014/main" id="{C8014349-D1FA-46F4-B616-A3D85D0F9A6D}"/>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65578" y="1501186"/>
            <a:ext cx="580735" cy="580735"/>
          </a:xfrm>
          <a:prstGeom prst="rect">
            <a:avLst/>
          </a:prstGeom>
        </p:spPr>
      </p:pic>
      <p:sp>
        <p:nvSpPr>
          <p:cNvPr id="4" name="Hexagon 3">
            <a:extLst>
              <a:ext uri="{FF2B5EF4-FFF2-40B4-BE49-F238E27FC236}">
                <a16:creationId xmlns:a16="http://schemas.microsoft.com/office/drawing/2014/main" id="{EEFD67A0-AE78-4E34-BB06-6F05A0BBF9B0}"/>
              </a:ext>
            </a:extLst>
          </p:cNvPr>
          <p:cNvSpPr/>
          <p:nvPr/>
        </p:nvSpPr>
        <p:spPr bwMode="auto">
          <a:xfrm>
            <a:off x="279490" y="525496"/>
            <a:ext cx="504000" cy="432000"/>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r>
              <a:rPr lang="en-IN" sz="1600" b="1" dirty="0">
                <a:solidFill>
                  <a:srgbClr val="FFFFFF"/>
                </a:solidFill>
                <a:latin typeface="Segoe UI"/>
                <a:cs typeface="Segoe UI" pitchFamily="34" charset="0"/>
              </a:rPr>
              <a:t>6</a:t>
            </a:r>
            <a:endParaRPr lang="en-IN" sz="1176" b="1" dirty="0">
              <a:solidFill>
                <a:srgbClr val="FFFFFF"/>
              </a:solidFill>
              <a:latin typeface="Segoe UI"/>
              <a:cs typeface="Segoe UI" pitchFamily="34" charset="0"/>
            </a:endParaRPr>
          </a:p>
        </p:txBody>
      </p:sp>
    </p:spTree>
    <p:extLst>
      <p:ext uri="{BB962C8B-B14F-4D97-AF65-F5344CB8AC3E}">
        <p14:creationId xmlns:p14="http://schemas.microsoft.com/office/powerpoint/2010/main" val="416079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5E54967C-55FE-471F-88D1-32FB8172604E}"/>
              </a:ext>
            </a:extLst>
          </p:cNvPr>
          <p:cNvGrpSpPr/>
          <p:nvPr/>
        </p:nvGrpSpPr>
        <p:grpSpPr>
          <a:xfrm>
            <a:off x="10586497" y="-414638"/>
            <a:ext cx="2223132" cy="1835499"/>
            <a:chOff x="10308253" y="-1239842"/>
            <a:chExt cx="2954665" cy="2439479"/>
          </a:xfrm>
        </p:grpSpPr>
        <p:sp>
          <p:nvSpPr>
            <p:cNvPr id="21" name="Hexagon 20">
              <a:extLst>
                <a:ext uri="{FF2B5EF4-FFF2-40B4-BE49-F238E27FC236}">
                  <a16:creationId xmlns:a16="http://schemas.microsoft.com/office/drawing/2014/main" id="{4F662F56-B1E9-4928-BC98-6AEB55656C6B}"/>
                </a:ext>
              </a:extLst>
            </p:cNvPr>
            <p:cNvSpPr/>
            <p:nvPr/>
          </p:nvSpPr>
          <p:spPr bwMode="auto">
            <a:xfrm>
              <a:off x="11629727" y="-238977"/>
              <a:ext cx="1633191" cy="1438614"/>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endParaRPr lang="en-IN" sz="1176" b="1" err="1">
                <a:solidFill>
                  <a:srgbClr val="FFFFFF"/>
                </a:solidFill>
                <a:latin typeface="Segoe UI"/>
                <a:cs typeface="Segoe UI" pitchFamily="34" charset="0"/>
              </a:endParaRPr>
            </a:p>
          </p:txBody>
        </p:sp>
        <p:sp>
          <p:nvSpPr>
            <p:cNvPr id="22" name="Hexagon 21">
              <a:extLst>
                <a:ext uri="{FF2B5EF4-FFF2-40B4-BE49-F238E27FC236}">
                  <a16:creationId xmlns:a16="http://schemas.microsoft.com/office/drawing/2014/main" id="{5F467F69-CD48-4964-AAC0-5BDB64C4F1C9}"/>
                </a:ext>
              </a:extLst>
            </p:cNvPr>
            <p:cNvSpPr/>
            <p:nvPr/>
          </p:nvSpPr>
          <p:spPr bwMode="auto">
            <a:xfrm>
              <a:off x="10308253" y="-1239842"/>
              <a:ext cx="2357296" cy="2076450"/>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F3F76BD2-BC94-4994-A9A9-9A522E1C00AF}"/>
              </a:ext>
            </a:extLst>
          </p:cNvPr>
          <p:cNvGrpSpPr/>
          <p:nvPr/>
        </p:nvGrpSpPr>
        <p:grpSpPr>
          <a:xfrm>
            <a:off x="1" y="487"/>
            <a:ext cx="8802395" cy="1366843"/>
            <a:chOff x="0" y="0"/>
            <a:chExt cx="8978900" cy="1394250"/>
          </a:xfrm>
          <a:solidFill>
            <a:schemeClr val="accent6"/>
          </a:solidFill>
        </p:grpSpPr>
        <p:sp>
          <p:nvSpPr>
            <p:cNvPr id="24" name="Freeform: Shape 23">
              <a:extLst>
                <a:ext uri="{FF2B5EF4-FFF2-40B4-BE49-F238E27FC236}">
                  <a16:creationId xmlns:a16="http://schemas.microsoft.com/office/drawing/2014/main" id="{BCECBAA9-7369-4555-89E8-9F2447DBBADC}"/>
                </a:ext>
              </a:extLst>
            </p:cNvPr>
            <p:cNvSpPr/>
            <p:nvPr/>
          </p:nvSpPr>
          <p:spPr bwMode="auto">
            <a:xfrm>
              <a:off x="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endParaRPr lang="en-IN" sz="1176" b="1">
                <a:solidFill>
                  <a:srgbClr val="FFFFFF"/>
                </a:solidFill>
                <a:latin typeface="Segoe UI"/>
                <a:ea typeface="Segoe UI" pitchFamily="34" charset="0"/>
                <a:cs typeface="Segoe UI" pitchFamily="34" charset="0"/>
              </a:endParaRPr>
            </a:p>
          </p:txBody>
        </p:sp>
        <p:sp>
          <p:nvSpPr>
            <p:cNvPr id="25" name="Freeform: Shape 24">
              <a:extLst>
                <a:ext uri="{FF2B5EF4-FFF2-40B4-BE49-F238E27FC236}">
                  <a16:creationId xmlns:a16="http://schemas.microsoft.com/office/drawing/2014/main" id="{8AA8B1C2-2D13-4389-BAE3-464FC04BDD7A}"/>
                </a:ext>
              </a:extLst>
            </p:cNvPr>
            <p:cNvSpPr/>
            <p:nvPr/>
          </p:nvSpPr>
          <p:spPr bwMode="auto">
            <a:xfrm>
              <a:off x="25527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endParaRPr lang="en-IN" sz="1176" b="1">
                <a:solidFill>
                  <a:srgbClr val="FFFFFF"/>
                </a:solidFill>
                <a:latin typeface="Segoe UI"/>
                <a:ea typeface="Segoe UI" pitchFamily="34" charset="0"/>
                <a:cs typeface="Segoe UI" pitchFamily="34" charset="0"/>
              </a:endParaRPr>
            </a:p>
          </p:txBody>
        </p:sp>
      </p:grpSp>
      <p:sp>
        <p:nvSpPr>
          <p:cNvPr id="26" name="Title 1">
            <a:extLst>
              <a:ext uri="{FF2B5EF4-FFF2-40B4-BE49-F238E27FC236}">
                <a16:creationId xmlns:a16="http://schemas.microsoft.com/office/drawing/2014/main" id="{37515D8C-4AC1-423E-B130-11A006D80EF9}"/>
              </a:ext>
            </a:extLst>
          </p:cNvPr>
          <p:cNvSpPr txBox="1">
            <a:spLocks/>
          </p:cNvSpPr>
          <p:nvPr/>
        </p:nvSpPr>
        <p:spPr>
          <a:xfrm>
            <a:off x="893990" y="471240"/>
            <a:ext cx="11018520" cy="496867"/>
          </a:xfrm>
          <a:prstGeom prst="rect">
            <a:avLst/>
          </a:prstGeom>
        </p:spPr>
        <p:txBody>
          <a:bodyPr vert="horz" wrap="square" lIns="0" tIns="0" rIns="0" bIns="0" rtlCol="0" anchor="t">
            <a:spAutoFit/>
          </a:bodyPr>
          <a:lstStyle>
            <a:lvl1pPr algn="l" defTabSz="932742" rtl="0" eaLnBrk="1" latinLnBrk="0" hangingPunct="1">
              <a:lnSpc>
                <a:spcPts val="3137"/>
              </a:lnSpc>
              <a:spcBef>
                <a:spcPct val="0"/>
              </a:spcBef>
              <a:buNone/>
              <a:defRPr lang="en-US" sz="2745" b="0" strike="noStrike" kern="1200" cap="none" spc="-50" baseline="0">
                <a:ln w="3175">
                  <a:noFill/>
                </a:ln>
                <a:solidFill>
                  <a:schemeClr val="tx1"/>
                </a:solidFill>
                <a:effectLst/>
                <a:latin typeface="+mj-lt"/>
                <a:ea typeface="+mn-ea"/>
                <a:cs typeface="Segoe UI" pitchFamily="34" charset="0"/>
              </a:defRPr>
            </a:lvl1pPr>
          </a:lstStyle>
          <a:p>
            <a:pPr defTabSz="1243625">
              <a:lnSpc>
                <a:spcPts val="4183"/>
              </a:lnSpc>
            </a:pPr>
            <a:r>
              <a:rPr lang="en-US" sz="2750" spc="-67" dirty="0">
                <a:solidFill>
                  <a:srgbClr val="FFFFFF"/>
                </a:solidFill>
                <a:latin typeface="Segoe UI Semibold"/>
              </a:rPr>
              <a:t>Capabilities</a:t>
            </a:r>
          </a:p>
        </p:txBody>
      </p:sp>
      <p:sp>
        <p:nvSpPr>
          <p:cNvPr id="27" name="TextBox 26">
            <a:extLst>
              <a:ext uri="{FF2B5EF4-FFF2-40B4-BE49-F238E27FC236}">
                <a16:creationId xmlns:a16="http://schemas.microsoft.com/office/drawing/2014/main" id="{B6656C13-7C16-419A-8B4D-F2794E9B9CCC}"/>
              </a:ext>
            </a:extLst>
          </p:cNvPr>
          <p:cNvSpPr txBox="1"/>
          <p:nvPr/>
        </p:nvSpPr>
        <p:spPr>
          <a:xfrm>
            <a:off x="5111147" y="6471981"/>
            <a:ext cx="1969707" cy="184666"/>
          </a:xfrm>
          <a:prstGeom prst="rect">
            <a:avLst/>
          </a:prstGeom>
          <a:noFill/>
        </p:spPr>
        <p:txBody>
          <a:bodyPr wrap="square" lIns="0" tIns="0" rIns="0" bIns="0" rtlCol="0" anchor="ctr">
            <a:spAutoFit/>
          </a:bodyPr>
          <a:lstStyle/>
          <a:p>
            <a:pPr algn="ctr" defTabSz="1219170"/>
            <a:r>
              <a:rPr lang="en-US" sz="1200">
                <a:gradFill>
                  <a:gsLst>
                    <a:gs pos="2917">
                      <a:srgbClr val="282828">
                        <a:alpha val="25000"/>
                      </a:srgbClr>
                    </a:gs>
                    <a:gs pos="30000">
                      <a:srgbClr val="282828">
                        <a:alpha val="25000"/>
                      </a:srgbClr>
                    </a:gs>
                  </a:gsLst>
                  <a:lin ang="5400000" scaled="0"/>
                </a:gradFill>
                <a:latin typeface="Segoe UI Semibold"/>
              </a:rPr>
              <a:t>MICROSOFT CONFIDENTIAL</a:t>
            </a:r>
          </a:p>
        </p:txBody>
      </p:sp>
      <p:grpSp>
        <p:nvGrpSpPr>
          <p:cNvPr id="28" name="Group 27">
            <a:extLst>
              <a:ext uri="{FF2B5EF4-FFF2-40B4-BE49-F238E27FC236}">
                <a16:creationId xmlns:a16="http://schemas.microsoft.com/office/drawing/2014/main" id="{6D8243AB-6DDD-44ED-A496-4C6D9168200E}"/>
              </a:ext>
            </a:extLst>
          </p:cNvPr>
          <p:cNvGrpSpPr/>
          <p:nvPr/>
        </p:nvGrpSpPr>
        <p:grpSpPr>
          <a:xfrm>
            <a:off x="287319" y="1647841"/>
            <a:ext cx="11617363" cy="5044674"/>
            <a:chOff x="317715" y="1420920"/>
            <a:chExt cx="11617363" cy="5044675"/>
          </a:xfrm>
        </p:grpSpPr>
        <p:grpSp>
          <p:nvGrpSpPr>
            <p:cNvPr id="29" name="Group 28">
              <a:extLst>
                <a:ext uri="{FF2B5EF4-FFF2-40B4-BE49-F238E27FC236}">
                  <a16:creationId xmlns:a16="http://schemas.microsoft.com/office/drawing/2014/main" id="{BDF90CBC-2371-4FC7-A6B3-01F703797602}"/>
                </a:ext>
              </a:extLst>
            </p:cNvPr>
            <p:cNvGrpSpPr/>
            <p:nvPr/>
          </p:nvGrpSpPr>
          <p:grpSpPr>
            <a:xfrm>
              <a:off x="6211414" y="1712633"/>
              <a:ext cx="5723664" cy="4492256"/>
              <a:chOff x="6150620" y="1660559"/>
              <a:chExt cx="5723664" cy="4492256"/>
            </a:xfrm>
          </p:grpSpPr>
          <p:pic>
            <p:nvPicPr>
              <p:cNvPr id="37" name="Picture 2" descr="Manage users">
                <a:extLst>
                  <a:ext uri="{FF2B5EF4-FFF2-40B4-BE49-F238E27FC236}">
                    <a16:creationId xmlns:a16="http://schemas.microsoft.com/office/drawing/2014/main" id="{2C4A1EE5-8CCE-49C8-B963-86F4E05DBD6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150620" y="1660559"/>
                <a:ext cx="5723664" cy="3892092"/>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F262E6C2-21A8-4554-B6D5-2C1EE17C1EA2}"/>
                  </a:ext>
                </a:extLst>
              </p:cNvPr>
              <p:cNvSpPr txBox="1"/>
              <p:nvPr/>
            </p:nvSpPr>
            <p:spPr>
              <a:xfrm>
                <a:off x="6150620" y="5552651"/>
                <a:ext cx="5723664" cy="600164"/>
              </a:xfrm>
              <a:prstGeom prst="rect">
                <a:avLst/>
              </a:prstGeom>
              <a:noFill/>
            </p:spPr>
            <p:txBody>
              <a:bodyPr wrap="square" lIns="182880" tIns="146304" rIns="182880" bIns="146304" rtlCol="0">
                <a:spAutoFit/>
              </a:bodyPr>
              <a:lstStyle/>
              <a:p>
                <a:pPr algn="ctr" defTabSz="1219170">
                  <a:lnSpc>
                    <a:spcPct val="90000"/>
                  </a:lnSpc>
                  <a:spcAft>
                    <a:spcPts val="600"/>
                  </a:spcAft>
                </a:pPr>
                <a:r>
                  <a:rPr lang="en-US" sz="1100" b="1" dirty="0">
                    <a:gradFill>
                      <a:gsLst>
                        <a:gs pos="2917">
                          <a:srgbClr val="282828"/>
                        </a:gs>
                        <a:gs pos="30000">
                          <a:srgbClr val="282828"/>
                        </a:gs>
                      </a:gsLst>
                      <a:lin ang="5400000" scaled="0"/>
                    </a:gradFill>
                    <a:latin typeface="Segoe UI"/>
                  </a:rPr>
                  <a:t>Manage users in 3 different categories (admins, can use, and can use + share). Learn more </a:t>
                </a:r>
                <a:r>
                  <a:rPr lang="en-US" sz="1100" b="1" dirty="0">
                    <a:gradFill>
                      <a:gsLst>
                        <a:gs pos="2917">
                          <a:srgbClr val="282828"/>
                        </a:gs>
                        <a:gs pos="30000">
                          <a:srgbClr val="282828"/>
                        </a:gs>
                      </a:gsLst>
                      <a:lin ang="5400000" scaled="0"/>
                    </a:gradFill>
                    <a:latin typeface="Segoe UI"/>
                    <a:hlinkClick r:id="rId4"/>
                  </a:rPr>
                  <a:t>here</a:t>
                </a:r>
                <a:r>
                  <a:rPr lang="en-US" sz="1100" b="1" dirty="0">
                    <a:gradFill>
                      <a:gsLst>
                        <a:gs pos="2917">
                          <a:srgbClr val="282828"/>
                        </a:gs>
                        <a:gs pos="30000">
                          <a:srgbClr val="282828"/>
                        </a:gs>
                      </a:gsLst>
                      <a:lin ang="5400000" scaled="0"/>
                    </a:gradFill>
                    <a:latin typeface="Segoe UI"/>
                  </a:rPr>
                  <a:t>.</a:t>
                </a:r>
              </a:p>
            </p:txBody>
          </p:sp>
        </p:grpSp>
        <p:grpSp>
          <p:nvGrpSpPr>
            <p:cNvPr id="30" name="Group 29">
              <a:extLst>
                <a:ext uri="{FF2B5EF4-FFF2-40B4-BE49-F238E27FC236}">
                  <a16:creationId xmlns:a16="http://schemas.microsoft.com/office/drawing/2014/main" id="{107B4CE1-016A-4D67-86BE-F6BC90E3EBB3}"/>
                </a:ext>
              </a:extLst>
            </p:cNvPr>
            <p:cNvGrpSpPr/>
            <p:nvPr/>
          </p:nvGrpSpPr>
          <p:grpSpPr>
            <a:xfrm>
              <a:off x="317715" y="1420920"/>
              <a:ext cx="5713135" cy="5044675"/>
              <a:chOff x="317715" y="1420920"/>
              <a:chExt cx="5713135" cy="5044675"/>
            </a:xfrm>
          </p:grpSpPr>
          <p:pic>
            <p:nvPicPr>
              <p:cNvPr id="31" name="Picture 2" descr="On-premises gateway page">
                <a:extLst>
                  <a:ext uri="{FF2B5EF4-FFF2-40B4-BE49-F238E27FC236}">
                    <a16:creationId xmlns:a16="http://schemas.microsoft.com/office/drawing/2014/main" id="{0D2CB2ED-CB4C-4777-8459-82C10AB42A94}"/>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317715" y="1420920"/>
                <a:ext cx="5713135" cy="1663797"/>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928F5ED7-AFFE-4520-B8AB-22B0814805B9}"/>
                  </a:ext>
                </a:extLst>
              </p:cNvPr>
              <p:cNvSpPr txBox="1"/>
              <p:nvPr/>
            </p:nvSpPr>
            <p:spPr>
              <a:xfrm>
                <a:off x="317715" y="3084717"/>
                <a:ext cx="5713135" cy="447815"/>
              </a:xfrm>
              <a:prstGeom prst="rect">
                <a:avLst/>
              </a:prstGeom>
              <a:noFill/>
            </p:spPr>
            <p:txBody>
              <a:bodyPr wrap="square" lIns="182880" tIns="146304" rIns="182880" bIns="146304" rtlCol="0">
                <a:spAutoFit/>
              </a:bodyPr>
              <a:lstStyle/>
              <a:p>
                <a:pPr algn="ctr" defTabSz="1219170">
                  <a:lnSpc>
                    <a:spcPct val="90000"/>
                  </a:lnSpc>
                  <a:spcAft>
                    <a:spcPts val="600"/>
                  </a:spcAft>
                </a:pPr>
                <a:r>
                  <a:rPr lang="en-US" sz="1100" b="1" dirty="0">
                    <a:gradFill>
                      <a:gsLst>
                        <a:gs pos="2917">
                          <a:srgbClr val="282828"/>
                        </a:gs>
                        <a:gs pos="30000">
                          <a:srgbClr val="282828"/>
                        </a:gs>
                      </a:gsLst>
                      <a:lin ang="5400000" scaled="0"/>
                    </a:gradFill>
                    <a:latin typeface="Segoe UI"/>
                  </a:rPr>
                  <a:t>Manage gateways entirely in the Power Platform admin center. Learn more </a:t>
                </a:r>
                <a:r>
                  <a:rPr lang="en-US" sz="1100" b="1" dirty="0">
                    <a:gradFill>
                      <a:gsLst>
                        <a:gs pos="2917">
                          <a:srgbClr val="282828"/>
                        </a:gs>
                        <a:gs pos="30000">
                          <a:srgbClr val="282828"/>
                        </a:gs>
                      </a:gsLst>
                      <a:lin ang="5400000" scaled="0"/>
                    </a:gradFill>
                    <a:latin typeface="Segoe UI"/>
                    <a:hlinkClick r:id="rId4"/>
                  </a:rPr>
                  <a:t>here</a:t>
                </a:r>
                <a:r>
                  <a:rPr lang="en-US" sz="1100" b="1" dirty="0">
                    <a:gradFill>
                      <a:gsLst>
                        <a:gs pos="2917">
                          <a:srgbClr val="282828"/>
                        </a:gs>
                        <a:gs pos="30000">
                          <a:srgbClr val="282828"/>
                        </a:gs>
                      </a:gsLst>
                      <a:lin ang="5400000" scaled="0"/>
                    </a:gradFill>
                    <a:latin typeface="Segoe UI"/>
                  </a:rPr>
                  <a:t>.</a:t>
                </a:r>
              </a:p>
            </p:txBody>
          </p:sp>
          <p:grpSp>
            <p:nvGrpSpPr>
              <p:cNvPr id="33" name="Group 32">
                <a:extLst>
                  <a:ext uri="{FF2B5EF4-FFF2-40B4-BE49-F238E27FC236}">
                    <a16:creationId xmlns:a16="http://schemas.microsoft.com/office/drawing/2014/main" id="{ADD05CDF-0BA2-4010-A372-0A7A7900A5DA}"/>
                  </a:ext>
                </a:extLst>
              </p:cNvPr>
              <p:cNvGrpSpPr/>
              <p:nvPr/>
            </p:nvGrpSpPr>
            <p:grpSpPr>
              <a:xfrm>
                <a:off x="753221" y="3822386"/>
                <a:ext cx="4793432" cy="2043044"/>
                <a:chOff x="586740" y="3684881"/>
                <a:chExt cx="4793432" cy="2043044"/>
              </a:xfrm>
            </p:grpSpPr>
            <p:pic>
              <p:nvPicPr>
                <p:cNvPr id="35" name="Picture 4" descr="Enable restrict users">
                  <a:extLst>
                    <a:ext uri="{FF2B5EF4-FFF2-40B4-BE49-F238E27FC236}">
                      <a16:creationId xmlns:a16="http://schemas.microsoft.com/office/drawing/2014/main" id="{1F6D90A6-41C3-4444-9556-60EABF8ABE4A}"/>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3186883" y="3684881"/>
                  <a:ext cx="2193289" cy="2043044"/>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36" name="Picture 6" descr="Manage Gateway installers">
                  <a:extLst>
                    <a:ext uri="{FF2B5EF4-FFF2-40B4-BE49-F238E27FC236}">
                      <a16:creationId xmlns:a16="http://schemas.microsoft.com/office/drawing/2014/main" id="{FBC6F51C-29A5-476B-91FC-594D2A607478}"/>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86740" y="3684881"/>
                  <a:ext cx="2514516" cy="2043044"/>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grpSp>
          <p:sp>
            <p:nvSpPr>
              <p:cNvPr id="34" name="TextBox 33">
                <a:extLst>
                  <a:ext uri="{FF2B5EF4-FFF2-40B4-BE49-F238E27FC236}">
                    <a16:creationId xmlns:a16="http://schemas.microsoft.com/office/drawing/2014/main" id="{67DD605A-351A-4EA8-B345-3262389A50C3}"/>
                  </a:ext>
                </a:extLst>
              </p:cNvPr>
              <p:cNvSpPr txBox="1"/>
              <p:nvPr/>
            </p:nvSpPr>
            <p:spPr>
              <a:xfrm>
                <a:off x="753220" y="5865431"/>
                <a:ext cx="4793432" cy="600164"/>
              </a:xfrm>
              <a:prstGeom prst="rect">
                <a:avLst/>
              </a:prstGeom>
              <a:noFill/>
            </p:spPr>
            <p:txBody>
              <a:bodyPr wrap="square" lIns="182880" tIns="146304" rIns="182880" bIns="146304" rtlCol="0">
                <a:spAutoFit/>
              </a:bodyPr>
              <a:lstStyle/>
              <a:p>
                <a:pPr algn="ctr" defTabSz="1219170">
                  <a:lnSpc>
                    <a:spcPct val="90000"/>
                  </a:lnSpc>
                  <a:spcAft>
                    <a:spcPts val="600"/>
                  </a:spcAft>
                </a:pPr>
                <a:r>
                  <a:rPr lang="en-US" sz="1100" b="1" dirty="0">
                    <a:solidFill>
                      <a:srgbClr val="171717"/>
                    </a:solidFill>
                    <a:latin typeface="Segoe UI"/>
                  </a:rPr>
                  <a:t>Manage who can install the on-premises data gateway in your enterprise. Learn more </a:t>
                </a:r>
                <a:r>
                  <a:rPr lang="en-US" sz="1100" b="1" dirty="0">
                    <a:solidFill>
                      <a:srgbClr val="171717"/>
                    </a:solidFill>
                    <a:latin typeface="Segoe UI"/>
                    <a:hlinkClick r:id="rId4"/>
                  </a:rPr>
                  <a:t>here</a:t>
                </a:r>
                <a:r>
                  <a:rPr lang="en-US" sz="1100" b="1" dirty="0">
                    <a:solidFill>
                      <a:srgbClr val="171717"/>
                    </a:solidFill>
                    <a:latin typeface="Segoe UI"/>
                  </a:rPr>
                  <a:t>.</a:t>
                </a:r>
                <a:endParaRPr lang="en-US" sz="1100" b="1" dirty="0">
                  <a:gradFill>
                    <a:gsLst>
                      <a:gs pos="2917">
                        <a:srgbClr val="282828"/>
                      </a:gs>
                      <a:gs pos="30000">
                        <a:srgbClr val="282828"/>
                      </a:gs>
                    </a:gsLst>
                    <a:lin ang="5400000" scaled="0"/>
                  </a:gradFill>
                  <a:latin typeface="Segoe UI"/>
                </a:endParaRPr>
              </a:p>
            </p:txBody>
          </p:sp>
        </p:grpSp>
      </p:grpSp>
      <p:sp>
        <p:nvSpPr>
          <p:cNvPr id="2" name="Hexagon 1">
            <a:extLst>
              <a:ext uri="{FF2B5EF4-FFF2-40B4-BE49-F238E27FC236}">
                <a16:creationId xmlns:a16="http://schemas.microsoft.com/office/drawing/2014/main" id="{84E12507-A667-4BDE-A44B-7BA3FF85EB52}"/>
              </a:ext>
            </a:extLst>
          </p:cNvPr>
          <p:cNvSpPr/>
          <p:nvPr/>
        </p:nvSpPr>
        <p:spPr bwMode="auto">
          <a:xfrm>
            <a:off x="279490" y="525496"/>
            <a:ext cx="504000" cy="432000"/>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r>
              <a:rPr lang="en-IN" sz="1600" b="1" dirty="0">
                <a:solidFill>
                  <a:srgbClr val="FFFFFF"/>
                </a:solidFill>
                <a:latin typeface="Segoe UI"/>
                <a:cs typeface="Segoe UI" pitchFamily="34" charset="0"/>
              </a:rPr>
              <a:t>6</a:t>
            </a:r>
            <a:endParaRPr lang="en-IN" sz="1176" b="1" dirty="0">
              <a:solidFill>
                <a:srgbClr val="FFFFFF"/>
              </a:solidFill>
              <a:latin typeface="Segoe UI"/>
              <a:cs typeface="Segoe UI" pitchFamily="34" charset="0"/>
            </a:endParaRPr>
          </a:p>
        </p:txBody>
      </p:sp>
    </p:spTree>
    <p:extLst>
      <p:ext uri="{BB962C8B-B14F-4D97-AF65-F5344CB8AC3E}">
        <p14:creationId xmlns:p14="http://schemas.microsoft.com/office/powerpoint/2010/main" val="74392845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731B9B25-4462-4DE6-AF6A-DCEF12FBD0D5}"/>
              </a:ext>
            </a:extLst>
          </p:cNvPr>
          <p:cNvSpPr/>
          <p:nvPr/>
        </p:nvSpPr>
        <p:spPr bwMode="auto">
          <a:xfrm>
            <a:off x="1" y="2383817"/>
            <a:ext cx="12191999" cy="4473697"/>
          </a:xfrm>
          <a:custGeom>
            <a:avLst/>
            <a:gdLst>
              <a:gd name="connsiteX0" fmla="*/ 1396096 w 12436474"/>
              <a:gd name="connsiteY0" fmla="*/ 0 h 4563404"/>
              <a:gd name="connsiteX1" fmla="*/ 12436474 w 12436474"/>
              <a:gd name="connsiteY1" fmla="*/ 0 h 4563404"/>
              <a:gd name="connsiteX2" fmla="*/ 12436474 w 12436474"/>
              <a:gd name="connsiteY2" fmla="*/ 4563404 h 4563404"/>
              <a:gd name="connsiteX3" fmla="*/ 0 w 12436474"/>
              <a:gd name="connsiteY3" fmla="*/ 4563404 h 4563404"/>
              <a:gd name="connsiteX4" fmla="*/ 0 w 12436474"/>
              <a:gd name="connsiteY4" fmla="*/ 2792191 h 45634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6474" h="4563404">
                <a:moveTo>
                  <a:pt x="1396096" y="0"/>
                </a:moveTo>
                <a:lnTo>
                  <a:pt x="12436474" y="0"/>
                </a:lnTo>
                <a:lnTo>
                  <a:pt x="12436474" y="4563404"/>
                </a:lnTo>
                <a:lnTo>
                  <a:pt x="0" y="4563404"/>
                </a:lnTo>
                <a:lnTo>
                  <a:pt x="0" y="279219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GB"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Freeform: Shape 34">
            <a:extLst>
              <a:ext uri="{FF2B5EF4-FFF2-40B4-BE49-F238E27FC236}">
                <a16:creationId xmlns:a16="http://schemas.microsoft.com/office/drawing/2014/main" id="{8139EF65-D6EA-476B-A28D-949F0692252B}"/>
              </a:ext>
            </a:extLst>
          </p:cNvPr>
          <p:cNvSpPr/>
          <p:nvPr/>
        </p:nvSpPr>
        <p:spPr bwMode="auto">
          <a:xfrm>
            <a:off x="1" y="487"/>
            <a:ext cx="7289441" cy="1965680"/>
          </a:xfrm>
          <a:custGeom>
            <a:avLst/>
            <a:gdLst>
              <a:gd name="connsiteX0" fmla="*/ 0 w 6882109"/>
              <a:gd name="connsiteY0" fmla="*/ 0 h 2005096"/>
              <a:gd name="connsiteX1" fmla="*/ 6882109 w 6882109"/>
              <a:gd name="connsiteY1" fmla="*/ 0 h 2005096"/>
              <a:gd name="connsiteX2" fmla="*/ 5879561 w 6882109"/>
              <a:gd name="connsiteY2" fmla="*/ 2005096 h 2005096"/>
              <a:gd name="connsiteX3" fmla="*/ 0 w 6882109"/>
              <a:gd name="connsiteY3" fmla="*/ 2005096 h 2005096"/>
            </a:gdLst>
            <a:ahLst/>
            <a:cxnLst>
              <a:cxn ang="0">
                <a:pos x="connsiteX0" y="connsiteY0"/>
              </a:cxn>
              <a:cxn ang="0">
                <a:pos x="connsiteX1" y="connsiteY1"/>
              </a:cxn>
              <a:cxn ang="0">
                <a:pos x="connsiteX2" y="connsiteY2"/>
              </a:cxn>
              <a:cxn ang="0">
                <a:pos x="connsiteX3" y="connsiteY3"/>
              </a:cxn>
            </a:cxnLst>
            <a:rect l="l" t="t" r="r" b="b"/>
            <a:pathLst>
              <a:path w="6882109" h="2005096">
                <a:moveTo>
                  <a:pt x="0" y="0"/>
                </a:moveTo>
                <a:lnTo>
                  <a:pt x="6882109" y="0"/>
                </a:lnTo>
                <a:lnTo>
                  <a:pt x="5879561" y="2005096"/>
                </a:lnTo>
                <a:lnTo>
                  <a:pt x="0" y="2005096"/>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GB"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Freeform: Shape 31">
            <a:extLst>
              <a:ext uri="{FF2B5EF4-FFF2-40B4-BE49-F238E27FC236}">
                <a16:creationId xmlns:a16="http://schemas.microsoft.com/office/drawing/2014/main" id="{825EE737-FC88-42F7-A600-79172867201D}"/>
              </a:ext>
            </a:extLst>
          </p:cNvPr>
          <p:cNvSpPr/>
          <p:nvPr/>
        </p:nvSpPr>
        <p:spPr bwMode="auto">
          <a:xfrm>
            <a:off x="-1" y="488"/>
            <a:ext cx="6915955" cy="2075954"/>
          </a:xfrm>
          <a:custGeom>
            <a:avLst/>
            <a:gdLst>
              <a:gd name="connsiteX0" fmla="*/ 0 w 6576402"/>
              <a:gd name="connsiteY0" fmla="*/ 0 h 2117581"/>
              <a:gd name="connsiteX1" fmla="*/ 6576402 w 6576402"/>
              <a:gd name="connsiteY1" fmla="*/ 0 h 2117581"/>
              <a:gd name="connsiteX2" fmla="*/ 5517611 w 6576402"/>
              <a:gd name="connsiteY2" fmla="*/ 2117581 h 2117581"/>
              <a:gd name="connsiteX3" fmla="*/ 0 w 6576402"/>
              <a:gd name="connsiteY3" fmla="*/ 2117581 h 2117581"/>
            </a:gdLst>
            <a:ahLst/>
            <a:cxnLst>
              <a:cxn ang="0">
                <a:pos x="connsiteX0" y="connsiteY0"/>
              </a:cxn>
              <a:cxn ang="0">
                <a:pos x="connsiteX1" y="connsiteY1"/>
              </a:cxn>
              <a:cxn ang="0">
                <a:pos x="connsiteX2" y="connsiteY2"/>
              </a:cxn>
              <a:cxn ang="0">
                <a:pos x="connsiteX3" y="connsiteY3"/>
              </a:cxn>
            </a:cxnLst>
            <a:rect l="l" t="t" r="r" b="b"/>
            <a:pathLst>
              <a:path w="6576402" h="2117581">
                <a:moveTo>
                  <a:pt x="0" y="0"/>
                </a:moveTo>
                <a:lnTo>
                  <a:pt x="6576402" y="0"/>
                </a:lnTo>
                <a:lnTo>
                  <a:pt x="5517611" y="2117581"/>
                </a:lnTo>
                <a:lnTo>
                  <a:pt x="0" y="211758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GB"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4B2E47A6-6642-4E9E-A68D-DE93BA786B49}"/>
              </a:ext>
            </a:extLst>
          </p:cNvPr>
          <p:cNvSpPr/>
          <p:nvPr/>
        </p:nvSpPr>
        <p:spPr bwMode="auto">
          <a:xfrm>
            <a:off x="763972" y="4093988"/>
            <a:ext cx="2968290" cy="18639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194758" fontAlgn="base">
              <a:spcBef>
                <a:spcPts val="980"/>
              </a:spcBef>
              <a:spcAft>
                <a:spcPct val="0"/>
              </a:spcAft>
              <a:defRPr/>
            </a:pPr>
            <a:r>
              <a:rPr lang="en-US" sz="1961">
                <a:solidFill>
                  <a:srgbClr val="3C3C41"/>
                </a:solidFill>
                <a:latin typeface="Segoe UI Semibold" panose="020B0702040204020203" pitchFamily="34" charset="0"/>
                <a:cs typeface="Segoe UI Semibold" panose="020B0702040204020203" pitchFamily="34" charset="0"/>
              </a:rPr>
              <a:t>Global Admin</a:t>
            </a:r>
            <a:endParaRPr lang="en-US" sz="1765">
              <a:gradFill>
                <a:gsLst>
                  <a:gs pos="0">
                    <a:srgbClr val="292929"/>
                  </a:gs>
                  <a:gs pos="86000">
                    <a:srgbClr val="292929"/>
                  </a:gs>
                </a:gsLst>
                <a:lin ang="5400000" scaled="0"/>
              </a:gradFill>
              <a:latin typeface="Segoe UI"/>
            </a:endParaRPr>
          </a:p>
          <a:p>
            <a:pPr marL="112048" algn="ctr" defTabSz="1194758" fontAlgn="base">
              <a:spcBef>
                <a:spcPts val="980"/>
              </a:spcBef>
              <a:spcAft>
                <a:spcPct val="0"/>
              </a:spcAft>
              <a:defRPr/>
            </a:pPr>
            <a:r>
              <a:rPr lang="en-US" sz="1765">
                <a:solidFill>
                  <a:srgbClr val="3C3C41"/>
                </a:solidFill>
                <a:latin typeface="Segoe UI"/>
                <a:cs typeface="Segoe UI Semibold" panose="020B0702040204020203" pitchFamily="34" charset="0"/>
              </a:rPr>
              <a:t>Full administration to all services in tenant</a:t>
            </a:r>
            <a:endParaRPr lang="en-US" sz="1568">
              <a:gradFill>
                <a:gsLst>
                  <a:gs pos="0">
                    <a:srgbClr val="292929"/>
                  </a:gs>
                  <a:gs pos="86000">
                    <a:srgbClr val="292929"/>
                  </a:gs>
                </a:gsLst>
                <a:lin ang="5400000" scaled="0"/>
              </a:gradFill>
              <a:latin typeface="Segoe UI"/>
            </a:endParaRPr>
          </a:p>
        </p:txBody>
      </p:sp>
      <p:sp>
        <p:nvSpPr>
          <p:cNvPr id="56" name="Rectangle 55">
            <a:extLst>
              <a:ext uri="{FF2B5EF4-FFF2-40B4-BE49-F238E27FC236}">
                <a16:creationId xmlns:a16="http://schemas.microsoft.com/office/drawing/2014/main" id="{D0549BDA-D1E2-44BA-98CF-025BB6228004}"/>
              </a:ext>
            </a:extLst>
          </p:cNvPr>
          <p:cNvSpPr/>
          <p:nvPr/>
        </p:nvSpPr>
        <p:spPr bwMode="auto">
          <a:xfrm>
            <a:off x="4194171" y="4093988"/>
            <a:ext cx="3568562" cy="18639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194758" fontAlgn="base">
              <a:spcBef>
                <a:spcPts val="980"/>
              </a:spcBef>
              <a:spcAft>
                <a:spcPct val="0"/>
              </a:spcAft>
              <a:defRPr/>
            </a:pPr>
            <a:r>
              <a:rPr lang="en-US" sz="1961" dirty="0">
                <a:solidFill>
                  <a:srgbClr val="3C3C41"/>
                </a:solidFill>
                <a:latin typeface="Segoe UI Semibold" panose="020B0702040204020203" pitchFamily="34" charset="0"/>
                <a:cs typeface="Segoe UI Semibold" panose="020B0702040204020203" pitchFamily="34" charset="0"/>
              </a:rPr>
              <a:t>Power Platform Admin</a:t>
            </a:r>
          </a:p>
          <a:p>
            <a:pPr algn="ctr" defTabSz="1194758" fontAlgn="base">
              <a:spcBef>
                <a:spcPts val="588"/>
              </a:spcBef>
              <a:spcAft>
                <a:spcPct val="0"/>
              </a:spcAft>
              <a:defRPr/>
            </a:pPr>
            <a:r>
              <a:rPr lang="en-US" sz="1961" dirty="0">
                <a:solidFill>
                  <a:srgbClr val="3C3C41"/>
                </a:solidFill>
                <a:latin typeface="Segoe UI Semibold" panose="020B0702040204020203" pitchFamily="34" charset="0"/>
                <a:cs typeface="Segoe UI Semibold" panose="020B0702040204020203" pitchFamily="34" charset="0"/>
              </a:rPr>
              <a:t>Dynamics 365 Admin</a:t>
            </a:r>
          </a:p>
          <a:p>
            <a:pPr marL="112048" algn="ctr" defTabSz="1194758" fontAlgn="base">
              <a:spcBef>
                <a:spcPts val="980"/>
              </a:spcBef>
              <a:spcAft>
                <a:spcPct val="0"/>
              </a:spcAft>
              <a:defRPr/>
            </a:pPr>
            <a:r>
              <a:rPr lang="en-US" sz="1765" dirty="0">
                <a:solidFill>
                  <a:srgbClr val="3C3C41"/>
                </a:solidFill>
                <a:latin typeface="Segoe UI"/>
                <a:cs typeface="Segoe UI Semibold" panose="020B0702040204020203" pitchFamily="34" charset="0"/>
              </a:rPr>
              <a:t>Power Platform Admin role</a:t>
            </a:r>
            <a:br>
              <a:rPr lang="en-US" sz="1765" dirty="0">
                <a:solidFill>
                  <a:srgbClr val="3C3C41"/>
                </a:solidFill>
                <a:latin typeface="Segoe UI"/>
                <a:cs typeface="Segoe UI Semibold" panose="020B0702040204020203" pitchFamily="34" charset="0"/>
              </a:rPr>
            </a:br>
            <a:endParaRPr lang="en-US" sz="1765" dirty="0">
              <a:solidFill>
                <a:srgbClr val="3C3C41"/>
              </a:solidFill>
              <a:latin typeface="Segoe UI"/>
              <a:cs typeface="Segoe UI Semibold" panose="020B0702040204020203" pitchFamily="34" charset="0"/>
            </a:endParaRPr>
          </a:p>
        </p:txBody>
      </p:sp>
      <p:sp>
        <p:nvSpPr>
          <p:cNvPr id="11" name="Rectangle 10">
            <a:extLst>
              <a:ext uri="{FF2B5EF4-FFF2-40B4-BE49-F238E27FC236}">
                <a16:creationId xmlns:a16="http://schemas.microsoft.com/office/drawing/2014/main" id="{231EDBEE-FC13-4C4C-AC20-D6C46E6B454C}"/>
              </a:ext>
            </a:extLst>
          </p:cNvPr>
          <p:cNvSpPr/>
          <p:nvPr/>
        </p:nvSpPr>
        <p:spPr bwMode="auto">
          <a:xfrm>
            <a:off x="7924505" y="4093988"/>
            <a:ext cx="3568562" cy="18639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194758" fontAlgn="base">
              <a:spcBef>
                <a:spcPts val="980"/>
              </a:spcBef>
              <a:spcAft>
                <a:spcPct val="0"/>
              </a:spcAft>
              <a:defRPr/>
            </a:pPr>
            <a:r>
              <a:rPr lang="en-US" sz="1961" dirty="0">
                <a:solidFill>
                  <a:srgbClr val="3C3C41"/>
                </a:solidFill>
                <a:latin typeface="Segoe UI Semibold" panose="020B0702040204020203" pitchFamily="34" charset="0"/>
                <a:cs typeface="Segoe UI Semibold" panose="020B0702040204020203" pitchFamily="34" charset="0"/>
              </a:rPr>
              <a:t>Delegated Admin</a:t>
            </a:r>
          </a:p>
          <a:p>
            <a:pPr marL="112048" algn="ctr" defTabSz="1194758" fontAlgn="base">
              <a:spcBef>
                <a:spcPts val="980"/>
              </a:spcBef>
              <a:spcAft>
                <a:spcPct val="0"/>
              </a:spcAft>
              <a:defRPr/>
            </a:pPr>
            <a:r>
              <a:rPr lang="en-US" sz="1765" dirty="0">
                <a:solidFill>
                  <a:srgbClr val="3C3C41"/>
                </a:solidFill>
                <a:latin typeface="Segoe UI"/>
                <a:cs typeface="Segoe UI Semibold" panose="020B0702040204020203" pitchFamily="34" charset="0"/>
              </a:rPr>
              <a:t>Full administration to all</a:t>
            </a:r>
            <a:br>
              <a:rPr lang="en-US" sz="1765" dirty="0">
                <a:solidFill>
                  <a:srgbClr val="3C3C41"/>
                </a:solidFill>
                <a:latin typeface="Segoe UI"/>
                <a:cs typeface="Segoe UI Semibold" panose="020B0702040204020203" pitchFamily="34" charset="0"/>
              </a:rPr>
            </a:br>
            <a:r>
              <a:rPr lang="en-US" sz="1765" dirty="0">
                <a:solidFill>
                  <a:srgbClr val="3C3C41"/>
                </a:solidFill>
                <a:latin typeface="Segoe UI"/>
                <a:cs typeface="Segoe UI Semibold" panose="020B0702040204020203" pitchFamily="34" charset="0"/>
              </a:rPr>
              <a:t>services in tenant</a:t>
            </a:r>
          </a:p>
          <a:p>
            <a:pPr marL="112048" algn="ctr" defTabSz="1194758" fontAlgn="base">
              <a:spcBef>
                <a:spcPts val="980"/>
              </a:spcBef>
              <a:spcAft>
                <a:spcPct val="0"/>
              </a:spcAft>
              <a:defRPr/>
            </a:pPr>
            <a:r>
              <a:rPr lang="en-US" sz="1765" dirty="0">
                <a:solidFill>
                  <a:srgbClr val="3C3C41"/>
                </a:solidFill>
                <a:latin typeface="Segoe UI"/>
                <a:cs typeface="Segoe UI Semibold" panose="020B0702040204020203" pitchFamily="34" charset="0"/>
              </a:rPr>
              <a:t>Used for partners to provide support to customers</a:t>
            </a:r>
          </a:p>
          <a:p>
            <a:pPr marL="112048" algn="ctr" defTabSz="1194758" fontAlgn="base">
              <a:spcBef>
                <a:spcPts val="980"/>
              </a:spcBef>
              <a:spcAft>
                <a:spcPct val="0"/>
              </a:spcAft>
              <a:defRPr/>
            </a:pPr>
            <a:r>
              <a:rPr lang="en-US" sz="1765" dirty="0">
                <a:solidFill>
                  <a:srgbClr val="3C3C41"/>
                </a:solidFill>
                <a:latin typeface="Segoe UI"/>
                <a:cs typeface="Segoe UI Semibold" panose="020B0702040204020203" pitchFamily="34" charset="0"/>
              </a:rPr>
              <a:t>Full support for Power Platform</a:t>
            </a:r>
          </a:p>
        </p:txBody>
      </p:sp>
      <p:grpSp>
        <p:nvGrpSpPr>
          <p:cNvPr id="5" name="Group 4">
            <a:extLst>
              <a:ext uri="{FF2B5EF4-FFF2-40B4-BE49-F238E27FC236}">
                <a16:creationId xmlns:a16="http://schemas.microsoft.com/office/drawing/2014/main" id="{F334B543-03B9-4722-BCA6-BF55B72A0D1C}"/>
              </a:ext>
            </a:extLst>
          </p:cNvPr>
          <p:cNvGrpSpPr/>
          <p:nvPr/>
        </p:nvGrpSpPr>
        <p:grpSpPr>
          <a:xfrm>
            <a:off x="1713278" y="2860176"/>
            <a:ext cx="1069678" cy="922136"/>
            <a:chOff x="465138" y="3075590"/>
            <a:chExt cx="1119632" cy="965200"/>
          </a:xfrm>
        </p:grpSpPr>
        <p:sp>
          <p:nvSpPr>
            <p:cNvPr id="52" name="Hexagon 51">
              <a:extLst>
                <a:ext uri="{FF2B5EF4-FFF2-40B4-BE49-F238E27FC236}">
                  <a16:creationId xmlns:a16="http://schemas.microsoft.com/office/drawing/2014/main" id="{EBE5ED0B-2A28-4286-92C5-3BC8DF855608}"/>
                </a:ext>
              </a:extLst>
            </p:cNvPr>
            <p:cNvSpPr/>
            <p:nvPr/>
          </p:nvSpPr>
          <p:spPr bwMode="auto">
            <a:xfrm>
              <a:off x="465138" y="3075590"/>
              <a:ext cx="1119632" cy="965200"/>
            </a:xfrm>
            <a:prstGeom prst="hexagon">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GB" sz="2353" err="1">
                <a:gradFill>
                  <a:gsLst>
                    <a:gs pos="0">
                      <a:srgbClr val="FFFFFF"/>
                    </a:gs>
                    <a:gs pos="100000">
                      <a:srgbClr val="FFFFFF"/>
                    </a:gs>
                  </a:gsLst>
                  <a:lin ang="5400000" scaled="0"/>
                </a:gradFill>
                <a:latin typeface="Segoe UI"/>
                <a:cs typeface="Segoe UI" pitchFamily="34" charset="0"/>
              </a:endParaRPr>
            </a:p>
          </p:txBody>
        </p:sp>
        <p:sp>
          <p:nvSpPr>
            <p:cNvPr id="13" name="Hexagon 12">
              <a:extLst>
                <a:ext uri="{FF2B5EF4-FFF2-40B4-BE49-F238E27FC236}">
                  <a16:creationId xmlns:a16="http://schemas.microsoft.com/office/drawing/2014/main" id="{E73463DB-4ECD-43B7-81ED-C015A547D1AF}"/>
                </a:ext>
              </a:extLst>
            </p:cNvPr>
            <p:cNvSpPr/>
            <p:nvPr/>
          </p:nvSpPr>
          <p:spPr bwMode="auto">
            <a:xfrm>
              <a:off x="706438" y="3075590"/>
              <a:ext cx="878332" cy="965200"/>
            </a:xfrm>
            <a:custGeom>
              <a:avLst/>
              <a:gdLst>
                <a:gd name="connsiteX0" fmla="*/ 0 w 1119632"/>
                <a:gd name="connsiteY0" fmla="*/ 482600 h 965200"/>
                <a:gd name="connsiteX1" fmla="*/ 241300 w 1119632"/>
                <a:gd name="connsiteY1" fmla="*/ 0 h 965200"/>
                <a:gd name="connsiteX2" fmla="*/ 878332 w 1119632"/>
                <a:gd name="connsiteY2" fmla="*/ 0 h 965200"/>
                <a:gd name="connsiteX3" fmla="*/ 1119632 w 1119632"/>
                <a:gd name="connsiteY3" fmla="*/ 482600 h 965200"/>
                <a:gd name="connsiteX4" fmla="*/ 878332 w 1119632"/>
                <a:gd name="connsiteY4" fmla="*/ 965200 h 965200"/>
                <a:gd name="connsiteX5" fmla="*/ 241300 w 1119632"/>
                <a:gd name="connsiteY5" fmla="*/ 965200 h 965200"/>
                <a:gd name="connsiteX6" fmla="*/ 0 w 1119632"/>
                <a:gd name="connsiteY6" fmla="*/ 482600 h 965200"/>
                <a:gd name="connsiteX0" fmla="*/ 0 w 1119632"/>
                <a:gd name="connsiteY0" fmla="*/ 482600 h 965200"/>
                <a:gd name="connsiteX1" fmla="*/ 241300 w 1119632"/>
                <a:gd name="connsiteY1" fmla="*/ 0 h 965200"/>
                <a:gd name="connsiteX2" fmla="*/ 406399 w 1119632"/>
                <a:gd name="connsiteY2" fmla="*/ 985 h 965200"/>
                <a:gd name="connsiteX3" fmla="*/ 878332 w 1119632"/>
                <a:gd name="connsiteY3" fmla="*/ 0 h 965200"/>
                <a:gd name="connsiteX4" fmla="*/ 1119632 w 1119632"/>
                <a:gd name="connsiteY4" fmla="*/ 482600 h 965200"/>
                <a:gd name="connsiteX5" fmla="*/ 878332 w 1119632"/>
                <a:gd name="connsiteY5" fmla="*/ 965200 h 965200"/>
                <a:gd name="connsiteX6" fmla="*/ 241300 w 1119632"/>
                <a:gd name="connsiteY6" fmla="*/ 965200 h 965200"/>
                <a:gd name="connsiteX7" fmla="*/ 0 w 1119632"/>
                <a:gd name="connsiteY7" fmla="*/ 482600 h 965200"/>
                <a:gd name="connsiteX0" fmla="*/ 406399 w 1119632"/>
                <a:gd name="connsiteY0" fmla="*/ 985 h 965200"/>
                <a:gd name="connsiteX1" fmla="*/ 878332 w 1119632"/>
                <a:gd name="connsiteY1" fmla="*/ 0 h 965200"/>
                <a:gd name="connsiteX2" fmla="*/ 1119632 w 1119632"/>
                <a:gd name="connsiteY2" fmla="*/ 482600 h 965200"/>
                <a:gd name="connsiteX3" fmla="*/ 878332 w 1119632"/>
                <a:gd name="connsiteY3" fmla="*/ 965200 h 965200"/>
                <a:gd name="connsiteX4" fmla="*/ 241300 w 1119632"/>
                <a:gd name="connsiteY4" fmla="*/ 965200 h 965200"/>
                <a:gd name="connsiteX5" fmla="*/ 0 w 1119632"/>
                <a:gd name="connsiteY5" fmla="*/ 482600 h 965200"/>
                <a:gd name="connsiteX6" fmla="*/ 241300 w 1119632"/>
                <a:gd name="connsiteY6" fmla="*/ 0 h 965200"/>
                <a:gd name="connsiteX7" fmla="*/ 497839 w 1119632"/>
                <a:gd name="connsiteY7" fmla="*/ 92425 h 965200"/>
                <a:gd name="connsiteX0" fmla="*/ 406399 w 1119632"/>
                <a:gd name="connsiteY0" fmla="*/ 985 h 965200"/>
                <a:gd name="connsiteX1" fmla="*/ 878332 w 1119632"/>
                <a:gd name="connsiteY1" fmla="*/ 0 h 965200"/>
                <a:gd name="connsiteX2" fmla="*/ 1119632 w 1119632"/>
                <a:gd name="connsiteY2" fmla="*/ 482600 h 965200"/>
                <a:gd name="connsiteX3" fmla="*/ 878332 w 1119632"/>
                <a:gd name="connsiteY3" fmla="*/ 965200 h 965200"/>
                <a:gd name="connsiteX4" fmla="*/ 241300 w 1119632"/>
                <a:gd name="connsiteY4" fmla="*/ 965200 h 965200"/>
                <a:gd name="connsiteX5" fmla="*/ 0 w 1119632"/>
                <a:gd name="connsiteY5" fmla="*/ 482600 h 965200"/>
                <a:gd name="connsiteX6" fmla="*/ 241300 w 1119632"/>
                <a:gd name="connsiteY6" fmla="*/ 0 h 965200"/>
                <a:gd name="connsiteX0" fmla="*/ 878332 w 1119632"/>
                <a:gd name="connsiteY0" fmla="*/ 0 h 965200"/>
                <a:gd name="connsiteX1" fmla="*/ 1119632 w 1119632"/>
                <a:gd name="connsiteY1" fmla="*/ 482600 h 965200"/>
                <a:gd name="connsiteX2" fmla="*/ 878332 w 1119632"/>
                <a:gd name="connsiteY2" fmla="*/ 965200 h 965200"/>
                <a:gd name="connsiteX3" fmla="*/ 241300 w 1119632"/>
                <a:gd name="connsiteY3" fmla="*/ 965200 h 965200"/>
                <a:gd name="connsiteX4" fmla="*/ 0 w 1119632"/>
                <a:gd name="connsiteY4" fmla="*/ 482600 h 965200"/>
                <a:gd name="connsiteX5" fmla="*/ 241300 w 1119632"/>
                <a:gd name="connsiteY5" fmla="*/ 0 h 965200"/>
                <a:gd name="connsiteX0" fmla="*/ 878332 w 1119632"/>
                <a:gd name="connsiteY0" fmla="*/ 0 h 965200"/>
                <a:gd name="connsiteX1" fmla="*/ 1119632 w 1119632"/>
                <a:gd name="connsiteY1" fmla="*/ 482600 h 965200"/>
                <a:gd name="connsiteX2" fmla="*/ 878332 w 1119632"/>
                <a:gd name="connsiteY2" fmla="*/ 965200 h 965200"/>
                <a:gd name="connsiteX3" fmla="*/ 241300 w 1119632"/>
                <a:gd name="connsiteY3" fmla="*/ 965200 h 965200"/>
                <a:gd name="connsiteX4" fmla="*/ 0 w 1119632"/>
                <a:gd name="connsiteY4" fmla="*/ 482600 h 965200"/>
                <a:gd name="connsiteX0" fmla="*/ 637032 w 878332"/>
                <a:gd name="connsiteY0" fmla="*/ 0 h 965200"/>
                <a:gd name="connsiteX1" fmla="*/ 878332 w 878332"/>
                <a:gd name="connsiteY1" fmla="*/ 482600 h 965200"/>
                <a:gd name="connsiteX2" fmla="*/ 637032 w 878332"/>
                <a:gd name="connsiteY2" fmla="*/ 965200 h 965200"/>
                <a:gd name="connsiteX3" fmla="*/ 0 w 878332"/>
                <a:gd name="connsiteY3" fmla="*/ 965200 h 965200"/>
              </a:gdLst>
              <a:ahLst/>
              <a:cxnLst>
                <a:cxn ang="0">
                  <a:pos x="connsiteX0" y="connsiteY0"/>
                </a:cxn>
                <a:cxn ang="0">
                  <a:pos x="connsiteX1" y="connsiteY1"/>
                </a:cxn>
                <a:cxn ang="0">
                  <a:pos x="connsiteX2" y="connsiteY2"/>
                </a:cxn>
                <a:cxn ang="0">
                  <a:pos x="connsiteX3" y="connsiteY3"/>
                </a:cxn>
              </a:cxnLst>
              <a:rect l="l" t="t" r="r" b="b"/>
              <a:pathLst>
                <a:path w="878332" h="965200">
                  <a:moveTo>
                    <a:pt x="637032" y="0"/>
                  </a:moveTo>
                  <a:lnTo>
                    <a:pt x="878332" y="482600"/>
                  </a:lnTo>
                  <a:lnTo>
                    <a:pt x="637032" y="965200"/>
                  </a:lnTo>
                  <a:lnTo>
                    <a:pt x="0" y="965200"/>
                  </a:lnTo>
                </a:path>
              </a:pathLst>
            </a:custGeom>
            <a:no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GB"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9" name="globe" title="Icon of the earth">
            <a:extLst>
              <a:ext uri="{FF2B5EF4-FFF2-40B4-BE49-F238E27FC236}">
                <a16:creationId xmlns:a16="http://schemas.microsoft.com/office/drawing/2014/main" id="{2EE45440-CE42-4130-835D-46D51A2FBA5E}"/>
              </a:ext>
            </a:extLst>
          </p:cNvPr>
          <p:cNvSpPr>
            <a:spLocks noChangeAspect="1" noEditPoints="1"/>
          </p:cNvSpPr>
          <p:nvPr/>
        </p:nvSpPr>
        <p:spPr bwMode="auto">
          <a:xfrm>
            <a:off x="2021295" y="3093650"/>
            <a:ext cx="453642" cy="455185"/>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lin ang="5400000" scaled="1"/>
              </a:gradFill>
              <a:latin typeface="Segoe UI"/>
            </a:endParaRPr>
          </a:p>
        </p:txBody>
      </p:sp>
      <p:grpSp>
        <p:nvGrpSpPr>
          <p:cNvPr id="7" name="Group 6">
            <a:extLst>
              <a:ext uri="{FF2B5EF4-FFF2-40B4-BE49-F238E27FC236}">
                <a16:creationId xmlns:a16="http://schemas.microsoft.com/office/drawing/2014/main" id="{C4D4E239-226A-46A7-8A22-14E060156B84}"/>
              </a:ext>
            </a:extLst>
          </p:cNvPr>
          <p:cNvGrpSpPr/>
          <p:nvPr/>
        </p:nvGrpSpPr>
        <p:grpSpPr>
          <a:xfrm>
            <a:off x="9173947" y="2860176"/>
            <a:ext cx="1069678" cy="922136"/>
            <a:chOff x="465138" y="5488513"/>
            <a:chExt cx="1119632" cy="965200"/>
          </a:xfrm>
        </p:grpSpPr>
        <p:sp>
          <p:nvSpPr>
            <p:cNvPr id="54" name="Hexagon 53">
              <a:extLst>
                <a:ext uri="{FF2B5EF4-FFF2-40B4-BE49-F238E27FC236}">
                  <a16:creationId xmlns:a16="http://schemas.microsoft.com/office/drawing/2014/main" id="{1DFB61C7-FB07-4440-B3F9-3FCA75F99C0F}"/>
                </a:ext>
              </a:extLst>
            </p:cNvPr>
            <p:cNvSpPr/>
            <p:nvPr/>
          </p:nvSpPr>
          <p:spPr bwMode="auto">
            <a:xfrm>
              <a:off x="465138" y="5488513"/>
              <a:ext cx="1119632" cy="965200"/>
            </a:xfrm>
            <a:prstGeom prst="hexagon">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GB" sz="2353" err="1">
                <a:gradFill>
                  <a:gsLst>
                    <a:gs pos="0">
                      <a:srgbClr val="FFFFFF"/>
                    </a:gs>
                    <a:gs pos="100000">
                      <a:srgbClr val="FFFFFF"/>
                    </a:gs>
                  </a:gsLst>
                  <a:lin ang="5400000" scaled="0"/>
                </a:gradFill>
                <a:latin typeface="Segoe UI"/>
                <a:cs typeface="Segoe UI" pitchFamily="34" charset="0"/>
              </a:endParaRPr>
            </a:p>
          </p:txBody>
        </p:sp>
        <p:sp>
          <p:nvSpPr>
            <p:cNvPr id="15" name="Hexagon 12">
              <a:extLst>
                <a:ext uri="{FF2B5EF4-FFF2-40B4-BE49-F238E27FC236}">
                  <a16:creationId xmlns:a16="http://schemas.microsoft.com/office/drawing/2014/main" id="{AD04B9AE-B894-4952-A173-9CDB4B69438E}"/>
                </a:ext>
              </a:extLst>
            </p:cNvPr>
            <p:cNvSpPr/>
            <p:nvPr/>
          </p:nvSpPr>
          <p:spPr bwMode="auto">
            <a:xfrm>
              <a:off x="706438" y="5488513"/>
              <a:ext cx="878332" cy="965200"/>
            </a:xfrm>
            <a:custGeom>
              <a:avLst/>
              <a:gdLst>
                <a:gd name="connsiteX0" fmla="*/ 0 w 1119632"/>
                <a:gd name="connsiteY0" fmla="*/ 482600 h 965200"/>
                <a:gd name="connsiteX1" fmla="*/ 241300 w 1119632"/>
                <a:gd name="connsiteY1" fmla="*/ 0 h 965200"/>
                <a:gd name="connsiteX2" fmla="*/ 878332 w 1119632"/>
                <a:gd name="connsiteY2" fmla="*/ 0 h 965200"/>
                <a:gd name="connsiteX3" fmla="*/ 1119632 w 1119632"/>
                <a:gd name="connsiteY3" fmla="*/ 482600 h 965200"/>
                <a:gd name="connsiteX4" fmla="*/ 878332 w 1119632"/>
                <a:gd name="connsiteY4" fmla="*/ 965200 h 965200"/>
                <a:gd name="connsiteX5" fmla="*/ 241300 w 1119632"/>
                <a:gd name="connsiteY5" fmla="*/ 965200 h 965200"/>
                <a:gd name="connsiteX6" fmla="*/ 0 w 1119632"/>
                <a:gd name="connsiteY6" fmla="*/ 482600 h 965200"/>
                <a:gd name="connsiteX0" fmla="*/ 0 w 1119632"/>
                <a:gd name="connsiteY0" fmla="*/ 482600 h 965200"/>
                <a:gd name="connsiteX1" fmla="*/ 241300 w 1119632"/>
                <a:gd name="connsiteY1" fmla="*/ 0 h 965200"/>
                <a:gd name="connsiteX2" fmla="*/ 406399 w 1119632"/>
                <a:gd name="connsiteY2" fmla="*/ 985 h 965200"/>
                <a:gd name="connsiteX3" fmla="*/ 878332 w 1119632"/>
                <a:gd name="connsiteY3" fmla="*/ 0 h 965200"/>
                <a:gd name="connsiteX4" fmla="*/ 1119632 w 1119632"/>
                <a:gd name="connsiteY4" fmla="*/ 482600 h 965200"/>
                <a:gd name="connsiteX5" fmla="*/ 878332 w 1119632"/>
                <a:gd name="connsiteY5" fmla="*/ 965200 h 965200"/>
                <a:gd name="connsiteX6" fmla="*/ 241300 w 1119632"/>
                <a:gd name="connsiteY6" fmla="*/ 965200 h 965200"/>
                <a:gd name="connsiteX7" fmla="*/ 0 w 1119632"/>
                <a:gd name="connsiteY7" fmla="*/ 482600 h 965200"/>
                <a:gd name="connsiteX0" fmla="*/ 406399 w 1119632"/>
                <a:gd name="connsiteY0" fmla="*/ 985 h 965200"/>
                <a:gd name="connsiteX1" fmla="*/ 878332 w 1119632"/>
                <a:gd name="connsiteY1" fmla="*/ 0 h 965200"/>
                <a:gd name="connsiteX2" fmla="*/ 1119632 w 1119632"/>
                <a:gd name="connsiteY2" fmla="*/ 482600 h 965200"/>
                <a:gd name="connsiteX3" fmla="*/ 878332 w 1119632"/>
                <a:gd name="connsiteY3" fmla="*/ 965200 h 965200"/>
                <a:gd name="connsiteX4" fmla="*/ 241300 w 1119632"/>
                <a:gd name="connsiteY4" fmla="*/ 965200 h 965200"/>
                <a:gd name="connsiteX5" fmla="*/ 0 w 1119632"/>
                <a:gd name="connsiteY5" fmla="*/ 482600 h 965200"/>
                <a:gd name="connsiteX6" fmla="*/ 241300 w 1119632"/>
                <a:gd name="connsiteY6" fmla="*/ 0 h 965200"/>
                <a:gd name="connsiteX7" fmla="*/ 497839 w 1119632"/>
                <a:gd name="connsiteY7" fmla="*/ 92425 h 965200"/>
                <a:gd name="connsiteX0" fmla="*/ 406399 w 1119632"/>
                <a:gd name="connsiteY0" fmla="*/ 985 h 965200"/>
                <a:gd name="connsiteX1" fmla="*/ 878332 w 1119632"/>
                <a:gd name="connsiteY1" fmla="*/ 0 h 965200"/>
                <a:gd name="connsiteX2" fmla="*/ 1119632 w 1119632"/>
                <a:gd name="connsiteY2" fmla="*/ 482600 h 965200"/>
                <a:gd name="connsiteX3" fmla="*/ 878332 w 1119632"/>
                <a:gd name="connsiteY3" fmla="*/ 965200 h 965200"/>
                <a:gd name="connsiteX4" fmla="*/ 241300 w 1119632"/>
                <a:gd name="connsiteY4" fmla="*/ 965200 h 965200"/>
                <a:gd name="connsiteX5" fmla="*/ 0 w 1119632"/>
                <a:gd name="connsiteY5" fmla="*/ 482600 h 965200"/>
                <a:gd name="connsiteX6" fmla="*/ 241300 w 1119632"/>
                <a:gd name="connsiteY6" fmla="*/ 0 h 965200"/>
                <a:gd name="connsiteX0" fmla="*/ 878332 w 1119632"/>
                <a:gd name="connsiteY0" fmla="*/ 0 h 965200"/>
                <a:gd name="connsiteX1" fmla="*/ 1119632 w 1119632"/>
                <a:gd name="connsiteY1" fmla="*/ 482600 h 965200"/>
                <a:gd name="connsiteX2" fmla="*/ 878332 w 1119632"/>
                <a:gd name="connsiteY2" fmla="*/ 965200 h 965200"/>
                <a:gd name="connsiteX3" fmla="*/ 241300 w 1119632"/>
                <a:gd name="connsiteY3" fmla="*/ 965200 h 965200"/>
                <a:gd name="connsiteX4" fmla="*/ 0 w 1119632"/>
                <a:gd name="connsiteY4" fmla="*/ 482600 h 965200"/>
                <a:gd name="connsiteX5" fmla="*/ 241300 w 1119632"/>
                <a:gd name="connsiteY5" fmla="*/ 0 h 965200"/>
                <a:gd name="connsiteX0" fmla="*/ 878332 w 1119632"/>
                <a:gd name="connsiteY0" fmla="*/ 0 h 965200"/>
                <a:gd name="connsiteX1" fmla="*/ 1119632 w 1119632"/>
                <a:gd name="connsiteY1" fmla="*/ 482600 h 965200"/>
                <a:gd name="connsiteX2" fmla="*/ 878332 w 1119632"/>
                <a:gd name="connsiteY2" fmla="*/ 965200 h 965200"/>
                <a:gd name="connsiteX3" fmla="*/ 241300 w 1119632"/>
                <a:gd name="connsiteY3" fmla="*/ 965200 h 965200"/>
                <a:gd name="connsiteX4" fmla="*/ 0 w 1119632"/>
                <a:gd name="connsiteY4" fmla="*/ 482600 h 965200"/>
                <a:gd name="connsiteX0" fmla="*/ 637032 w 878332"/>
                <a:gd name="connsiteY0" fmla="*/ 0 h 965200"/>
                <a:gd name="connsiteX1" fmla="*/ 878332 w 878332"/>
                <a:gd name="connsiteY1" fmla="*/ 482600 h 965200"/>
                <a:gd name="connsiteX2" fmla="*/ 637032 w 878332"/>
                <a:gd name="connsiteY2" fmla="*/ 965200 h 965200"/>
                <a:gd name="connsiteX3" fmla="*/ 0 w 878332"/>
                <a:gd name="connsiteY3" fmla="*/ 965200 h 965200"/>
              </a:gdLst>
              <a:ahLst/>
              <a:cxnLst>
                <a:cxn ang="0">
                  <a:pos x="connsiteX0" y="connsiteY0"/>
                </a:cxn>
                <a:cxn ang="0">
                  <a:pos x="connsiteX1" y="connsiteY1"/>
                </a:cxn>
                <a:cxn ang="0">
                  <a:pos x="connsiteX2" y="connsiteY2"/>
                </a:cxn>
                <a:cxn ang="0">
                  <a:pos x="connsiteX3" y="connsiteY3"/>
                </a:cxn>
              </a:cxnLst>
              <a:rect l="l" t="t" r="r" b="b"/>
              <a:pathLst>
                <a:path w="878332" h="965200">
                  <a:moveTo>
                    <a:pt x="637032" y="0"/>
                  </a:moveTo>
                  <a:lnTo>
                    <a:pt x="878332" y="482600"/>
                  </a:lnTo>
                  <a:lnTo>
                    <a:pt x="637032" y="965200"/>
                  </a:lnTo>
                  <a:lnTo>
                    <a:pt x="0" y="965200"/>
                  </a:lnTo>
                </a:path>
              </a:pathLst>
            </a:custGeom>
            <a:no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GB"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4" name="manager" title="Icon of three people with lines connecting them">
            <a:extLst>
              <a:ext uri="{FF2B5EF4-FFF2-40B4-BE49-F238E27FC236}">
                <a16:creationId xmlns:a16="http://schemas.microsoft.com/office/drawing/2014/main" id="{BFD07438-BE10-4A93-91B9-04C7150BC463}"/>
              </a:ext>
            </a:extLst>
          </p:cNvPr>
          <p:cNvSpPr>
            <a:spLocks noChangeAspect="1" noEditPoints="1"/>
          </p:cNvSpPr>
          <p:nvPr/>
        </p:nvSpPr>
        <p:spPr bwMode="auto">
          <a:xfrm>
            <a:off x="9469745" y="3080306"/>
            <a:ext cx="478081" cy="481875"/>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grpSp>
        <p:nvGrpSpPr>
          <p:cNvPr id="6" name="Group 5">
            <a:extLst>
              <a:ext uri="{FF2B5EF4-FFF2-40B4-BE49-F238E27FC236}">
                <a16:creationId xmlns:a16="http://schemas.microsoft.com/office/drawing/2014/main" id="{86122618-73A5-4B8E-9CE9-74E6F2838EB4}"/>
              </a:ext>
            </a:extLst>
          </p:cNvPr>
          <p:cNvGrpSpPr/>
          <p:nvPr/>
        </p:nvGrpSpPr>
        <p:grpSpPr>
          <a:xfrm>
            <a:off x="5443613" y="2860176"/>
            <a:ext cx="1069678" cy="922136"/>
            <a:chOff x="465138" y="4228191"/>
            <a:chExt cx="1119632" cy="965200"/>
          </a:xfrm>
        </p:grpSpPr>
        <p:sp>
          <p:nvSpPr>
            <p:cNvPr id="53" name="Hexagon 52">
              <a:extLst>
                <a:ext uri="{FF2B5EF4-FFF2-40B4-BE49-F238E27FC236}">
                  <a16:creationId xmlns:a16="http://schemas.microsoft.com/office/drawing/2014/main" id="{EB5BED1C-9FDF-44D1-9BC3-175F65661067}"/>
                </a:ext>
              </a:extLst>
            </p:cNvPr>
            <p:cNvSpPr/>
            <p:nvPr/>
          </p:nvSpPr>
          <p:spPr bwMode="auto">
            <a:xfrm>
              <a:off x="465138" y="4228191"/>
              <a:ext cx="1119632" cy="965200"/>
            </a:xfrm>
            <a:prstGeom prst="hexagon">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GB" sz="2353" err="1">
                <a:gradFill>
                  <a:gsLst>
                    <a:gs pos="0">
                      <a:srgbClr val="FFFFFF"/>
                    </a:gs>
                    <a:gs pos="100000">
                      <a:srgbClr val="FFFFFF"/>
                    </a:gs>
                  </a:gsLst>
                  <a:lin ang="5400000" scaled="0"/>
                </a:gradFill>
                <a:latin typeface="Segoe UI"/>
                <a:cs typeface="Segoe UI" pitchFamily="34" charset="0"/>
              </a:endParaRPr>
            </a:p>
          </p:txBody>
        </p:sp>
        <p:sp>
          <p:nvSpPr>
            <p:cNvPr id="14" name="Hexagon 12">
              <a:extLst>
                <a:ext uri="{FF2B5EF4-FFF2-40B4-BE49-F238E27FC236}">
                  <a16:creationId xmlns:a16="http://schemas.microsoft.com/office/drawing/2014/main" id="{9C7B2858-5CD5-4B26-97EC-2D993F4B1825}"/>
                </a:ext>
              </a:extLst>
            </p:cNvPr>
            <p:cNvSpPr/>
            <p:nvPr/>
          </p:nvSpPr>
          <p:spPr bwMode="auto">
            <a:xfrm>
              <a:off x="706438" y="4228191"/>
              <a:ext cx="878332" cy="965200"/>
            </a:xfrm>
            <a:custGeom>
              <a:avLst/>
              <a:gdLst>
                <a:gd name="connsiteX0" fmla="*/ 0 w 1119632"/>
                <a:gd name="connsiteY0" fmla="*/ 482600 h 965200"/>
                <a:gd name="connsiteX1" fmla="*/ 241300 w 1119632"/>
                <a:gd name="connsiteY1" fmla="*/ 0 h 965200"/>
                <a:gd name="connsiteX2" fmla="*/ 878332 w 1119632"/>
                <a:gd name="connsiteY2" fmla="*/ 0 h 965200"/>
                <a:gd name="connsiteX3" fmla="*/ 1119632 w 1119632"/>
                <a:gd name="connsiteY3" fmla="*/ 482600 h 965200"/>
                <a:gd name="connsiteX4" fmla="*/ 878332 w 1119632"/>
                <a:gd name="connsiteY4" fmla="*/ 965200 h 965200"/>
                <a:gd name="connsiteX5" fmla="*/ 241300 w 1119632"/>
                <a:gd name="connsiteY5" fmla="*/ 965200 h 965200"/>
                <a:gd name="connsiteX6" fmla="*/ 0 w 1119632"/>
                <a:gd name="connsiteY6" fmla="*/ 482600 h 965200"/>
                <a:gd name="connsiteX0" fmla="*/ 0 w 1119632"/>
                <a:gd name="connsiteY0" fmla="*/ 482600 h 965200"/>
                <a:gd name="connsiteX1" fmla="*/ 241300 w 1119632"/>
                <a:gd name="connsiteY1" fmla="*/ 0 h 965200"/>
                <a:gd name="connsiteX2" fmla="*/ 406399 w 1119632"/>
                <a:gd name="connsiteY2" fmla="*/ 985 h 965200"/>
                <a:gd name="connsiteX3" fmla="*/ 878332 w 1119632"/>
                <a:gd name="connsiteY3" fmla="*/ 0 h 965200"/>
                <a:gd name="connsiteX4" fmla="*/ 1119632 w 1119632"/>
                <a:gd name="connsiteY4" fmla="*/ 482600 h 965200"/>
                <a:gd name="connsiteX5" fmla="*/ 878332 w 1119632"/>
                <a:gd name="connsiteY5" fmla="*/ 965200 h 965200"/>
                <a:gd name="connsiteX6" fmla="*/ 241300 w 1119632"/>
                <a:gd name="connsiteY6" fmla="*/ 965200 h 965200"/>
                <a:gd name="connsiteX7" fmla="*/ 0 w 1119632"/>
                <a:gd name="connsiteY7" fmla="*/ 482600 h 965200"/>
                <a:gd name="connsiteX0" fmla="*/ 406399 w 1119632"/>
                <a:gd name="connsiteY0" fmla="*/ 985 h 965200"/>
                <a:gd name="connsiteX1" fmla="*/ 878332 w 1119632"/>
                <a:gd name="connsiteY1" fmla="*/ 0 h 965200"/>
                <a:gd name="connsiteX2" fmla="*/ 1119632 w 1119632"/>
                <a:gd name="connsiteY2" fmla="*/ 482600 h 965200"/>
                <a:gd name="connsiteX3" fmla="*/ 878332 w 1119632"/>
                <a:gd name="connsiteY3" fmla="*/ 965200 h 965200"/>
                <a:gd name="connsiteX4" fmla="*/ 241300 w 1119632"/>
                <a:gd name="connsiteY4" fmla="*/ 965200 h 965200"/>
                <a:gd name="connsiteX5" fmla="*/ 0 w 1119632"/>
                <a:gd name="connsiteY5" fmla="*/ 482600 h 965200"/>
                <a:gd name="connsiteX6" fmla="*/ 241300 w 1119632"/>
                <a:gd name="connsiteY6" fmla="*/ 0 h 965200"/>
                <a:gd name="connsiteX7" fmla="*/ 497839 w 1119632"/>
                <a:gd name="connsiteY7" fmla="*/ 92425 h 965200"/>
                <a:gd name="connsiteX0" fmla="*/ 406399 w 1119632"/>
                <a:gd name="connsiteY0" fmla="*/ 985 h 965200"/>
                <a:gd name="connsiteX1" fmla="*/ 878332 w 1119632"/>
                <a:gd name="connsiteY1" fmla="*/ 0 h 965200"/>
                <a:gd name="connsiteX2" fmla="*/ 1119632 w 1119632"/>
                <a:gd name="connsiteY2" fmla="*/ 482600 h 965200"/>
                <a:gd name="connsiteX3" fmla="*/ 878332 w 1119632"/>
                <a:gd name="connsiteY3" fmla="*/ 965200 h 965200"/>
                <a:gd name="connsiteX4" fmla="*/ 241300 w 1119632"/>
                <a:gd name="connsiteY4" fmla="*/ 965200 h 965200"/>
                <a:gd name="connsiteX5" fmla="*/ 0 w 1119632"/>
                <a:gd name="connsiteY5" fmla="*/ 482600 h 965200"/>
                <a:gd name="connsiteX6" fmla="*/ 241300 w 1119632"/>
                <a:gd name="connsiteY6" fmla="*/ 0 h 965200"/>
                <a:gd name="connsiteX0" fmla="*/ 878332 w 1119632"/>
                <a:gd name="connsiteY0" fmla="*/ 0 h 965200"/>
                <a:gd name="connsiteX1" fmla="*/ 1119632 w 1119632"/>
                <a:gd name="connsiteY1" fmla="*/ 482600 h 965200"/>
                <a:gd name="connsiteX2" fmla="*/ 878332 w 1119632"/>
                <a:gd name="connsiteY2" fmla="*/ 965200 h 965200"/>
                <a:gd name="connsiteX3" fmla="*/ 241300 w 1119632"/>
                <a:gd name="connsiteY3" fmla="*/ 965200 h 965200"/>
                <a:gd name="connsiteX4" fmla="*/ 0 w 1119632"/>
                <a:gd name="connsiteY4" fmla="*/ 482600 h 965200"/>
                <a:gd name="connsiteX5" fmla="*/ 241300 w 1119632"/>
                <a:gd name="connsiteY5" fmla="*/ 0 h 965200"/>
                <a:gd name="connsiteX0" fmla="*/ 878332 w 1119632"/>
                <a:gd name="connsiteY0" fmla="*/ 0 h 965200"/>
                <a:gd name="connsiteX1" fmla="*/ 1119632 w 1119632"/>
                <a:gd name="connsiteY1" fmla="*/ 482600 h 965200"/>
                <a:gd name="connsiteX2" fmla="*/ 878332 w 1119632"/>
                <a:gd name="connsiteY2" fmla="*/ 965200 h 965200"/>
                <a:gd name="connsiteX3" fmla="*/ 241300 w 1119632"/>
                <a:gd name="connsiteY3" fmla="*/ 965200 h 965200"/>
                <a:gd name="connsiteX4" fmla="*/ 0 w 1119632"/>
                <a:gd name="connsiteY4" fmla="*/ 482600 h 965200"/>
                <a:gd name="connsiteX0" fmla="*/ 637032 w 878332"/>
                <a:gd name="connsiteY0" fmla="*/ 0 h 965200"/>
                <a:gd name="connsiteX1" fmla="*/ 878332 w 878332"/>
                <a:gd name="connsiteY1" fmla="*/ 482600 h 965200"/>
                <a:gd name="connsiteX2" fmla="*/ 637032 w 878332"/>
                <a:gd name="connsiteY2" fmla="*/ 965200 h 965200"/>
                <a:gd name="connsiteX3" fmla="*/ 0 w 878332"/>
                <a:gd name="connsiteY3" fmla="*/ 965200 h 965200"/>
              </a:gdLst>
              <a:ahLst/>
              <a:cxnLst>
                <a:cxn ang="0">
                  <a:pos x="connsiteX0" y="connsiteY0"/>
                </a:cxn>
                <a:cxn ang="0">
                  <a:pos x="connsiteX1" y="connsiteY1"/>
                </a:cxn>
                <a:cxn ang="0">
                  <a:pos x="connsiteX2" y="connsiteY2"/>
                </a:cxn>
                <a:cxn ang="0">
                  <a:pos x="connsiteX3" y="connsiteY3"/>
                </a:cxn>
              </a:cxnLst>
              <a:rect l="l" t="t" r="r" b="b"/>
              <a:pathLst>
                <a:path w="878332" h="965200">
                  <a:moveTo>
                    <a:pt x="637032" y="0"/>
                  </a:moveTo>
                  <a:lnTo>
                    <a:pt x="878332" y="482600"/>
                  </a:lnTo>
                  <a:lnTo>
                    <a:pt x="637032" y="965200"/>
                  </a:lnTo>
                  <a:lnTo>
                    <a:pt x="0" y="965200"/>
                  </a:lnTo>
                </a:path>
              </a:pathLst>
            </a:custGeom>
            <a:no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GB"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5" name="tool" title="Icon of a skrewdriver and wrench">
            <a:extLst>
              <a:ext uri="{FF2B5EF4-FFF2-40B4-BE49-F238E27FC236}">
                <a16:creationId xmlns:a16="http://schemas.microsoft.com/office/drawing/2014/main" id="{B0EB9B3B-8E4D-4D95-A614-1FD511703E7E}"/>
              </a:ext>
            </a:extLst>
          </p:cNvPr>
          <p:cNvSpPr>
            <a:spLocks noChangeAspect="1" noEditPoints="1"/>
          </p:cNvSpPr>
          <p:nvPr/>
        </p:nvSpPr>
        <p:spPr bwMode="auto">
          <a:xfrm>
            <a:off x="5781532" y="3043862"/>
            <a:ext cx="393841" cy="554764"/>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defRPr/>
            </a:pPr>
            <a:endParaRPr lang="en-US" sz="1765">
              <a:gradFill>
                <a:gsLst>
                  <a:gs pos="0">
                    <a:srgbClr val="505050"/>
                  </a:gs>
                  <a:gs pos="100000">
                    <a:srgbClr val="505050"/>
                  </a:gs>
                </a:gsLst>
              </a:gradFill>
              <a:latin typeface="Segoe UI"/>
            </a:endParaRPr>
          </a:p>
        </p:txBody>
      </p:sp>
      <p:cxnSp>
        <p:nvCxnSpPr>
          <p:cNvPr id="10" name="Straight Connector 9">
            <a:extLst>
              <a:ext uri="{FF2B5EF4-FFF2-40B4-BE49-F238E27FC236}">
                <a16:creationId xmlns:a16="http://schemas.microsoft.com/office/drawing/2014/main" id="{A3489DCB-3882-4849-920D-175A17AB983D}"/>
              </a:ext>
            </a:extLst>
          </p:cNvPr>
          <p:cNvCxnSpPr>
            <a:cxnSpLocks/>
          </p:cNvCxnSpPr>
          <p:nvPr/>
        </p:nvCxnSpPr>
        <p:spPr>
          <a:xfrm>
            <a:off x="4113285" y="4093988"/>
            <a:ext cx="0" cy="1863989"/>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3127633-978B-4EB7-9C73-A34F64CFF3EA}"/>
              </a:ext>
            </a:extLst>
          </p:cNvPr>
          <p:cNvCxnSpPr>
            <a:cxnSpLocks/>
          </p:cNvCxnSpPr>
          <p:nvPr/>
        </p:nvCxnSpPr>
        <p:spPr>
          <a:xfrm>
            <a:off x="7843620" y="4093988"/>
            <a:ext cx="0" cy="1863989"/>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F0B77FB4-0849-4242-A82A-E6A6F046DDB6}"/>
              </a:ext>
            </a:extLst>
          </p:cNvPr>
          <p:cNvSpPr>
            <a:spLocks noGrp="1"/>
          </p:cNvSpPr>
          <p:nvPr>
            <p:ph type="title"/>
          </p:nvPr>
        </p:nvSpPr>
        <p:spPr>
          <a:xfrm>
            <a:off x="967639" y="620894"/>
            <a:ext cx="5218152" cy="397545"/>
          </a:xfrm>
        </p:spPr>
        <p:txBody>
          <a:bodyPr/>
          <a:lstStyle/>
          <a:p>
            <a:r>
              <a:rPr lang="en-IN" dirty="0">
                <a:solidFill>
                  <a:schemeClr val="bg1"/>
                </a:solidFill>
              </a:rPr>
              <a:t>Tenant level service admin roles</a:t>
            </a:r>
          </a:p>
        </p:txBody>
      </p:sp>
      <p:sp>
        <p:nvSpPr>
          <p:cNvPr id="29" name="Hexagon 28">
            <a:extLst>
              <a:ext uri="{FF2B5EF4-FFF2-40B4-BE49-F238E27FC236}">
                <a16:creationId xmlns:a16="http://schemas.microsoft.com/office/drawing/2014/main" id="{D0BBE68A-1F6B-4738-B609-EB8397A945AD}"/>
              </a:ext>
            </a:extLst>
          </p:cNvPr>
          <p:cNvSpPr/>
          <p:nvPr/>
        </p:nvSpPr>
        <p:spPr bwMode="auto">
          <a:xfrm>
            <a:off x="10822171" y="158393"/>
            <a:ext cx="1601086" cy="1410334"/>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IN" sz="1176" b="1" err="1">
              <a:solidFill>
                <a:srgbClr val="FFFFFF"/>
              </a:solidFill>
              <a:latin typeface="Segoe UI"/>
              <a:cs typeface="Segoe UI" pitchFamily="34" charset="0"/>
            </a:endParaRPr>
          </a:p>
        </p:txBody>
      </p:sp>
      <p:sp>
        <p:nvSpPr>
          <p:cNvPr id="41" name="Freeform: Shape 40">
            <a:extLst>
              <a:ext uri="{FF2B5EF4-FFF2-40B4-BE49-F238E27FC236}">
                <a16:creationId xmlns:a16="http://schemas.microsoft.com/office/drawing/2014/main" id="{90B77ED7-6E56-440E-A0CD-ED5960D4BD6D}"/>
              </a:ext>
            </a:extLst>
          </p:cNvPr>
          <p:cNvSpPr/>
          <p:nvPr/>
        </p:nvSpPr>
        <p:spPr bwMode="auto">
          <a:xfrm>
            <a:off x="9526674" y="487"/>
            <a:ext cx="2310957" cy="1212348"/>
          </a:xfrm>
          <a:custGeom>
            <a:avLst/>
            <a:gdLst>
              <a:gd name="connsiteX0" fmla="*/ 99217 w 2357296"/>
              <a:gd name="connsiteY0" fmla="*/ 0 h 1236658"/>
              <a:gd name="connsiteX1" fmla="*/ 2258080 w 2357296"/>
              <a:gd name="connsiteY1" fmla="*/ 0 h 1236658"/>
              <a:gd name="connsiteX2" fmla="*/ 2357296 w 2357296"/>
              <a:gd name="connsiteY2" fmla="*/ 198433 h 1236658"/>
              <a:gd name="connsiteX3" fmla="*/ 1838184 w 2357296"/>
              <a:gd name="connsiteY3" fmla="*/ 1236658 h 1236658"/>
              <a:gd name="connsiteX4" fmla="*/ 519113 w 2357296"/>
              <a:gd name="connsiteY4" fmla="*/ 1236658 h 1236658"/>
              <a:gd name="connsiteX5" fmla="*/ 0 w 2357296"/>
              <a:gd name="connsiteY5" fmla="*/ 198433 h 1236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7296" h="1236658">
                <a:moveTo>
                  <a:pt x="99217" y="0"/>
                </a:moveTo>
                <a:lnTo>
                  <a:pt x="2258080" y="0"/>
                </a:lnTo>
                <a:lnTo>
                  <a:pt x="2357296" y="198433"/>
                </a:lnTo>
                <a:lnTo>
                  <a:pt x="1838184" y="1236658"/>
                </a:lnTo>
                <a:lnTo>
                  <a:pt x="519113" y="1236658"/>
                </a:lnTo>
                <a:lnTo>
                  <a:pt x="0" y="198433"/>
                </a:lnTo>
                <a:close/>
              </a:path>
            </a:pathLst>
          </a:cu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IN" sz="1176" b="1" err="1">
              <a:solidFill>
                <a:srgbClr val="FFFFFF"/>
              </a:solidFill>
              <a:latin typeface="Segoe UI"/>
              <a:ea typeface="Segoe UI" pitchFamily="34" charset="0"/>
              <a:cs typeface="Segoe UI" pitchFamily="34" charset="0"/>
            </a:endParaRPr>
          </a:p>
        </p:txBody>
      </p:sp>
      <p:sp>
        <p:nvSpPr>
          <p:cNvPr id="2" name="Hexagon 1">
            <a:extLst>
              <a:ext uri="{FF2B5EF4-FFF2-40B4-BE49-F238E27FC236}">
                <a16:creationId xmlns:a16="http://schemas.microsoft.com/office/drawing/2014/main" id="{79403BD5-EA5F-42C8-85BA-4AA272227F16}"/>
              </a:ext>
            </a:extLst>
          </p:cNvPr>
          <p:cNvSpPr/>
          <p:nvPr/>
        </p:nvSpPr>
        <p:spPr bwMode="auto">
          <a:xfrm>
            <a:off x="279490" y="608624"/>
            <a:ext cx="504000" cy="432000"/>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r>
              <a:rPr lang="en-IN" sz="1600" b="1" dirty="0">
                <a:solidFill>
                  <a:srgbClr val="FFFFFF"/>
                </a:solidFill>
                <a:latin typeface="Segoe UI"/>
                <a:cs typeface="Segoe UI" pitchFamily="34" charset="0"/>
              </a:rPr>
              <a:t>1</a:t>
            </a:r>
            <a:endParaRPr lang="en-IN" sz="1176" b="1" dirty="0">
              <a:solidFill>
                <a:srgbClr val="FFFFFF"/>
              </a:solidFill>
              <a:latin typeface="Segoe UI"/>
              <a:cs typeface="Segoe UI" pitchFamily="34" charset="0"/>
            </a:endParaRPr>
          </a:p>
        </p:txBody>
      </p:sp>
    </p:spTree>
    <p:extLst>
      <p:ext uri="{BB962C8B-B14F-4D97-AF65-F5344CB8AC3E}">
        <p14:creationId xmlns:p14="http://schemas.microsoft.com/office/powerpoint/2010/main" val="37784979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731B9B25-4462-4DE6-AF6A-DCEF12FBD0D5}"/>
              </a:ext>
            </a:extLst>
          </p:cNvPr>
          <p:cNvSpPr/>
          <p:nvPr/>
        </p:nvSpPr>
        <p:spPr bwMode="auto">
          <a:xfrm>
            <a:off x="1" y="2383817"/>
            <a:ext cx="12191999" cy="4473697"/>
          </a:xfrm>
          <a:custGeom>
            <a:avLst/>
            <a:gdLst>
              <a:gd name="connsiteX0" fmla="*/ 1396096 w 12436474"/>
              <a:gd name="connsiteY0" fmla="*/ 0 h 4563404"/>
              <a:gd name="connsiteX1" fmla="*/ 12436474 w 12436474"/>
              <a:gd name="connsiteY1" fmla="*/ 0 h 4563404"/>
              <a:gd name="connsiteX2" fmla="*/ 12436474 w 12436474"/>
              <a:gd name="connsiteY2" fmla="*/ 4563404 h 4563404"/>
              <a:gd name="connsiteX3" fmla="*/ 0 w 12436474"/>
              <a:gd name="connsiteY3" fmla="*/ 4563404 h 4563404"/>
              <a:gd name="connsiteX4" fmla="*/ 0 w 12436474"/>
              <a:gd name="connsiteY4" fmla="*/ 2792191 h 45634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6474" h="4563404">
                <a:moveTo>
                  <a:pt x="1396096" y="0"/>
                </a:moveTo>
                <a:lnTo>
                  <a:pt x="12436474" y="0"/>
                </a:lnTo>
                <a:lnTo>
                  <a:pt x="12436474" y="4563404"/>
                </a:lnTo>
                <a:lnTo>
                  <a:pt x="0" y="4563404"/>
                </a:lnTo>
                <a:lnTo>
                  <a:pt x="0" y="279219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GB"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Freeform: Shape 34">
            <a:extLst>
              <a:ext uri="{FF2B5EF4-FFF2-40B4-BE49-F238E27FC236}">
                <a16:creationId xmlns:a16="http://schemas.microsoft.com/office/drawing/2014/main" id="{8139EF65-D6EA-476B-A28D-949F0692252B}"/>
              </a:ext>
            </a:extLst>
          </p:cNvPr>
          <p:cNvSpPr/>
          <p:nvPr/>
        </p:nvSpPr>
        <p:spPr bwMode="auto">
          <a:xfrm>
            <a:off x="1" y="487"/>
            <a:ext cx="7289441" cy="1965680"/>
          </a:xfrm>
          <a:custGeom>
            <a:avLst/>
            <a:gdLst>
              <a:gd name="connsiteX0" fmla="*/ 0 w 6882109"/>
              <a:gd name="connsiteY0" fmla="*/ 0 h 2005096"/>
              <a:gd name="connsiteX1" fmla="*/ 6882109 w 6882109"/>
              <a:gd name="connsiteY1" fmla="*/ 0 h 2005096"/>
              <a:gd name="connsiteX2" fmla="*/ 5879561 w 6882109"/>
              <a:gd name="connsiteY2" fmla="*/ 2005096 h 2005096"/>
              <a:gd name="connsiteX3" fmla="*/ 0 w 6882109"/>
              <a:gd name="connsiteY3" fmla="*/ 2005096 h 2005096"/>
            </a:gdLst>
            <a:ahLst/>
            <a:cxnLst>
              <a:cxn ang="0">
                <a:pos x="connsiteX0" y="connsiteY0"/>
              </a:cxn>
              <a:cxn ang="0">
                <a:pos x="connsiteX1" y="connsiteY1"/>
              </a:cxn>
              <a:cxn ang="0">
                <a:pos x="connsiteX2" y="connsiteY2"/>
              </a:cxn>
              <a:cxn ang="0">
                <a:pos x="connsiteX3" y="connsiteY3"/>
              </a:cxn>
            </a:cxnLst>
            <a:rect l="l" t="t" r="r" b="b"/>
            <a:pathLst>
              <a:path w="6882109" h="2005096">
                <a:moveTo>
                  <a:pt x="0" y="0"/>
                </a:moveTo>
                <a:lnTo>
                  <a:pt x="6882109" y="0"/>
                </a:lnTo>
                <a:lnTo>
                  <a:pt x="5879561" y="2005096"/>
                </a:lnTo>
                <a:lnTo>
                  <a:pt x="0" y="2005096"/>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GB"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Freeform: Shape 31">
            <a:extLst>
              <a:ext uri="{FF2B5EF4-FFF2-40B4-BE49-F238E27FC236}">
                <a16:creationId xmlns:a16="http://schemas.microsoft.com/office/drawing/2014/main" id="{825EE737-FC88-42F7-A600-79172867201D}"/>
              </a:ext>
            </a:extLst>
          </p:cNvPr>
          <p:cNvSpPr/>
          <p:nvPr/>
        </p:nvSpPr>
        <p:spPr bwMode="auto">
          <a:xfrm>
            <a:off x="-1" y="488"/>
            <a:ext cx="6915955" cy="2075954"/>
          </a:xfrm>
          <a:custGeom>
            <a:avLst/>
            <a:gdLst>
              <a:gd name="connsiteX0" fmla="*/ 0 w 6576402"/>
              <a:gd name="connsiteY0" fmla="*/ 0 h 2117581"/>
              <a:gd name="connsiteX1" fmla="*/ 6576402 w 6576402"/>
              <a:gd name="connsiteY1" fmla="*/ 0 h 2117581"/>
              <a:gd name="connsiteX2" fmla="*/ 5517611 w 6576402"/>
              <a:gd name="connsiteY2" fmla="*/ 2117581 h 2117581"/>
              <a:gd name="connsiteX3" fmla="*/ 0 w 6576402"/>
              <a:gd name="connsiteY3" fmla="*/ 2117581 h 2117581"/>
            </a:gdLst>
            <a:ahLst/>
            <a:cxnLst>
              <a:cxn ang="0">
                <a:pos x="connsiteX0" y="connsiteY0"/>
              </a:cxn>
              <a:cxn ang="0">
                <a:pos x="connsiteX1" y="connsiteY1"/>
              </a:cxn>
              <a:cxn ang="0">
                <a:pos x="connsiteX2" y="connsiteY2"/>
              </a:cxn>
              <a:cxn ang="0">
                <a:pos x="connsiteX3" y="connsiteY3"/>
              </a:cxn>
            </a:cxnLst>
            <a:rect l="l" t="t" r="r" b="b"/>
            <a:pathLst>
              <a:path w="6576402" h="2117581">
                <a:moveTo>
                  <a:pt x="0" y="0"/>
                </a:moveTo>
                <a:lnTo>
                  <a:pt x="6576402" y="0"/>
                </a:lnTo>
                <a:lnTo>
                  <a:pt x="5517611" y="2117581"/>
                </a:lnTo>
                <a:lnTo>
                  <a:pt x="0" y="211758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GB"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F0B77FB4-0849-4242-A82A-E6A6F046DDB6}"/>
              </a:ext>
            </a:extLst>
          </p:cNvPr>
          <p:cNvSpPr>
            <a:spLocks noGrp="1"/>
          </p:cNvSpPr>
          <p:nvPr>
            <p:ph type="title"/>
          </p:nvPr>
        </p:nvSpPr>
        <p:spPr>
          <a:xfrm>
            <a:off x="967639" y="620894"/>
            <a:ext cx="4966436" cy="795089"/>
          </a:xfrm>
        </p:spPr>
        <p:txBody>
          <a:bodyPr/>
          <a:lstStyle/>
          <a:p>
            <a:r>
              <a:rPr lang="en-US" dirty="0">
                <a:solidFill>
                  <a:schemeClr val="bg1"/>
                </a:solidFill>
              </a:rPr>
              <a:t>Identity management with Azure Active Directory</a:t>
            </a:r>
            <a:endParaRPr lang="en-IN" dirty="0">
              <a:solidFill>
                <a:schemeClr val="bg1"/>
              </a:solidFill>
            </a:endParaRPr>
          </a:p>
        </p:txBody>
      </p:sp>
      <p:sp>
        <p:nvSpPr>
          <p:cNvPr id="29" name="Hexagon 28">
            <a:extLst>
              <a:ext uri="{FF2B5EF4-FFF2-40B4-BE49-F238E27FC236}">
                <a16:creationId xmlns:a16="http://schemas.microsoft.com/office/drawing/2014/main" id="{D0BBE68A-1F6B-4738-B609-EB8397A945AD}"/>
              </a:ext>
            </a:extLst>
          </p:cNvPr>
          <p:cNvSpPr/>
          <p:nvPr/>
        </p:nvSpPr>
        <p:spPr bwMode="auto">
          <a:xfrm>
            <a:off x="10822171" y="158393"/>
            <a:ext cx="1601086" cy="1410334"/>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IN" sz="1176" b="1" err="1">
              <a:solidFill>
                <a:srgbClr val="FFFFFF"/>
              </a:solidFill>
              <a:latin typeface="Segoe UI"/>
              <a:cs typeface="Segoe UI" pitchFamily="34" charset="0"/>
            </a:endParaRPr>
          </a:p>
        </p:txBody>
      </p:sp>
      <p:sp>
        <p:nvSpPr>
          <p:cNvPr id="41" name="Freeform: Shape 40">
            <a:extLst>
              <a:ext uri="{FF2B5EF4-FFF2-40B4-BE49-F238E27FC236}">
                <a16:creationId xmlns:a16="http://schemas.microsoft.com/office/drawing/2014/main" id="{90B77ED7-6E56-440E-A0CD-ED5960D4BD6D}"/>
              </a:ext>
            </a:extLst>
          </p:cNvPr>
          <p:cNvSpPr/>
          <p:nvPr/>
        </p:nvSpPr>
        <p:spPr bwMode="auto">
          <a:xfrm>
            <a:off x="9526674" y="487"/>
            <a:ext cx="2310957" cy="1212348"/>
          </a:xfrm>
          <a:custGeom>
            <a:avLst/>
            <a:gdLst>
              <a:gd name="connsiteX0" fmla="*/ 99217 w 2357296"/>
              <a:gd name="connsiteY0" fmla="*/ 0 h 1236658"/>
              <a:gd name="connsiteX1" fmla="*/ 2258080 w 2357296"/>
              <a:gd name="connsiteY1" fmla="*/ 0 h 1236658"/>
              <a:gd name="connsiteX2" fmla="*/ 2357296 w 2357296"/>
              <a:gd name="connsiteY2" fmla="*/ 198433 h 1236658"/>
              <a:gd name="connsiteX3" fmla="*/ 1838184 w 2357296"/>
              <a:gd name="connsiteY3" fmla="*/ 1236658 h 1236658"/>
              <a:gd name="connsiteX4" fmla="*/ 519113 w 2357296"/>
              <a:gd name="connsiteY4" fmla="*/ 1236658 h 1236658"/>
              <a:gd name="connsiteX5" fmla="*/ 0 w 2357296"/>
              <a:gd name="connsiteY5" fmla="*/ 198433 h 1236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7296" h="1236658">
                <a:moveTo>
                  <a:pt x="99217" y="0"/>
                </a:moveTo>
                <a:lnTo>
                  <a:pt x="2258080" y="0"/>
                </a:lnTo>
                <a:lnTo>
                  <a:pt x="2357296" y="198433"/>
                </a:lnTo>
                <a:lnTo>
                  <a:pt x="1838184" y="1236658"/>
                </a:lnTo>
                <a:lnTo>
                  <a:pt x="519113" y="1236658"/>
                </a:lnTo>
                <a:lnTo>
                  <a:pt x="0" y="198433"/>
                </a:lnTo>
                <a:close/>
              </a:path>
            </a:pathLst>
          </a:cu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IN" sz="1176" b="1" err="1">
              <a:solidFill>
                <a:srgbClr val="FFFFFF"/>
              </a:solidFill>
              <a:latin typeface="Segoe UI"/>
              <a:ea typeface="Segoe UI" pitchFamily="34" charset="0"/>
              <a:cs typeface="Segoe UI" pitchFamily="34" charset="0"/>
            </a:endParaRPr>
          </a:p>
        </p:txBody>
      </p:sp>
      <p:sp>
        <p:nvSpPr>
          <p:cNvPr id="2" name="Hexagon 1">
            <a:extLst>
              <a:ext uri="{FF2B5EF4-FFF2-40B4-BE49-F238E27FC236}">
                <a16:creationId xmlns:a16="http://schemas.microsoft.com/office/drawing/2014/main" id="{79403BD5-EA5F-42C8-85BA-4AA272227F16}"/>
              </a:ext>
            </a:extLst>
          </p:cNvPr>
          <p:cNvSpPr/>
          <p:nvPr/>
        </p:nvSpPr>
        <p:spPr bwMode="auto">
          <a:xfrm>
            <a:off x="279490" y="608624"/>
            <a:ext cx="504000" cy="432000"/>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r>
              <a:rPr lang="en-IN" sz="1600" b="1" dirty="0">
                <a:solidFill>
                  <a:srgbClr val="FFFFFF"/>
                </a:solidFill>
                <a:latin typeface="Segoe UI"/>
                <a:cs typeface="Segoe UI" pitchFamily="34" charset="0"/>
              </a:rPr>
              <a:t>1</a:t>
            </a:r>
            <a:endParaRPr lang="en-IN" sz="1176" b="1" dirty="0">
              <a:solidFill>
                <a:srgbClr val="FFFFFF"/>
              </a:solidFill>
              <a:latin typeface="Segoe UI"/>
              <a:cs typeface="Segoe UI" pitchFamily="34" charset="0"/>
            </a:endParaRPr>
          </a:p>
        </p:txBody>
      </p:sp>
      <p:pic>
        <p:nvPicPr>
          <p:cNvPr id="8" name="Picture 7">
            <a:extLst>
              <a:ext uri="{FF2B5EF4-FFF2-40B4-BE49-F238E27FC236}">
                <a16:creationId xmlns:a16="http://schemas.microsoft.com/office/drawing/2014/main" id="{94F5CF32-F467-46AA-988F-5E5AAF253A18}"/>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454293" y="2739709"/>
            <a:ext cx="3787075" cy="2351977"/>
          </a:xfrm>
          <a:prstGeom prst="rect">
            <a:avLst/>
          </a:prstGeom>
          <a:effectLst>
            <a:outerShdw blurRad="241300" dist="165100" dir="5400000" sx="96000" sy="96000" algn="t" rotWithShape="0">
              <a:prstClr val="black">
                <a:alpha val="46000"/>
              </a:prstClr>
            </a:outerShdw>
          </a:effectLst>
        </p:spPr>
      </p:pic>
      <p:pic>
        <p:nvPicPr>
          <p:cNvPr id="9" name="Picture 8">
            <a:extLst>
              <a:ext uri="{FF2B5EF4-FFF2-40B4-BE49-F238E27FC236}">
                <a16:creationId xmlns:a16="http://schemas.microsoft.com/office/drawing/2014/main" id="{9905581E-C0FC-4015-A9E9-24AD41654B75}"/>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345325" y="2739709"/>
            <a:ext cx="3665129" cy="2351977"/>
          </a:xfrm>
          <a:prstGeom prst="rect">
            <a:avLst/>
          </a:prstGeom>
          <a:effectLst>
            <a:outerShdw blurRad="241300" dist="165100" dir="5400000" sx="96000" sy="96000" algn="t" rotWithShape="0">
              <a:prstClr val="black">
                <a:alpha val="46000"/>
              </a:prstClr>
            </a:outerShdw>
          </a:effectLst>
        </p:spPr>
      </p:pic>
      <p:pic>
        <p:nvPicPr>
          <p:cNvPr id="12" name="Picture 12" descr="Microsoft Azure - Screenshot">
            <a:extLst>
              <a:ext uri="{FF2B5EF4-FFF2-40B4-BE49-F238E27FC236}">
                <a16:creationId xmlns:a16="http://schemas.microsoft.com/office/drawing/2014/main" id="{F12EBDA4-2F0A-4764-A860-3FD14F30715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607828" y="2923577"/>
            <a:ext cx="3449533" cy="1977877"/>
          </a:xfrm>
          <a:prstGeom prst="rect">
            <a:avLst/>
          </a:prstGeom>
        </p:spPr>
      </p:pic>
      <p:sp>
        <p:nvSpPr>
          <p:cNvPr id="16" name="Text Placeholder 5">
            <a:extLst>
              <a:ext uri="{FF2B5EF4-FFF2-40B4-BE49-F238E27FC236}">
                <a16:creationId xmlns:a16="http://schemas.microsoft.com/office/drawing/2014/main" id="{E24F0DEB-5E2D-4A06-A53B-C613DB88CF54}"/>
              </a:ext>
            </a:extLst>
          </p:cNvPr>
          <p:cNvSpPr txBox="1">
            <a:spLocks/>
          </p:cNvSpPr>
          <p:nvPr/>
        </p:nvSpPr>
        <p:spPr>
          <a:xfrm>
            <a:off x="1533314" y="5309259"/>
            <a:ext cx="3086068" cy="1436612"/>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lgn="ctr"/>
            <a:r>
              <a:rPr lang="en-US" sz="1867" dirty="0">
                <a:solidFill>
                  <a:srgbClr val="3C3C41"/>
                </a:solidFill>
                <a:latin typeface="Segoe UI Light" panose="020B0502040204020203" pitchFamily="34" charset="0"/>
                <a:cs typeface="Segoe UI Light" panose="020B0502040204020203" pitchFamily="34" charset="0"/>
              </a:rPr>
              <a:t>Using Azure Active Directory session and conditional access policies to manage timeout and access requirements. (more details in upcoming slides)</a:t>
            </a:r>
          </a:p>
        </p:txBody>
      </p:sp>
      <p:pic>
        <p:nvPicPr>
          <p:cNvPr id="17" name="Picture 16" descr="Powerapps - Screenshot">
            <a:extLst>
              <a:ext uri="{FF2B5EF4-FFF2-40B4-BE49-F238E27FC236}">
                <a16:creationId xmlns:a16="http://schemas.microsoft.com/office/drawing/2014/main" id="{D46F8B81-5127-47DE-854A-C92B6CE88D2A}"/>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021990" y="3450299"/>
            <a:ext cx="3414113" cy="1963795"/>
          </a:xfrm>
          <a:prstGeom prst="rect">
            <a:avLst/>
          </a:prstGeom>
          <a:noFill/>
          <a:ln>
            <a:noFill/>
          </a:ln>
        </p:spPr>
      </p:pic>
      <p:sp>
        <p:nvSpPr>
          <p:cNvPr id="18" name="Text Placeholder 7">
            <a:extLst>
              <a:ext uri="{FF2B5EF4-FFF2-40B4-BE49-F238E27FC236}">
                <a16:creationId xmlns:a16="http://schemas.microsoft.com/office/drawing/2014/main" id="{0A187F49-F8B4-4E1C-906A-F36039081FFD}"/>
              </a:ext>
            </a:extLst>
          </p:cNvPr>
          <p:cNvSpPr txBox="1">
            <a:spLocks/>
          </p:cNvSpPr>
          <p:nvPr/>
        </p:nvSpPr>
        <p:spPr>
          <a:xfrm>
            <a:off x="4993581" y="5778251"/>
            <a:ext cx="3624076" cy="574644"/>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lgn="ctr"/>
            <a:r>
              <a:rPr lang="en-US" sz="1867" dirty="0">
                <a:solidFill>
                  <a:srgbClr val="3C3C41"/>
                </a:solidFill>
                <a:latin typeface="Segoe UI Light" panose="020B0502040204020203" pitchFamily="34" charset="0"/>
                <a:cs typeface="Segoe UI Light" panose="020B0502040204020203" pitchFamily="34" charset="0"/>
              </a:rPr>
              <a:t>Use Azure Active Directory groups to manage/share apps and data access.</a:t>
            </a:r>
          </a:p>
        </p:txBody>
      </p:sp>
      <p:pic>
        <p:nvPicPr>
          <p:cNvPr id="20" name="Picture 20" descr="Powerapps - Screenshot">
            <a:extLst>
              <a:ext uri="{FF2B5EF4-FFF2-40B4-BE49-F238E27FC236}">
                <a16:creationId xmlns:a16="http://schemas.microsoft.com/office/drawing/2014/main" id="{E6C4444E-6886-48A3-81B1-E8CCB083AA0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497172" y="2937054"/>
            <a:ext cx="3314969" cy="1963795"/>
          </a:xfrm>
          <a:prstGeom prst="rect">
            <a:avLst/>
          </a:prstGeom>
          <a:ln>
            <a:noFill/>
          </a:ln>
        </p:spPr>
      </p:pic>
      <p:pic>
        <p:nvPicPr>
          <p:cNvPr id="21" name="Picture 20">
            <a:extLst>
              <a:ext uri="{FF2B5EF4-FFF2-40B4-BE49-F238E27FC236}">
                <a16:creationId xmlns:a16="http://schemas.microsoft.com/office/drawing/2014/main" id="{BFB871FB-6B5E-402B-9517-1501EB139260}"/>
              </a:ext>
              <a:ext uri="{C183D7F6-B498-43B3-948B-1728B52AA6E4}">
                <adec:decorative xmlns:adec="http://schemas.microsoft.com/office/drawing/2017/decorative" val="1"/>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873098" y="3261679"/>
            <a:ext cx="3744559" cy="2351977"/>
          </a:xfrm>
          <a:prstGeom prst="rect">
            <a:avLst/>
          </a:prstGeom>
          <a:effectLst>
            <a:outerShdw blurRad="241300" dist="165100" dir="5400000" sx="96000" sy="96000" algn="t" rotWithShape="0">
              <a:prstClr val="black">
                <a:alpha val="46000"/>
              </a:prstClr>
            </a:outerShdw>
          </a:effectLst>
        </p:spPr>
      </p:pic>
      <p:sp>
        <p:nvSpPr>
          <p:cNvPr id="22" name="Text Placeholder 8">
            <a:extLst>
              <a:ext uri="{FF2B5EF4-FFF2-40B4-BE49-F238E27FC236}">
                <a16:creationId xmlns:a16="http://schemas.microsoft.com/office/drawing/2014/main" id="{A6D64553-65A7-4F9A-AA43-05BD4450D051}"/>
              </a:ext>
            </a:extLst>
          </p:cNvPr>
          <p:cNvSpPr txBox="1">
            <a:spLocks/>
          </p:cNvSpPr>
          <p:nvPr/>
        </p:nvSpPr>
        <p:spPr>
          <a:xfrm>
            <a:off x="8617656" y="5273851"/>
            <a:ext cx="3665128" cy="861967"/>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lgn="ctr"/>
            <a:r>
              <a:rPr lang="en-US" sz="1867" dirty="0">
                <a:solidFill>
                  <a:srgbClr val="3C3C41"/>
                </a:solidFill>
                <a:latin typeface="Segoe UI Light" panose="020B0502040204020203" pitchFamily="34" charset="0"/>
                <a:cs typeface="Segoe UI Light" panose="020B0502040204020203" pitchFamily="34" charset="0"/>
              </a:rPr>
              <a:t>Share apps with external users with Azure Active Directory B2B collaboration.</a:t>
            </a:r>
          </a:p>
        </p:txBody>
      </p:sp>
    </p:spTree>
    <p:extLst>
      <p:ext uri="{BB962C8B-B14F-4D97-AF65-F5344CB8AC3E}">
        <p14:creationId xmlns:p14="http://schemas.microsoft.com/office/powerpoint/2010/main" val="86379989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Hexagon 5">
            <a:extLst>
              <a:ext uri="{FF2B5EF4-FFF2-40B4-BE49-F238E27FC236}">
                <a16:creationId xmlns:a16="http://schemas.microsoft.com/office/drawing/2014/main" id="{6B592E75-0BF9-4D72-A6FF-938B69EED7BD}"/>
              </a:ext>
            </a:extLst>
          </p:cNvPr>
          <p:cNvSpPr/>
          <p:nvPr/>
        </p:nvSpPr>
        <p:spPr bwMode="auto">
          <a:xfrm>
            <a:off x="11611957" y="6281475"/>
            <a:ext cx="1011591" cy="872060"/>
          </a:xfrm>
          <a:prstGeom prst="hexag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6CA3B258-6076-4B2E-925D-8B671B2922E4}"/>
              </a:ext>
            </a:extLst>
          </p:cNvPr>
          <p:cNvCxnSpPr/>
          <p:nvPr/>
        </p:nvCxnSpPr>
        <p:spPr>
          <a:xfrm>
            <a:off x="476209" y="4713295"/>
            <a:ext cx="5784143" cy="0"/>
          </a:xfrm>
          <a:prstGeom prst="line">
            <a:avLst/>
          </a:prstGeom>
          <a:ln w="3175">
            <a:solidFill>
              <a:schemeClr val="tx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120E440-07C4-422F-AF66-E2BF4B725F93}"/>
              </a:ext>
            </a:extLst>
          </p:cNvPr>
          <p:cNvCxnSpPr/>
          <p:nvPr/>
        </p:nvCxnSpPr>
        <p:spPr>
          <a:xfrm>
            <a:off x="476209" y="5591095"/>
            <a:ext cx="5784143" cy="0"/>
          </a:xfrm>
          <a:prstGeom prst="line">
            <a:avLst/>
          </a:prstGeom>
          <a:ln w="3175">
            <a:solidFill>
              <a:schemeClr val="tx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1">
            <a:extLst>
              <a:ext uri="{FF2B5EF4-FFF2-40B4-BE49-F238E27FC236}">
                <a16:creationId xmlns:a16="http://schemas.microsoft.com/office/drawing/2014/main" id="{76582787-B49C-4BFF-9C2A-47BCD6C79172}"/>
              </a:ext>
            </a:extLst>
          </p:cNvPr>
          <p:cNvSpPr txBox="1">
            <a:spLocks/>
          </p:cNvSpPr>
          <p:nvPr/>
        </p:nvSpPr>
        <p:spPr>
          <a:xfrm>
            <a:off x="1353273" y="3409797"/>
            <a:ext cx="4451621" cy="663797"/>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defTabSz="914367">
              <a:defRPr/>
            </a:pPr>
            <a:r>
              <a:rPr lang="en-US" sz="1765">
                <a:solidFill>
                  <a:srgbClr val="FFFFFF"/>
                </a:solidFill>
                <a:latin typeface="Segoe UI Semibold"/>
              </a:rPr>
              <a:t>User/Group</a:t>
            </a:r>
          </a:p>
        </p:txBody>
      </p:sp>
      <p:sp>
        <p:nvSpPr>
          <p:cNvPr id="2" name="Title 1">
            <a:extLst>
              <a:ext uri="{FF2B5EF4-FFF2-40B4-BE49-F238E27FC236}">
                <a16:creationId xmlns:a16="http://schemas.microsoft.com/office/drawing/2014/main" id="{5FA5CC15-6D15-47D2-994E-A8234D21A45E}"/>
              </a:ext>
            </a:extLst>
          </p:cNvPr>
          <p:cNvSpPr>
            <a:spLocks noGrp="1"/>
          </p:cNvSpPr>
          <p:nvPr>
            <p:ph type="title"/>
          </p:nvPr>
        </p:nvSpPr>
        <p:spPr>
          <a:xfrm>
            <a:off x="1006575" y="615326"/>
            <a:ext cx="4680662" cy="403079"/>
          </a:xfrm>
        </p:spPr>
        <p:txBody>
          <a:bodyPr/>
          <a:lstStyle/>
          <a:p>
            <a:r>
              <a:rPr lang="en-US" dirty="0">
                <a:solidFill>
                  <a:schemeClr val="bg1"/>
                </a:solidFill>
              </a:rPr>
              <a:t>Conditional service access</a:t>
            </a:r>
          </a:p>
        </p:txBody>
      </p:sp>
      <p:sp>
        <p:nvSpPr>
          <p:cNvPr id="43" name="Freeform: Shape 42">
            <a:extLst>
              <a:ext uri="{FF2B5EF4-FFF2-40B4-BE49-F238E27FC236}">
                <a16:creationId xmlns:a16="http://schemas.microsoft.com/office/drawing/2014/main" id="{F96043A7-E6A0-4DB8-BF14-BA9A9C63867F}"/>
              </a:ext>
            </a:extLst>
          </p:cNvPr>
          <p:cNvSpPr/>
          <p:nvPr/>
        </p:nvSpPr>
        <p:spPr bwMode="auto">
          <a:xfrm>
            <a:off x="2" y="2378734"/>
            <a:ext cx="7601258" cy="4478782"/>
          </a:xfrm>
          <a:custGeom>
            <a:avLst/>
            <a:gdLst>
              <a:gd name="connsiteX0" fmla="*/ 0 w 7753679"/>
              <a:gd name="connsiteY0" fmla="*/ 0 h 4568591"/>
              <a:gd name="connsiteX1" fmla="*/ 5469383 w 7753679"/>
              <a:gd name="connsiteY1" fmla="*/ 0 h 4568591"/>
              <a:gd name="connsiteX2" fmla="*/ 7753679 w 7753679"/>
              <a:gd name="connsiteY2" fmla="*/ 4568591 h 4568591"/>
              <a:gd name="connsiteX3" fmla="*/ 0 w 7753679"/>
              <a:gd name="connsiteY3" fmla="*/ 4568591 h 4568591"/>
              <a:gd name="connsiteX0" fmla="*/ 0 w 7753679"/>
              <a:gd name="connsiteY0" fmla="*/ 4568591 h 4660031"/>
              <a:gd name="connsiteX1" fmla="*/ 0 w 7753679"/>
              <a:gd name="connsiteY1" fmla="*/ 0 h 4660031"/>
              <a:gd name="connsiteX2" fmla="*/ 5469383 w 7753679"/>
              <a:gd name="connsiteY2" fmla="*/ 0 h 4660031"/>
              <a:gd name="connsiteX3" fmla="*/ 7753679 w 7753679"/>
              <a:gd name="connsiteY3" fmla="*/ 4568591 h 4660031"/>
              <a:gd name="connsiteX4" fmla="*/ 91440 w 7753679"/>
              <a:gd name="connsiteY4" fmla="*/ 4660031 h 4660031"/>
              <a:gd name="connsiteX0" fmla="*/ 0 w 7753679"/>
              <a:gd name="connsiteY0" fmla="*/ 4568591 h 4568591"/>
              <a:gd name="connsiteX1" fmla="*/ 0 w 7753679"/>
              <a:gd name="connsiteY1" fmla="*/ 0 h 4568591"/>
              <a:gd name="connsiteX2" fmla="*/ 5469383 w 7753679"/>
              <a:gd name="connsiteY2" fmla="*/ 0 h 4568591"/>
              <a:gd name="connsiteX3" fmla="*/ 7753679 w 7753679"/>
              <a:gd name="connsiteY3" fmla="*/ 4568591 h 4568591"/>
              <a:gd name="connsiteX0" fmla="*/ 0 w 7753679"/>
              <a:gd name="connsiteY0" fmla="*/ 0 h 4568591"/>
              <a:gd name="connsiteX1" fmla="*/ 5469383 w 7753679"/>
              <a:gd name="connsiteY1" fmla="*/ 0 h 4568591"/>
              <a:gd name="connsiteX2" fmla="*/ 7753679 w 7753679"/>
              <a:gd name="connsiteY2" fmla="*/ 4568591 h 4568591"/>
            </a:gdLst>
            <a:ahLst/>
            <a:cxnLst>
              <a:cxn ang="0">
                <a:pos x="connsiteX0" y="connsiteY0"/>
              </a:cxn>
              <a:cxn ang="0">
                <a:pos x="connsiteX1" y="connsiteY1"/>
              </a:cxn>
              <a:cxn ang="0">
                <a:pos x="connsiteX2" y="connsiteY2"/>
              </a:cxn>
            </a:cxnLst>
            <a:rect l="l" t="t" r="r" b="b"/>
            <a:pathLst>
              <a:path w="7753679" h="4568591">
                <a:moveTo>
                  <a:pt x="0" y="0"/>
                </a:moveTo>
                <a:lnTo>
                  <a:pt x="5469383" y="0"/>
                </a:lnTo>
                <a:lnTo>
                  <a:pt x="7753679" y="4568591"/>
                </a:lnTo>
              </a:path>
            </a:pathLst>
          </a:custGeom>
          <a:noFill/>
          <a:ln w="3175">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D682BE24-14FE-4103-ADD8-9020AC0CC103}"/>
              </a:ext>
            </a:extLst>
          </p:cNvPr>
          <p:cNvSpPr txBox="1"/>
          <p:nvPr/>
        </p:nvSpPr>
        <p:spPr>
          <a:xfrm>
            <a:off x="275139" y="2302839"/>
            <a:ext cx="5767033" cy="4751841"/>
          </a:xfrm>
          <a:prstGeom prst="rect">
            <a:avLst/>
          </a:prstGeom>
          <a:noFill/>
        </p:spPr>
        <p:txBody>
          <a:bodyPr wrap="square" lIns="179285" tIns="143428" rIns="179285" bIns="143428" rtlCol="0">
            <a:spAutoFit/>
          </a:bodyPr>
          <a:lstStyle/>
          <a:p>
            <a:pPr defTabSz="914367">
              <a:spcBef>
                <a:spcPts val="1176"/>
              </a:spcBef>
              <a:defRPr/>
            </a:pPr>
            <a:r>
              <a:rPr lang="en-US" sz="2353" dirty="0">
                <a:solidFill>
                  <a:srgbClr val="3C3C41"/>
                </a:solidFill>
                <a:latin typeface="Segoe UI Semibold"/>
              </a:rPr>
              <a:t>Azure AD Premium license required</a:t>
            </a:r>
          </a:p>
          <a:p>
            <a:pPr defTabSz="914367">
              <a:spcBef>
                <a:spcPts val="1176"/>
              </a:spcBef>
              <a:defRPr/>
            </a:pPr>
            <a:r>
              <a:rPr lang="en-US" dirty="0">
                <a:solidFill>
                  <a:srgbClr val="3C3C41"/>
                </a:solidFill>
                <a:latin typeface="Segoe UI"/>
              </a:rPr>
              <a:t>Grant/block access to Power Apps and Power Automate services based upon</a:t>
            </a:r>
          </a:p>
          <a:p>
            <a:pPr defTabSz="914367">
              <a:spcBef>
                <a:spcPts val="1176"/>
              </a:spcBef>
              <a:defRPr/>
            </a:pPr>
            <a:endParaRPr lang="en-US" sz="1961" dirty="0">
              <a:solidFill>
                <a:srgbClr val="3C3C41"/>
              </a:solidFill>
              <a:latin typeface="Segoe UI"/>
            </a:endParaRPr>
          </a:p>
          <a:p>
            <a:pPr defTabSz="914367">
              <a:spcBef>
                <a:spcPts val="1176"/>
              </a:spcBef>
              <a:defRPr/>
            </a:pPr>
            <a:endParaRPr lang="en-US" sz="1961" dirty="0">
              <a:solidFill>
                <a:srgbClr val="3C3C41"/>
              </a:solidFill>
              <a:latin typeface="Segoe UI"/>
            </a:endParaRPr>
          </a:p>
          <a:p>
            <a:pPr defTabSz="914367">
              <a:spcBef>
                <a:spcPts val="1176"/>
              </a:spcBef>
              <a:defRPr/>
            </a:pPr>
            <a:endParaRPr lang="en-US" sz="1961" dirty="0">
              <a:solidFill>
                <a:srgbClr val="3C3C41"/>
              </a:solidFill>
              <a:latin typeface="Segoe UI"/>
            </a:endParaRPr>
          </a:p>
          <a:p>
            <a:pPr defTabSz="914367">
              <a:spcBef>
                <a:spcPts val="1176"/>
              </a:spcBef>
              <a:defRPr/>
            </a:pPr>
            <a:endParaRPr lang="en-US" sz="1961" dirty="0">
              <a:solidFill>
                <a:srgbClr val="3C3C41"/>
              </a:solidFill>
              <a:latin typeface="Segoe UI"/>
            </a:endParaRPr>
          </a:p>
          <a:p>
            <a:pPr defTabSz="914367">
              <a:spcBef>
                <a:spcPts val="1176"/>
              </a:spcBef>
              <a:defRPr/>
            </a:pPr>
            <a:r>
              <a:rPr lang="en-US" dirty="0">
                <a:solidFill>
                  <a:srgbClr val="3C3C41"/>
                </a:solidFill>
                <a:latin typeface="+mj-lt"/>
              </a:rPr>
              <a:t>Conditional Access on individual apps (preview)</a:t>
            </a:r>
          </a:p>
          <a:p>
            <a:pPr defTabSz="914367">
              <a:spcBef>
                <a:spcPts val="1176"/>
              </a:spcBef>
              <a:defRPr/>
            </a:pPr>
            <a:r>
              <a:rPr lang="en-US" dirty="0">
                <a:solidFill>
                  <a:srgbClr val="3C3C41"/>
                </a:solidFill>
              </a:rPr>
              <a:t>Apply Conditional Access policies to individual Power Apps (only canvas apps are supported in preview)</a:t>
            </a:r>
          </a:p>
          <a:p>
            <a:pPr defTabSz="914367">
              <a:spcBef>
                <a:spcPts val="1176"/>
              </a:spcBef>
              <a:defRPr/>
            </a:pPr>
            <a:endParaRPr lang="en-US" dirty="0">
              <a:solidFill>
                <a:srgbClr val="3C3C41"/>
              </a:solidFill>
              <a:latin typeface="+mj-lt"/>
            </a:endParaRPr>
          </a:p>
        </p:txBody>
      </p:sp>
      <p:sp>
        <p:nvSpPr>
          <p:cNvPr id="46" name="Hexagon 45">
            <a:extLst>
              <a:ext uri="{FF2B5EF4-FFF2-40B4-BE49-F238E27FC236}">
                <a16:creationId xmlns:a16="http://schemas.microsoft.com/office/drawing/2014/main" id="{B8734438-C424-4734-ABD3-C6AFD0A8F446}"/>
              </a:ext>
            </a:extLst>
          </p:cNvPr>
          <p:cNvSpPr/>
          <p:nvPr/>
        </p:nvSpPr>
        <p:spPr bwMode="auto">
          <a:xfrm>
            <a:off x="11046781" y="6281474"/>
            <a:ext cx="723030" cy="623300"/>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Hexagon 46">
            <a:extLst>
              <a:ext uri="{FF2B5EF4-FFF2-40B4-BE49-F238E27FC236}">
                <a16:creationId xmlns:a16="http://schemas.microsoft.com/office/drawing/2014/main" id="{C752E509-27C0-4041-B1DF-67A2FD2FACA4}"/>
              </a:ext>
            </a:extLst>
          </p:cNvPr>
          <p:cNvSpPr/>
          <p:nvPr/>
        </p:nvSpPr>
        <p:spPr bwMode="auto">
          <a:xfrm>
            <a:off x="11659158" y="6032713"/>
            <a:ext cx="520199" cy="448446"/>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Text Placeholder 1">
            <a:extLst>
              <a:ext uri="{FF2B5EF4-FFF2-40B4-BE49-F238E27FC236}">
                <a16:creationId xmlns:a16="http://schemas.microsoft.com/office/drawing/2014/main" id="{5BFE8A4C-F779-4EB4-994F-65C862BCA8E7}"/>
              </a:ext>
            </a:extLst>
          </p:cNvPr>
          <p:cNvSpPr txBox="1">
            <a:spLocks/>
          </p:cNvSpPr>
          <p:nvPr/>
        </p:nvSpPr>
        <p:spPr>
          <a:xfrm>
            <a:off x="1386959" y="3629609"/>
            <a:ext cx="4451621" cy="276999"/>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defTabSz="914367">
              <a:defRPr/>
            </a:pPr>
            <a:r>
              <a:rPr lang="en-US" dirty="0">
                <a:solidFill>
                  <a:srgbClr val="3C3C41"/>
                </a:solidFill>
                <a:latin typeface="Segoe UI"/>
              </a:rPr>
              <a:t>User/Group</a:t>
            </a:r>
          </a:p>
        </p:txBody>
      </p:sp>
      <p:sp>
        <p:nvSpPr>
          <p:cNvPr id="31" name="Text Placeholder 1">
            <a:extLst>
              <a:ext uri="{FF2B5EF4-FFF2-40B4-BE49-F238E27FC236}">
                <a16:creationId xmlns:a16="http://schemas.microsoft.com/office/drawing/2014/main" id="{F1A7D6C9-44DE-44F7-8867-45889A67784C}"/>
              </a:ext>
            </a:extLst>
          </p:cNvPr>
          <p:cNvSpPr txBox="1">
            <a:spLocks/>
          </p:cNvSpPr>
          <p:nvPr/>
        </p:nvSpPr>
        <p:spPr>
          <a:xfrm>
            <a:off x="1386959" y="4189678"/>
            <a:ext cx="4451621" cy="276999"/>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defTabSz="914367">
              <a:defRPr/>
            </a:pPr>
            <a:r>
              <a:rPr lang="en-US" dirty="0">
                <a:solidFill>
                  <a:srgbClr val="3C3C41"/>
                </a:solidFill>
                <a:latin typeface="Segoe UI"/>
              </a:rPr>
              <a:t>Device</a:t>
            </a:r>
          </a:p>
        </p:txBody>
      </p:sp>
      <p:grpSp>
        <p:nvGrpSpPr>
          <p:cNvPr id="35" name="Group 34">
            <a:extLst>
              <a:ext uri="{FF2B5EF4-FFF2-40B4-BE49-F238E27FC236}">
                <a16:creationId xmlns:a16="http://schemas.microsoft.com/office/drawing/2014/main" id="{8170AAC2-6101-4087-990F-1F15F9BD61A0}"/>
              </a:ext>
            </a:extLst>
          </p:cNvPr>
          <p:cNvGrpSpPr/>
          <p:nvPr/>
        </p:nvGrpSpPr>
        <p:grpSpPr>
          <a:xfrm>
            <a:off x="476210" y="4144243"/>
            <a:ext cx="551295" cy="367866"/>
            <a:chOff x="13375104" y="3497262"/>
            <a:chExt cx="457200" cy="305079"/>
          </a:xfrm>
        </p:grpSpPr>
        <p:sp>
          <p:nvSpPr>
            <p:cNvPr id="41" name="Laptop_E770" title="Icon of a laptop">
              <a:extLst>
                <a:ext uri="{FF2B5EF4-FFF2-40B4-BE49-F238E27FC236}">
                  <a16:creationId xmlns:a16="http://schemas.microsoft.com/office/drawing/2014/main" id="{76414DBB-A472-4C38-A0B2-79DA560AAE0C}"/>
                </a:ext>
              </a:extLst>
            </p:cNvPr>
            <p:cNvSpPr>
              <a:spLocks noChangeAspect="1" noEditPoints="1"/>
            </p:cNvSpPr>
            <p:nvPr/>
          </p:nvSpPr>
          <p:spPr bwMode="auto">
            <a:xfrm>
              <a:off x="13375104" y="3497262"/>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solidFill>
                  <a:srgbClr val="3C3C41"/>
                </a:solidFill>
                <a:latin typeface="Segoe UI"/>
              </a:endParaRPr>
            </a:p>
          </p:txBody>
        </p:sp>
        <p:sp>
          <p:nvSpPr>
            <p:cNvPr id="42" name="Touch_E815" title="Icon of a closed hand with one finger pressing a button">
              <a:extLst>
                <a:ext uri="{FF2B5EF4-FFF2-40B4-BE49-F238E27FC236}">
                  <a16:creationId xmlns:a16="http://schemas.microsoft.com/office/drawing/2014/main" id="{5E0F67C9-8FF7-49D8-BEF4-14C6B632051C}"/>
                </a:ext>
              </a:extLst>
            </p:cNvPr>
            <p:cNvSpPr>
              <a:spLocks noChangeAspect="1" noEditPoints="1"/>
            </p:cNvSpPr>
            <p:nvPr/>
          </p:nvSpPr>
          <p:spPr bwMode="auto">
            <a:xfrm>
              <a:off x="13550281" y="3523986"/>
              <a:ext cx="106846" cy="156154"/>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grpSp>
      <p:sp>
        <p:nvSpPr>
          <p:cNvPr id="32" name="Text Placeholder 1">
            <a:extLst>
              <a:ext uri="{FF2B5EF4-FFF2-40B4-BE49-F238E27FC236}">
                <a16:creationId xmlns:a16="http://schemas.microsoft.com/office/drawing/2014/main" id="{6195D53C-63B3-4BFE-8531-A4079AD115D0}"/>
              </a:ext>
            </a:extLst>
          </p:cNvPr>
          <p:cNvSpPr txBox="1">
            <a:spLocks/>
          </p:cNvSpPr>
          <p:nvPr/>
        </p:nvSpPr>
        <p:spPr>
          <a:xfrm>
            <a:off x="1386959" y="4799507"/>
            <a:ext cx="4451621" cy="276999"/>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defTabSz="914367">
              <a:defRPr/>
            </a:pPr>
            <a:r>
              <a:rPr lang="en-US" dirty="0">
                <a:solidFill>
                  <a:srgbClr val="3C3C41"/>
                </a:solidFill>
                <a:latin typeface="Segoe UI"/>
              </a:rPr>
              <a:t>Location</a:t>
            </a:r>
          </a:p>
        </p:txBody>
      </p:sp>
      <p:grpSp>
        <p:nvGrpSpPr>
          <p:cNvPr id="48" name="Group 47">
            <a:extLst>
              <a:ext uri="{FF2B5EF4-FFF2-40B4-BE49-F238E27FC236}">
                <a16:creationId xmlns:a16="http://schemas.microsoft.com/office/drawing/2014/main" id="{A0170E5F-4B20-4FDE-81CD-C40497524FAF}"/>
              </a:ext>
            </a:extLst>
          </p:cNvPr>
          <p:cNvGrpSpPr/>
          <p:nvPr/>
        </p:nvGrpSpPr>
        <p:grpSpPr>
          <a:xfrm>
            <a:off x="550837" y="4713462"/>
            <a:ext cx="402040" cy="449087"/>
            <a:chOff x="6085076" y="3345051"/>
            <a:chExt cx="268605" cy="300038"/>
          </a:xfrm>
        </p:grpSpPr>
        <p:sp>
          <p:nvSpPr>
            <p:cNvPr id="49" name="Freeform: Shape 48">
              <a:extLst>
                <a:ext uri="{FF2B5EF4-FFF2-40B4-BE49-F238E27FC236}">
                  <a16:creationId xmlns:a16="http://schemas.microsoft.com/office/drawing/2014/main" id="{EA3A0E3C-8D49-49F4-B97D-2502F72F150F}"/>
                </a:ext>
              </a:extLst>
            </p:cNvPr>
            <p:cNvSpPr/>
            <p:nvPr/>
          </p:nvSpPr>
          <p:spPr>
            <a:xfrm>
              <a:off x="6085076" y="3382961"/>
              <a:ext cx="268605" cy="262128"/>
            </a:xfrm>
            <a:custGeom>
              <a:avLst/>
              <a:gdLst>
                <a:gd name="connsiteX0" fmla="*/ 175451 w 268605"/>
                <a:gd name="connsiteY0" fmla="*/ 0 h 262128"/>
                <a:gd name="connsiteX1" fmla="*/ 268605 w 268605"/>
                <a:gd name="connsiteY1" fmla="*/ 127826 h 262128"/>
                <a:gd name="connsiteX2" fmla="*/ 134303 w 268605"/>
                <a:gd name="connsiteY2" fmla="*/ 262128 h 262128"/>
                <a:gd name="connsiteX3" fmla="*/ 0 w 268605"/>
                <a:gd name="connsiteY3" fmla="*/ 127826 h 262128"/>
                <a:gd name="connsiteX4" fmla="*/ 80391 w 268605"/>
                <a:gd name="connsiteY4" fmla="*/ 4763 h 262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605" h="262128">
                  <a:moveTo>
                    <a:pt x="175451" y="0"/>
                  </a:moveTo>
                  <a:cubicBezTo>
                    <a:pt x="229457" y="17336"/>
                    <a:pt x="268605" y="68104"/>
                    <a:pt x="268605" y="127826"/>
                  </a:cubicBezTo>
                  <a:cubicBezTo>
                    <a:pt x="268605" y="202025"/>
                    <a:pt x="208502" y="262128"/>
                    <a:pt x="134303" y="262128"/>
                  </a:cubicBezTo>
                  <a:cubicBezTo>
                    <a:pt x="60103" y="262128"/>
                    <a:pt x="0" y="202025"/>
                    <a:pt x="0" y="127826"/>
                  </a:cubicBezTo>
                  <a:cubicBezTo>
                    <a:pt x="-95" y="72866"/>
                    <a:pt x="33052" y="25527"/>
                    <a:pt x="80391" y="4763"/>
                  </a:cubicBezTo>
                </a:path>
              </a:pathLst>
            </a:custGeom>
            <a:noFill/>
            <a:ln w="15875" cap="flat">
              <a:solidFill>
                <a:schemeClr val="tx1"/>
              </a:solid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367">
                <a:defRPr/>
              </a:pPr>
              <a:endParaRPr lang="en-US" sz="1765">
                <a:solidFill>
                  <a:srgbClr val="3C3C41"/>
                </a:solidFill>
                <a:latin typeface="Segoe UI"/>
              </a:endParaRPr>
            </a:p>
          </p:txBody>
        </p:sp>
        <p:grpSp>
          <p:nvGrpSpPr>
            <p:cNvPr id="50" name="Graphic 39">
              <a:extLst>
                <a:ext uri="{FF2B5EF4-FFF2-40B4-BE49-F238E27FC236}">
                  <a16:creationId xmlns:a16="http://schemas.microsoft.com/office/drawing/2014/main" id="{C7399F7B-E73A-4600-AFD7-104B7F43F1F2}"/>
                </a:ext>
              </a:extLst>
            </p:cNvPr>
            <p:cNvGrpSpPr/>
            <p:nvPr/>
          </p:nvGrpSpPr>
          <p:grpSpPr>
            <a:xfrm>
              <a:off x="6168230" y="3345051"/>
              <a:ext cx="90678" cy="127420"/>
              <a:chOff x="6168230" y="3345051"/>
              <a:chExt cx="90678" cy="127420"/>
            </a:xfrm>
            <a:noFill/>
          </p:grpSpPr>
          <p:sp>
            <p:nvSpPr>
              <p:cNvPr id="53" name="Freeform: Shape 52">
                <a:extLst>
                  <a:ext uri="{FF2B5EF4-FFF2-40B4-BE49-F238E27FC236}">
                    <a16:creationId xmlns:a16="http://schemas.microsoft.com/office/drawing/2014/main" id="{A91B7AF7-C86E-496C-A5B1-2537544E307C}"/>
                  </a:ext>
                </a:extLst>
              </p:cNvPr>
              <p:cNvSpPr/>
              <p:nvPr/>
            </p:nvSpPr>
            <p:spPr>
              <a:xfrm>
                <a:off x="6168230" y="3345051"/>
                <a:ext cx="90678" cy="127420"/>
              </a:xfrm>
              <a:custGeom>
                <a:avLst/>
                <a:gdLst>
                  <a:gd name="connsiteX0" fmla="*/ 0 w 90678"/>
                  <a:gd name="connsiteY0" fmla="*/ 44482 h 127420"/>
                  <a:gd name="connsiteX1" fmla="*/ 45339 w 90678"/>
                  <a:gd name="connsiteY1" fmla="*/ 0 h 127420"/>
                  <a:gd name="connsiteX2" fmla="*/ 90678 w 90678"/>
                  <a:gd name="connsiteY2" fmla="*/ 44482 h 127420"/>
                  <a:gd name="connsiteX3" fmla="*/ 47911 w 90678"/>
                  <a:gd name="connsiteY3" fmla="*/ 126206 h 127420"/>
                  <a:gd name="connsiteX4" fmla="*/ 42767 w 90678"/>
                  <a:gd name="connsiteY4" fmla="*/ 126206 h 127420"/>
                  <a:gd name="connsiteX5" fmla="*/ 0 w 90678"/>
                  <a:gd name="connsiteY5" fmla="*/ 44482 h 12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678" h="127420">
                    <a:moveTo>
                      <a:pt x="0" y="44482"/>
                    </a:moveTo>
                    <a:cubicBezTo>
                      <a:pt x="0" y="19907"/>
                      <a:pt x="20288" y="0"/>
                      <a:pt x="45339" y="0"/>
                    </a:cubicBezTo>
                    <a:cubicBezTo>
                      <a:pt x="70390" y="0"/>
                      <a:pt x="90678" y="19907"/>
                      <a:pt x="90678" y="44482"/>
                    </a:cubicBezTo>
                    <a:cubicBezTo>
                      <a:pt x="90678" y="73819"/>
                      <a:pt x="57531" y="114967"/>
                      <a:pt x="47911" y="126206"/>
                    </a:cubicBezTo>
                    <a:cubicBezTo>
                      <a:pt x="46577" y="127826"/>
                      <a:pt x="44101" y="127826"/>
                      <a:pt x="42767" y="126206"/>
                    </a:cubicBezTo>
                    <a:cubicBezTo>
                      <a:pt x="33147" y="114967"/>
                      <a:pt x="0" y="73819"/>
                      <a:pt x="0" y="44482"/>
                    </a:cubicBezTo>
                    <a:close/>
                  </a:path>
                </a:pathLst>
              </a:custGeom>
              <a:noFill/>
              <a:ln w="15875" cap="flat">
                <a:solidFill>
                  <a:schemeClr val="tx1"/>
                </a:solid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367">
                  <a:defRPr/>
                </a:pPr>
                <a:endParaRPr lang="en-US" sz="1765">
                  <a:solidFill>
                    <a:srgbClr val="3C3C41"/>
                  </a:solidFill>
                  <a:latin typeface="Segoe UI"/>
                </a:endParaRPr>
              </a:p>
            </p:txBody>
          </p:sp>
          <p:sp>
            <p:nvSpPr>
              <p:cNvPr id="54" name="Freeform: Shape 53">
                <a:extLst>
                  <a:ext uri="{FF2B5EF4-FFF2-40B4-BE49-F238E27FC236}">
                    <a16:creationId xmlns:a16="http://schemas.microsoft.com/office/drawing/2014/main" id="{C5BC8CB2-1EC3-48FC-83A1-C86AEC969632}"/>
                  </a:ext>
                </a:extLst>
              </p:cNvPr>
              <p:cNvSpPr/>
              <p:nvPr/>
            </p:nvSpPr>
            <p:spPr>
              <a:xfrm>
                <a:off x="6185660" y="3361530"/>
                <a:ext cx="55816" cy="55626"/>
              </a:xfrm>
              <a:custGeom>
                <a:avLst/>
                <a:gdLst>
                  <a:gd name="connsiteX0" fmla="*/ 27908 w 55816"/>
                  <a:gd name="connsiteY0" fmla="*/ 55626 h 55626"/>
                  <a:gd name="connsiteX1" fmla="*/ 27908 w 55816"/>
                  <a:gd name="connsiteY1" fmla="*/ 55626 h 55626"/>
                  <a:gd name="connsiteX2" fmla="*/ 0 w 55816"/>
                  <a:gd name="connsiteY2" fmla="*/ 27813 h 55626"/>
                  <a:gd name="connsiteX3" fmla="*/ 27908 w 55816"/>
                  <a:gd name="connsiteY3" fmla="*/ 0 h 55626"/>
                  <a:gd name="connsiteX4" fmla="*/ 55817 w 55816"/>
                  <a:gd name="connsiteY4" fmla="*/ 27813 h 55626"/>
                  <a:gd name="connsiteX5" fmla="*/ 27908 w 55816"/>
                  <a:gd name="connsiteY5" fmla="*/ 55626 h 55626"/>
                  <a:gd name="connsiteX6" fmla="*/ 27908 w 55816"/>
                  <a:gd name="connsiteY6" fmla="*/ 55626 h 5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16" h="55626">
                    <a:moveTo>
                      <a:pt x="27908" y="55626"/>
                    </a:moveTo>
                    <a:lnTo>
                      <a:pt x="27908" y="55626"/>
                    </a:lnTo>
                    <a:cubicBezTo>
                      <a:pt x="12573" y="55626"/>
                      <a:pt x="0" y="43148"/>
                      <a:pt x="0" y="27813"/>
                    </a:cubicBezTo>
                    <a:cubicBezTo>
                      <a:pt x="0" y="12478"/>
                      <a:pt x="12478" y="0"/>
                      <a:pt x="27908" y="0"/>
                    </a:cubicBezTo>
                    <a:cubicBezTo>
                      <a:pt x="43339" y="0"/>
                      <a:pt x="55817" y="12478"/>
                      <a:pt x="55817" y="27813"/>
                    </a:cubicBezTo>
                    <a:cubicBezTo>
                      <a:pt x="55817" y="43148"/>
                      <a:pt x="43339" y="55626"/>
                      <a:pt x="27908" y="55626"/>
                    </a:cubicBezTo>
                    <a:lnTo>
                      <a:pt x="27908" y="55626"/>
                    </a:lnTo>
                    <a:close/>
                  </a:path>
                </a:pathLst>
              </a:custGeom>
              <a:noFill/>
              <a:ln w="15875" cap="flat">
                <a:solidFill>
                  <a:schemeClr val="tx1"/>
                </a:solid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367">
                  <a:defRPr/>
                </a:pPr>
                <a:endParaRPr lang="en-US" sz="1765">
                  <a:solidFill>
                    <a:srgbClr val="3C3C41"/>
                  </a:solidFill>
                  <a:latin typeface="Segoe UI"/>
                </a:endParaRPr>
              </a:p>
            </p:txBody>
          </p:sp>
        </p:grpSp>
        <p:sp>
          <p:nvSpPr>
            <p:cNvPr id="51" name="Freeform: Shape 50">
              <a:extLst>
                <a:ext uri="{FF2B5EF4-FFF2-40B4-BE49-F238E27FC236}">
                  <a16:creationId xmlns:a16="http://schemas.microsoft.com/office/drawing/2014/main" id="{8EE579B4-95A8-4CB5-A0F7-2515E5E4419E}"/>
                </a:ext>
              </a:extLst>
            </p:cNvPr>
            <p:cNvSpPr/>
            <p:nvPr/>
          </p:nvSpPr>
          <p:spPr>
            <a:xfrm>
              <a:off x="6135559" y="3408869"/>
              <a:ext cx="33527" cy="9525"/>
            </a:xfrm>
            <a:custGeom>
              <a:avLst/>
              <a:gdLst>
                <a:gd name="connsiteX0" fmla="*/ 0 w 33527"/>
                <a:gd name="connsiteY0" fmla="*/ 0 h 9525"/>
                <a:gd name="connsiteX1" fmla="*/ 33528 w 33527"/>
                <a:gd name="connsiteY1" fmla="*/ 0 h 9525"/>
              </a:gdLst>
              <a:ahLst/>
              <a:cxnLst>
                <a:cxn ang="0">
                  <a:pos x="connsiteX0" y="connsiteY0"/>
                </a:cxn>
                <a:cxn ang="0">
                  <a:pos x="connsiteX1" y="connsiteY1"/>
                </a:cxn>
              </a:cxnLst>
              <a:rect l="l" t="t" r="r" b="b"/>
              <a:pathLst>
                <a:path w="33527" h="9525">
                  <a:moveTo>
                    <a:pt x="0" y="0"/>
                  </a:moveTo>
                  <a:lnTo>
                    <a:pt x="33528" y="0"/>
                  </a:lnTo>
                </a:path>
              </a:pathLst>
            </a:custGeom>
            <a:noFill/>
            <a:ln w="15875" cap="flat">
              <a:solidFill>
                <a:schemeClr val="tx1"/>
              </a:solid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367">
                <a:defRPr/>
              </a:pPr>
              <a:endParaRPr lang="en-US" sz="1765">
                <a:solidFill>
                  <a:srgbClr val="3C3C41"/>
                </a:solidFill>
                <a:latin typeface="Segoe UI"/>
              </a:endParaRPr>
            </a:p>
          </p:txBody>
        </p:sp>
        <p:sp>
          <p:nvSpPr>
            <p:cNvPr id="52" name="Freeform: Shape 51">
              <a:extLst>
                <a:ext uri="{FF2B5EF4-FFF2-40B4-BE49-F238E27FC236}">
                  <a16:creationId xmlns:a16="http://schemas.microsoft.com/office/drawing/2014/main" id="{BEB251E6-E0CC-466C-9F44-21156D1FBA28}"/>
                </a:ext>
              </a:extLst>
            </p:cNvPr>
            <p:cNvSpPr/>
            <p:nvPr/>
          </p:nvSpPr>
          <p:spPr>
            <a:xfrm>
              <a:off x="6119652" y="3424300"/>
              <a:ext cx="230409" cy="198168"/>
            </a:xfrm>
            <a:custGeom>
              <a:avLst/>
              <a:gdLst>
                <a:gd name="connsiteX0" fmla="*/ 112395 w 230409"/>
                <a:gd name="connsiteY0" fmla="*/ 30671 h 198168"/>
                <a:gd name="connsiteX1" fmla="*/ 117253 w 230409"/>
                <a:gd name="connsiteY1" fmla="*/ 35528 h 198168"/>
                <a:gd name="connsiteX2" fmla="*/ 118205 w 230409"/>
                <a:gd name="connsiteY2" fmla="*/ 37909 h 198168"/>
                <a:gd name="connsiteX3" fmla="*/ 118205 w 230409"/>
                <a:gd name="connsiteY3" fmla="*/ 57340 h 198168"/>
                <a:gd name="connsiteX4" fmla="*/ 114871 w 230409"/>
                <a:gd name="connsiteY4" fmla="*/ 60674 h 198168"/>
                <a:gd name="connsiteX5" fmla="*/ 107252 w 230409"/>
                <a:gd name="connsiteY5" fmla="*/ 60674 h 198168"/>
                <a:gd name="connsiteX6" fmla="*/ 104870 w 230409"/>
                <a:gd name="connsiteY6" fmla="*/ 61627 h 198168"/>
                <a:gd name="connsiteX7" fmla="*/ 93821 w 230409"/>
                <a:gd name="connsiteY7" fmla="*/ 72676 h 198168"/>
                <a:gd name="connsiteX8" fmla="*/ 92869 w 230409"/>
                <a:gd name="connsiteY8" fmla="*/ 75057 h 198168"/>
                <a:gd name="connsiteX9" fmla="*/ 92869 w 230409"/>
                <a:gd name="connsiteY9" fmla="*/ 76962 h 198168"/>
                <a:gd name="connsiteX10" fmla="*/ 89535 w 230409"/>
                <a:gd name="connsiteY10" fmla="*/ 80296 h 198168"/>
                <a:gd name="connsiteX11" fmla="*/ 81820 w 230409"/>
                <a:gd name="connsiteY11" fmla="*/ 80296 h 198168"/>
                <a:gd name="connsiteX12" fmla="*/ 79439 w 230409"/>
                <a:gd name="connsiteY12" fmla="*/ 81248 h 198168"/>
                <a:gd name="connsiteX13" fmla="*/ 68771 w 230409"/>
                <a:gd name="connsiteY13" fmla="*/ 91916 h 198168"/>
                <a:gd name="connsiteX14" fmla="*/ 67818 w 230409"/>
                <a:gd name="connsiteY14" fmla="*/ 94298 h 198168"/>
                <a:gd name="connsiteX15" fmla="*/ 67818 w 230409"/>
                <a:gd name="connsiteY15" fmla="*/ 97727 h 198168"/>
                <a:gd name="connsiteX16" fmla="*/ 66866 w 230409"/>
                <a:gd name="connsiteY16" fmla="*/ 100108 h 198168"/>
                <a:gd name="connsiteX17" fmla="*/ 62674 w 230409"/>
                <a:gd name="connsiteY17" fmla="*/ 104299 h 198168"/>
                <a:gd name="connsiteX18" fmla="*/ 60293 w 230409"/>
                <a:gd name="connsiteY18" fmla="*/ 105251 h 198168"/>
                <a:gd name="connsiteX19" fmla="*/ 56674 w 230409"/>
                <a:gd name="connsiteY19" fmla="*/ 105251 h 198168"/>
                <a:gd name="connsiteX20" fmla="*/ 54007 w 230409"/>
                <a:gd name="connsiteY20" fmla="*/ 103918 h 198168"/>
                <a:gd name="connsiteX21" fmla="*/ 36767 w 230409"/>
                <a:gd name="connsiteY21" fmla="*/ 81534 h 198168"/>
                <a:gd name="connsiteX22" fmla="*/ 34100 w 230409"/>
                <a:gd name="connsiteY22" fmla="*/ 80201 h 198168"/>
                <a:gd name="connsiteX23" fmla="*/ 25146 w 230409"/>
                <a:gd name="connsiteY23" fmla="*/ 80201 h 198168"/>
                <a:gd name="connsiteX24" fmla="*/ 22765 w 230409"/>
                <a:gd name="connsiteY24" fmla="*/ 79248 h 198168"/>
                <a:gd name="connsiteX25" fmla="*/ 18098 w 230409"/>
                <a:gd name="connsiteY25" fmla="*/ 74867 h 198168"/>
                <a:gd name="connsiteX26" fmla="*/ 17145 w 230409"/>
                <a:gd name="connsiteY26" fmla="*/ 72485 h 198168"/>
                <a:gd name="connsiteX27" fmla="*/ 17145 w 230409"/>
                <a:gd name="connsiteY27" fmla="*/ 56483 h 198168"/>
                <a:gd name="connsiteX28" fmla="*/ 18098 w 230409"/>
                <a:gd name="connsiteY28" fmla="*/ 54102 h 198168"/>
                <a:gd name="connsiteX29" fmla="*/ 22574 w 230409"/>
                <a:gd name="connsiteY29" fmla="*/ 49625 h 198168"/>
                <a:gd name="connsiteX30" fmla="*/ 23527 w 230409"/>
                <a:gd name="connsiteY30" fmla="*/ 47244 h 198168"/>
                <a:gd name="connsiteX31" fmla="*/ 23527 w 230409"/>
                <a:gd name="connsiteY31" fmla="*/ 43434 h 198168"/>
                <a:gd name="connsiteX32" fmla="*/ 22574 w 230409"/>
                <a:gd name="connsiteY32" fmla="*/ 41053 h 198168"/>
                <a:gd name="connsiteX33" fmla="*/ 17621 w 230409"/>
                <a:gd name="connsiteY33" fmla="*/ 36004 h 198168"/>
                <a:gd name="connsiteX34" fmla="*/ 16669 w 230409"/>
                <a:gd name="connsiteY34" fmla="*/ 33623 h 198168"/>
                <a:gd name="connsiteX35" fmla="*/ 16669 w 230409"/>
                <a:gd name="connsiteY35" fmla="*/ 18002 h 198168"/>
                <a:gd name="connsiteX36" fmla="*/ 15716 w 230409"/>
                <a:gd name="connsiteY36" fmla="*/ 15621 h 198168"/>
                <a:gd name="connsiteX37" fmla="*/ 0 w 230409"/>
                <a:gd name="connsiteY37" fmla="*/ 0 h 198168"/>
                <a:gd name="connsiteX38" fmla="*/ 104680 w 230409"/>
                <a:gd name="connsiteY38" fmla="*/ 195643 h 198168"/>
                <a:gd name="connsiteX39" fmla="*/ 105632 w 230409"/>
                <a:gd name="connsiteY39" fmla="*/ 193358 h 198168"/>
                <a:gd name="connsiteX40" fmla="*/ 105632 w 230409"/>
                <a:gd name="connsiteY40" fmla="*/ 188595 h 198168"/>
                <a:gd name="connsiteX41" fmla="*/ 105632 w 230409"/>
                <a:gd name="connsiteY41" fmla="*/ 178403 h 198168"/>
                <a:gd name="connsiteX42" fmla="*/ 106585 w 230409"/>
                <a:gd name="connsiteY42" fmla="*/ 176022 h 198168"/>
                <a:gd name="connsiteX43" fmla="*/ 110776 w 230409"/>
                <a:gd name="connsiteY43" fmla="*/ 171831 h 198168"/>
                <a:gd name="connsiteX44" fmla="*/ 111728 w 230409"/>
                <a:gd name="connsiteY44" fmla="*/ 169450 h 198168"/>
                <a:gd name="connsiteX45" fmla="*/ 111728 w 230409"/>
                <a:gd name="connsiteY45" fmla="*/ 166402 h 198168"/>
                <a:gd name="connsiteX46" fmla="*/ 112681 w 230409"/>
                <a:gd name="connsiteY46" fmla="*/ 164021 h 198168"/>
                <a:gd name="connsiteX47" fmla="*/ 129159 w 230409"/>
                <a:gd name="connsiteY47" fmla="*/ 147542 h 198168"/>
                <a:gd name="connsiteX48" fmla="*/ 130111 w 230409"/>
                <a:gd name="connsiteY48" fmla="*/ 145161 h 198168"/>
                <a:gd name="connsiteX49" fmla="*/ 130111 w 230409"/>
                <a:gd name="connsiteY49" fmla="*/ 134588 h 198168"/>
                <a:gd name="connsiteX50" fmla="*/ 129159 w 230409"/>
                <a:gd name="connsiteY50" fmla="*/ 132207 h 198168"/>
                <a:gd name="connsiteX51" fmla="*/ 106013 w 230409"/>
                <a:gd name="connsiteY51" fmla="*/ 109061 h 198168"/>
                <a:gd name="connsiteX52" fmla="*/ 103632 w 230409"/>
                <a:gd name="connsiteY52" fmla="*/ 108109 h 198168"/>
                <a:gd name="connsiteX53" fmla="*/ 88487 w 230409"/>
                <a:gd name="connsiteY53" fmla="*/ 108109 h 198168"/>
                <a:gd name="connsiteX54" fmla="*/ 86106 w 230409"/>
                <a:gd name="connsiteY54" fmla="*/ 109061 h 198168"/>
                <a:gd name="connsiteX55" fmla="*/ 75438 w 230409"/>
                <a:gd name="connsiteY55" fmla="*/ 119729 h 198168"/>
                <a:gd name="connsiteX56" fmla="*/ 74486 w 230409"/>
                <a:gd name="connsiteY56" fmla="*/ 122111 h 198168"/>
                <a:gd name="connsiteX57" fmla="*/ 74486 w 230409"/>
                <a:gd name="connsiteY57" fmla="*/ 132017 h 198168"/>
                <a:gd name="connsiteX58" fmla="*/ 75438 w 230409"/>
                <a:gd name="connsiteY58" fmla="*/ 134398 h 198168"/>
                <a:gd name="connsiteX59" fmla="*/ 86011 w 230409"/>
                <a:gd name="connsiteY59" fmla="*/ 144971 h 198168"/>
                <a:gd name="connsiteX60" fmla="*/ 86963 w 230409"/>
                <a:gd name="connsiteY60" fmla="*/ 147352 h 198168"/>
                <a:gd name="connsiteX61" fmla="*/ 86963 w 230409"/>
                <a:gd name="connsiteY61" fmla="*/ 181928 h 198168"/>
                <a:gd name="connsiteX62" fmla="*/ 88392 w 230409"/>
                <a:gd name="connsiteY62" fmla="*/ 185356 h 198168"/>
                <a:gd name="connsiteX63" fmla="*/ 98393 w 230409"/>
                <a:gd name="connsiteY63" fmla="*/ 196977 h 198168"/>
                <a:gd name="connsiteX64" fmla="*/ 103442 w 230409"/>
                <a:gd name="connsiteY64" fmla="*/ 197072 h 198168"/>
                <a:gd name="connsiteX65" fmla="*/ 104680 w 230409"/>
                <a:gd name="connsiteY65" fmla="*/ 195643 h 198168"/>
                <a:gd name="connsiteX66" fmla="*/ 230410 w 230409"/>
                <a:gd name="connsiteY66" fmla="*/ 67056 h 198168"/>
                <a:gd name="connsiteX67" fmla="*/ 215741 w 230409"/>
                <a:gd name="connsiteY67" fmla="*/ 67056 h 198168"/>
                <a:gd name="connsiteX68" fmla="*/ 213360 w 230409"/>
                <a:gd name="connsiteY68" fmla="*/ 68008 h 198168"/>
                <a:gd name="connsiteX69" fmla="*/ 195739 w 230409"/>
                <a:gd name="connsiteY69" fmla="*/ 85630 h 198168"/>
                <a:gd name="connsiteX70" fmla="*/ 194786 w 230409"/>
                <a:gd name="connsiteY70" fmla="*/ 88011 h 198168"/>
                <a:gd name="connsiteX71" fmla="*/ 194786 w 230409"/>
                <a:gd name="connsiteY71" fmla="*/ 107442 h 198168"/>
                <a:gd name="connsiteX72" fmla="*/ 198120 w 230409"/>
                <a:gd name="connsiteY72" fmla="*/ 110776 h 198168"/>
                <a:gd name="connsiteX73" fmla="*/ 218218 w 230409"/>
                <a:gd name="connsiteY73" fmla="*/ 110776 h 198168"/>
                <a:gd name="connsiteX74" fmla="*/ 220599 w 230409"/>
                <a:gd name="connsiteY74" fmla="*/ 111728 h 198168"/>
                <a:gd name="connsiteX75" fmla="*/ 227267 w 230409"/>
                <a:gd name="connsiteY75" fmla="*/ 118396 h 19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30409" h="198168">
                  <a:moveTo>
                    <a:pt x="112395" y="30671"/>
                  </a:moveTo>
                  <a:lnTo>
                    <a:pt x="117253" y="35528"/>
                  </a:lnTo>
                  <a:cubicBezTo>
                    <a:pt x="117920" y="36195"/>
                    <a:pt x="118205" y="37052"/>
                    <a:pt x="118205" y="37909"/>
                  </a:cubicBezTo>
                  <a:lnTo>
                    <a:pt x="118205" y="57340"/>
                  </a:lnTo>
                  <a:cubicBezTo>
                    <a:pt x="118205" y="59246"/>
                    <a:pt x="116681" y="60674"/>
                    <a:pt x="114871" y="60674"/>
                  </a:cubicBezTo>
                  <a:lnTo>
                    <a:pt x="107252" y="60674"/>
                  </a:lnTo>
                  <a:cubicBezTo>
                    <a:pt x="106394" y="60674"/>
                    <a:pt x="105537" y="61055"/>
                    <a:pt x="104870" y="61627"/>
                  </a:cubicBezTo>
                  <a:lnTo>
                    <a:pt x="93821" y="72676"/>
                  </a:lnTo>
                  <a:cubicBezTo>
                    <a:pt x="93155" y="73343"/>
                    <a:pt x="92869" y="74200"/>
                    <a:pt x="92869" y="75057"/>
                  </a:cubicBezTo>
                  <a:lnTo>
                    <a:pt x="92869" y="76962"/>
                  </a:lnTo>
                  <a:cubicBezTo>
                    <a:pt x="92869" y="78867"/>
                    <a:pt x="91345" y="80296"/>
                    <a:pt x="89535" y="80296"/>
                  </a:cubicBezTo>
                  <a:lnTo>
                    <a:pt x="81820" y="80296"/>
                  </a:lnTo>
                  <a:cubicBezTo>
                    <a:pt x="80962" y="80296"/>
                    <a:pt x="80105" y="80677"/>
                    <a:pt x="79439" y="81248"/>
                  </a:cubicBezTo>
                  <a:lnTo>
                    <a:pt x="68771" y="91916"/>
                  </a:lnTo>
                  <a:cubicBezTo>
                    <a:pt x="68104" y="92583"/>
                    <a:pt x="67818" y="93440"/>
                    <a:pt x="67818" y="94298"/>
                  </a:cubicBezTo>
                  <a:lnTo>
                    <a:pt x="67818" y="97727"/>
                  </a:lnTo>
                  <a:cubicBezTo>
                    <a:pt x="67818" y="98584"/>
                    <a:pt x="67437" y="99441"/>
                    <a:pt x="66866" y="100108"/>
                  </a:cubicBezTo>
                  <a:lnTo>
                    <a:pt x="62674" y="104299"/>
                  </a:lnTo>
                  <a:cubicBezTo>
                    <a:pt x="62008" y="104966"/>
                    <a:pt x="61150" y="105251"/>
                    <a:pt x="60293" y="105251"/>
                  </a:cubicBezTo>
                  <a:lnTo>
                    <a:pt x="56674" y="105251"/>
                  </a:lnTo>
                  <a:cubicBezTo>
                    <a:pt x="55626" y="105251"/>
                    <a:pt x="54674" y="104775"/>
                    <a:pt x="54007" y="103918"/>
                  </a:cubicBezTo>
                  <a:lnTo>
                    <a:pt x="36767" y="81534"/>
                  </a:lnTo>
                  <a:cubicBezTo>
                    <a:pt x="36100" y="80677"/>
                    <a:pt x="35147" y="80201"/>
                    <a:pt x="34100" y="80201"/>
                  </a:cubicBezTo>
                  <a:lnTo>
                    <a:pt x="25146" y="80201"/>
                  </a:lnTo>
                  <a:cubicBezTo>
                    <a:pt x="24289" y="80201"/>
                    <a:pt x="23432" y="79819"/>
                    <a:pt x="22765" y="79248"/>
                  </a:cubicBezTo>
                  <a:lnTo>
                    <a:pt x="18098" y="74867"/>
                  </a:lnTo>
                  <a:cubicBezTo>
                    <a:pt x="17431" y="74200"/>
                    <a:pt x="17145" y="73343"/>
                    <a:pt x="17145" y="72485"/>
                  </a:cubicBezTo>
                  <a:lnTo>
                    <a:pt x="17145" y="56483"/>
                  </a:lnTo>
                  <a:cubicBezTo>
                    <a:pt x="17145" y="55626"/>
                    <a:pt x="17526" y="54769"/>
                    <a:pt x="18098" y="54102"/>
                  </a:cubicBezTo>
                  <a:lnTo>
                    <a:pt x="22574" y="49625"/>
                  </a:lnTo>
                  <a:cubicBezTo>
                    <a:pt x="23241" y="48958"/>
                    <a:pt x="23527" y="48101"/>
                    <a:pt x="23527" y="47244"/>
                  </a:cubicBezTo>
                  <a:lnTo>
                    <a:pt x="23527" y="43434"/>
                  </a:lnTo>
                  <a:cubicBezTo>
                    <a:pt x="23527" y="42577"/>
                    <a:pt x="23146" y="41720"/>
                    <a:pt x="22574" y="41053"/>
                  </a:cubicBezTo>
                  <a:lnTo>
                    <a:pt x="17621" y="36004"/>
                  </a:lnTo>
                  <a:cubicBezTo>
                    <a:pt x="16954" y="35338"/>
                    <a:pt x="16669" y="34481"/>
                    <a:pt x="16669" y="33623"/>
                  </a:cubicBezTo>
                  <a:lnTo>
                    <a:pt x="16669" y="18002"/>
                  </a:lnTo>
                  <a:cubicBezTo>
                    <a:pt x="16669" y="17145"/>
                    <a:pt x="16288" y="16288"/>
                    <a:pt x="15716" y="15621"/>
                  </a:cubicBezTo>
                  <a:lnTo>
                    <a:pt x="0" y="0"/>
                  </a:lnTo>
                  <a:moveTo>
                    <a:pt x="104680" y="195643"/>
                  </a:moveTo>
                  <a:cubicBezTo>
                    <a:pt x="105251" y="194977"/>
                    <a:pt x="105632" y="194215"/>
                    <a:pt x="105632" y="193358"/>
                  </a:cubicBezTo>
                  <a:lnTo>
                    <a:pt x="105632" y="188595"/>
                  </a:lnTo>
                  <a:lnTo>
                    <a:pt x="105632" y="178403"/>
                  </a:lnTo>
                  <a:cubicBezTo>
                    <a:pt x="105632" y="177546"/>
                    <a:pt x="106013" y="176689"/>
                    <a:pt x="106585" y="176022"/>
                  </a:cubicBezTo>
                  <a:lnTo>
                    <a:pt x="110776" y="171831"/>
                  </a:lnTo>
                  <a:cubicBezTo>
                    <a:pt x="111443" y="171164"/>
                    <a:pt x="111728" y="170307"/>
                    <a:pt x="111728" y="169450"/>
                  </a:cubicBezTo>
                  <a:lnTo>
                    <a:pt x="111728" y="166402"/>
                  </a:lnTo>
                  <a:cubicBezTo>
                    <a:pt x="111728" y="165544"/>
                    <a:pt x="112109" y="164687"/>
                    <a:pt x="112681" y="164021"/>
                  </a:cubicBezTo>
                  <a:lnTo>
                    <a:pt x="129159" y="147542"/>
                  </a:lnTo>
                  <a:cubicBezTo>
                    <a:pt x="129826" y="146876"/>
                    <a:pt x="130111" y="146018"/>
                    <a:pt x="130111" y="145161"/>
                  </a:cubicBezTo>
                  <a:lnTo>
                    <a:pt x="130111" y="134588"/>
                  </a:lnTo>
                  <a:cubicBezTo>
                    <a:pt x="130111" y="133731"/>
                    <a:pt x="129731" y="132874"/>
                    <a:pt x="129159" y="132207"/>
                  </a:cubicBezTo>
                  <a:lnTo>
                    <a:pt x="106013" y="109061"/>
                  </a:lnTo>
                  <a:cubicBezTo>
                    <a:pt x="105347" y="108394"/>
                    <a:pt x="104489" y="108109"/>
                    <a:pt x="103632" y="108109"/>
                  </a:cubicBezTo>
                  <a:lnTo>
                    <a:pt x="88487" y="108109"/>
                  </a:lnTo>
                  <a:cubicBezTo>
                    <a:pt x="87630" y="108109"/>
                    <a:pt x="86773" y="108490"/>
                    <a:pt x="86106" y="109061"/>
                  </a:cubicBezTo>
                  <a:lnTo>
                    <a:pt x="75438" y="119729"/>
                  </a:lnTo>
                  <a:cubicBezTo>
                    <a:pt x="74771" y="120396"/>
                    <a:pt x="74486" y="121253"/>
                    <a:pt x="74486" y="122111"/>
                  </a:cubicBezTo>
                  <a:lnTo>
                    <a:pt x="74486" y="132017"/>
                  </a:lnTo>
                  <a:cubicBezTo>
                    <a:pt x="74486" y="132874"/>
                    <a:pt x="74867" y="133731"/>
                    <a:pt x="75438" y="134398"/>
                  </a:cubicBezTo>
                  <a:lnTo>
                    <a:pt x="86011" y="144971"/>
                  </a:lnTo>
                  <a:cubicBezTo>
                    <a:pt x="86678" y="145637"/>
                    <a:pt x="86963" y="146494"/>
                    <a:pt x="86963" y="147352"/>
                  </a:cubicBezTo>
                  <a:lnTo>
                    <a:pt x="86963" y="181928"/>
                  </a:lnTo>
                  <a:cubicBezTo>
                    <a:pt x="86963" y="183166"/>
                    <a:pt x="87440" y="184404"/>
                    <a:pt x="88392" y="185356"/>
                  </a:cubicBezTo>
                  <a:lnTo>
                    <a:pt x="98393" y="196977"/>
                  </a:lnTo>
                  <a:cubicBezTo>
                    <a:pt x="99727" y="198501"/>
                    <a:pt x="102013" y="198596"/>
                    <a:pt x="103442" y="197072"/>
                  </a:cubicBezTo>
                  <a:lnTo>
                    <a:pt x="104680" y="195643"/>
                  </a:lnTo>
                  <a:close/>
                  <a:moveTo>
                    <a:pt x="230410" y="67056"/>
                  </a:moveTo>
                  <a:lnTo>
                    <a:pt x="215741" y="67056"/>
                  </a:lnTo>
                  <a:cubicBezTo>
                    <a:pt x="214884" y="67056"/>
                    <a:pt x="214027" y="67437"/>
                    <a:pt x="213360" y="68008"/>
                  </a:cubicBezTo>
                  <a:lnTo>
                    <a:pt x="195739" y="85630"/>
                  </a:lnTo>
                  <a:cubicBezTo>
                    <a:pt x="195072" y="86296"/>
                    <a:pt x="194786" y="87154"/>
                    <a:pt x="194786" y="88011"/>
                  </a:cubicBezTo>
                  <a:lnTo>
                    <a:pt x="194786" y="107442"/>
                  </a:lnTo>
                  <a:cubicBezTo>
                    <a:pt x="194786" y="109347"/>
                    <a:pt x="196310" y="110776"/>
                    <a:pt x="198120" y="110776"/>
                  </a:cubicBezTo>
                  <a:lnTo>
                    <a:pt x="218218" y="110776"/>
                  </a:lnTo>
                  <a:cubicBezTo>
                    <a:pt x="219075" y="110776"/>
                    <a:pt x="219932" y="111157"/>
                    <a:pt x="220599" y="111728"/>
                  </a:cubicBezTo>
                  <a:lnTo>
                    <a:pt x="227267" y="118396"/>
                  </a:lnTo>
                </a:path>
              </a:pathLst>
            </a:custGeom>
            <a:noFill/>
            <a:ln w="15875" cap="flat">
              <a:solidFill>
                <a:schemeClr val="tx1"/>
              </a:solid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367">
                <a:defRPr/>
              </a:pPr>
              <a:endParaRPr lang="en-US" sz="1765">
                <a:solidFill>
                  <a:srgbClr val="3C3C41"/>
                </a:solidFill>
                <a:latin typeface="Segoe UI"/>
              </a:endParaRPr>
            </a:p>
          </p:txBody>
        </p:sp>
      </p:grpSp>
      <p:sp>
        <p:nvSpPr>
          <p:cNvPr id="33" name="people_12" title="Icon of three people">
            <a:extLst>
              <a:ext uri="{FF2B5EF4-FFF2-40B4-BE49-F238E27FC236}">
                <a16:creationId xmlns:a16="http://schemas.microsoft.com/office/drawing/2014/main" id="{A938E473-ED84-4C78-A66F-24559B9578E7}"/>
              </a:ext>
            </a:extLst>
          </p:cNvPr>
          <p:cNvSpPr>
            <a:spLocks noChangeAspect="1" noEditPoints="1"/>
          </p:cNvSpPr>
          <p:nvPr/>
        </p:nvSpPr>
        <p:spPr bwMode="auto">
          <a:xfrm>
            <a:off x="541718" y="3552965"/>
            <a:ext cx="420277" cy="35857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sp>
        <p:nvSpPr>
          <p:cNvPr id="4" name="Rectangle 3">
            <a:extLst>
              <a:ext uri="{FF2B5EF4-FFF2-40B4-BE49-F238E27FC236}">
                <a16:creationId xmlns:a16="http://schemas.microsoft.com/office/drawing/2014/main" id="{754F1CBC-7FFA-402F-8959-6BF5600A6BCA}"/>
              </a:ext>
            </a:extLst>
          </p:cNvPr>
          <p:cNvSpPr/>
          <p:nvPr/>
        </p:nvSpPr>
        <p:spPr bwMode="auto">
          <a:xfrm>
            <a:off x="10651822" y="3987072"/>
            <a:ext cx="873993" cy="222600"/>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588">
                <a:solidFill>
                  <a:srgbClr val="3C3C41"/>
                </a:solidFill>
                <a:latin typeface="Segoe UI"/>
                <a:ea typeface="Segoe UI" pitchFamily="34" charset="0"/>
                <a:cs typeface="Segoe UI" pitchFamily="34" charset="0"/>
              </a:rPr>
              <a:t>Power Automate</a:t>
            </a:r>
          </a:p>
        </p:txBody>
      </p:sp>
      <p:sp>
        <p:nvSpPr>
          <p:cNvPr id="36" name="Freeform: Shape 35">
            <a:extLst>
              <a:ext uri="{FF2B5EF4-FFF2-40B4-BE49-F238E27FC236}">
                <a16:creationId xmlns:a16="http://schemas.microsoft.com/office/drawing/2014/main" id="{D3E49AEF-B11D-465F-B313-8C2AE8737B6E}"/>
              </a:ext>
            </a:extLst>
          </p:cNvPr>
          <p:cNvSpPr/>
          <p:nvPr/>
        </p:nvSpPr>
        <p:spPr bwMode="auto">
          <a:xfrm>
            <a:off x="1" y="487"/>
            <a:ext cx="7289441" cy="1965680"/>
          </a:xfrm>
          <a:custGeom>
            <a:avLst/>
            <a:gdLst>
              <a:gd name="connsiteX0" fmla="*/ 0 w 6882109"/>
              <a:gd name="connsiteY0" fmla="*/ 0 h 2005096"/>
              <a:gd name="connsiteX1" fmla="*/ 6882109 w 6882109"/>
              <a:gd name="connsiteY1" fmla="*/ 0 h 2005096"/>
              <a:gd name="connsiteX2" fmla="*/ 5879561 w 6882109"/>
              <a:gd name="connsiteY2" fmla="*/ 2005096 h 2005096"/>
              <a:gd name="connsiteX3" fmla="*/ 0 w 6882109"/>
              <a:gd name="connsiteY3" fmla="*/ 2005096 h 2005096"/>
            </a:gdLst>
            <a:ahLst/>
            <a:cxnLst>
              <a:cxn ang="0">
                <a:pos x="connsiteX0" y="connsiteY0"/>
              </a:cxn>
              <a:cxn ang="0">
                <a:pos x="connsiteX1" y="connsiteY1"/>
              </a:cxn>
              <a:cxn ang="0">
                <a:pos x="connsiteX2" y="connsiteY2"/>
              </a:cxn>
              <a:cxn ang="0">
                <a:pos x="connsiteX3" y="connsiteY3"/>
              </a:cxn>
            </a:cxnLst>
            <a:rect l="l" t="t" r="r" b="b"/>
            <a:pathLst>
              <a:path w="6882109" h="2005096">
                <a:moveTo>
                  <a:pt x="0" y="0"/>
                </a:moveTo>
                <a:lnTo>
                  <a:pt x="6882109" y="0"/>
                </a:lnTo>
                <a:lnTo>
                  <a:pt x="5879561" y="2005096"/>
                </a:lnTo>
                <a:lnTo>
                  <a:pt x="0" y="2005096"/>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GB"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Freeform: Shape 36">
            <a:extLst>
              <a:ext uri="{FF2B5EF4-FFF2-40B4-BE49-F238E27FC236}">
                <a16:creationId xmlns:a16="http://schemas.microsoft.com/office/drawing/2014/main" id="{54170610-A32B-403D-A76C-D4513F17AAF3}"/>
              </a:ext>
            </a:extLst>
          </p:cNvPr>
          <p:cNvSpPr/>
          <p:nvPr/>
        </p:nvSpPr>
        <p:spPr bwMode="auto">
          <a:xfrm>
            <a:off x="-1" y="488"/>
            <a:ext cx="6915955" cy="2075954"/>
          </a:xfrm>
          <a:custGeom>
            <a:avLst/>
            <a:gdLst>
              <a:gd name="connsiteX0" fmla="*/ 0 w 6576402"/>
              <a:gd name="connsiteY0" fmla="*/ 0 h 2117581"/>
              <a:gd name="connsiteX1" fmla="*/ 6576402 w 6576402"/>
              <a:gd name="connsiteY1" fmla="*/ 0 h 2117581"/>
              <a:gd name="connsiteX2" fmla="*/ 5517611 w 6576402"/>
              <a:gd name="connsiteY2" fmla="*/ 2117581 h 2117581"/>
              <a:gd name="connsiteX3" fmla="*/ 0 w 6576402"/>
              <a:gd name="connsiteY3" fmla="*/ 2117581 h 2117581"/>
            </a:gdLst>
            <a:ahLst/>
            <a:cxnLst>
              <a:cxn ang="0">
                <a:pos x="connsiteX0" y="connsiteY0"/>
              </a:cxn>
              <a:cxn ang="0">
                <a:pos x="connsiteX1" y="connsiteY1"/>
              </a:cxn>
              <a:cxn ang="0">
                <a:pos x="connsiteX2" y="connsiteY2"/>
              </a:cxn>
              <a:cxn ang="0">
                <a:pos x="connsiteX3" y="connsiteY3"/>
              </a:cxn>
            </a:cxnLst>
            <a:rect l="l" t="t" r="r" b="b"/>
            <a:pathLst>
              <a:path w="6576402" h="2117581">
                <a:moveTo>
                  <a:pt x="0" y="0"/>
                </a:moveTo>
                <a:lnTo>
                  <a:pt x="6576402" y="0"/>
                </a:lnTo>
                <a:lnTo>
                  <a:pt x="5517611" y="2117581"/>
                </a:lnTo>
                <a:lnTo>
                  <a:pt x="0" y="211758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GB"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Title 3">
            <a:extLst>
              <a:ext uri="{FF2B5EF4-FFF2-40B4-BE49-F238E27FC236}">
                <a16:creationId xmlns:a16="http://schemas.microsoft.com/office/drawing/2014/main" id="{12BE502C-774D-4413-B06B-2395FCBA7328}"/>
              </a:ext>
            </a:extLst>
          </p:cNvPr>
          <p:cNvSpPr txBox="1">
            <a:spLocks/>
          </p:cNvSpPr>
          <p:nvPr/>
        </p:nvSpPr>
        <p:spPr>
          <a:xfrm>
            <a:off x="967639" y="620894"/>
            <a:ext cx="5537126" cy="795089"/>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r>
              <a:rPr lang="en-IN" dirty="0">
                <a:solidFill>
                  <a:schemeClr val="bg1"/>
                </a:solidFill>
              </a:rPr>
              <a:t>Azure AD </a:t>
            </a:r>
          </a:p>
          <a:p>
            <a:r>
              <a:rPr lang="en-IN" dirty="0">
                <a:solidFill>
                  <a:schemeClr val="bg1"/>
                </a:solidFill>
              </a:rPr>
              <a:t>Conditional Access Policies</a:t>
            </a:r>
          </a:p>
        </p:txBody>
      </p:sp>
      <p:sp>
        <p:nvSpPr>
          <p:cNvPr id="39" name="Hexagon 38">
            <a:extLst>
              <a:ext uri="{FF2B5EF4-FFF2-40B4-BE49-F238E27FC236}">
                <a16:creationId xmlns:a16="http://schemas.microsoft.com/office/drawing/2014/main" id="{2CB6BA07-8CFA-41EF-BCDA-EB5617D0B08D}"/>
              </a:ext>
            </a:extLst>
          </p:cNvPr>
          <p:cNvSpPr/>
          <p:nvPr/>
        </p:nvSpPr>
        <p:spPr bwMode="auto">
          <a:xfrm>
            <a:off x="279490" y="608624"/>
            <a:ext cx="504000" cy="432000"/>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r>
              <a:rPr lang="en-IN" sz="1600" b="1" dirty="0">
                <a:solidFill>
                  <a:srgbClr val="FFFFFF"/>
                </a:solidFill>
                <a:latin typeface="Segoe UI"/>
                <a:cs typeface="Segoe UI" pitchFamily="34" charset="0"/>
              </a:rPr>
              <a:t>1</a:t>
            </a:r>
          </a:p>
        </p:txBody>
      </p:sp>
      <p:grpSp>
        <p:nvGrpSpPr>
          <p:cNvPr id="11" name="Group 10">
            <a:extLst>
              <a:ext uri="{FF2B5EF4-FFF2-40B4-BE49-F238E27FC236}">
                <a16:creationId xmlns:a16="http://schemas.microsoft.com/office/drawing/2014/main" id="{EA2DA573-FAB2-4652-8BB1-A2617484971E}"/>
              </a:ext>
            </a:extLst>
          </p:cNvPr>
          <p:cNvGrpSpPr/>
          <p:nvPr/>
        </p:nvGrpSpPr>
        <p:grpSpPr>
          <a:xfrm>
            <a:off x="6042173" y="2127622"/>
            <a:ext cx="6339876" cy="4109484"/>
            <a:chOff x="5801277" y="1697755"/>
            <a:chExt cx="6467004" cy="4191888"/>
          </a:xfrm>
        </p:grpSpPr>
        <p:pic>
          <p:nvPicPr>
            <p:cNvPr id="7" name="Picture 6">
              <a:extLst>
                <a:ext uri="{FF2B5EF4-FFF2-40B4-BE49-F238E27FC236}">
                  <a16:creationId xmlns:a16="http://schemas.microsoft.com/office/drawing/2014/main" id="{9AAE8E48-0A6A-478F-B488-1F61AB845E0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947018" y="1866900"/>
              <a:ext cx="6175523" cy="3848100"/>
            </a:xfrm>
            <a:prstGeom prst="rect">
              <a:avLst/>
            </a:prstGeom>
            <a:ln>
              <a:solidFill>
                <a:schemeClr val="tx1"/>
              </a:solidFill>
            </a:ln>
          </p:spPr>
        </p:pic>
        <p:sp>
          <p:nvSpPr>
            <p:cNvPr id="25" name="Freeform: Shape 24">
              <a:extLst>
                <a:ext uri="{FF2B5EF4-FFF2-40B4-BE49-F238E27FC236}">
                  <a16:creationId xmlns:a16="http://schemas.microsoft.com/office/drawing/2014/main" id="{B360DF80-2F19-4B60-953A-D451BA4A119D}"/>
                </a:ext>
              </a:extLst>
            </p:cNvPr>
            <p:cNvSpPr/>
            <p:nvPr/>
          </p:nvSpPr>
          <p:spPr>
            <a:xfrm flipH="1">
              <a:off x="5801277" y="1697755"/>
              <a:ext cx="6467004" cy="4191888"/>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896368">
                <a:defRPr/>
              </a:pPr>
              <a:endParaRPr lang="en-US" sz="1176">
                <a:solidFill>
                  <a:srgbClr val="000000"/>
                </a:solidFill>
                <a:latin typeface="Arial"/>
              </a:endParaRPr>
            </a:p>
          </p:txBody>
        </p:sp>
      </p:grpSp>
    </p:spTree>
    <p:extLst>
      <p:ext uri="{BB962C8B-B14F-4D97-AF65-F5344CB8AC3E}">
        <p14:creationId xmlns:p14="http://schemas.microsoft.com/office/powerpoint/2010/main" val="3907366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reeform: Shape 71">
            <a:extLst>
              <a:ext uri="{FF2B5EF4-FFF2-40B4-BE49-F238E27FC236}">
                <a16:creationId xmlns:a16="http://schemas.microsoft.com/office/drawing/2014/main" id="{8C9ADE73-8D96-4265-8E18-E838ADB9FAB8}"/>
              </a:ext>
            </a:extLst>
          </p:cNvPr>
          <p:cNvSpPr/>
          <p:nvPr/>
        </p:nvSpPr>
        <p:spPr bwMode="auto">
          <a:xfrm>
            <a:off x="1" y="487"/>
            <a:ext cx="5415180" cy="6857027"/>
          </a:xfrm>
          <a:custGeom>
            <a:avLst/>
            <a:gdLst>
              <a:gd name="connsiteX0" fmla="*/ 0 w 5523766"/>
              <a:gd name="connsiteY0" fmla="*/ 0 h 6994525"/>
              <a:gd name="connsiteX1" fmla="*/ 3852467 w 5523766"/>
              <a:gd name="connsiteY1" fmla="*/ 0 h 6994525"/>
              <a:gd name="connsiteX2" fmla="*/ 5523766 w 5523766"/>
              <a:gd name="connsiteY2" fmla="*/ 3342597 h 6994525"/>
              <a:gd name="connsiteX3" fmla="*/ 3697802 w 5523766"/>
              <a:gd name="connsiteY3" fmla="*/ 6994525 h 6994525"/>
              <a:gd name="connsiteX4" fmla="*/ 0 w 5523766"/>
              <a:gd name="connsiteY4" fmla="*/ 6994525 h 6994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3766" h="6994525">
                <a:moveTo>
                  <a:pt x="0" y="0"/>
                </a:moveTo>
                <a:lnTo>
                  <a:pt x="3852467" y="0"/>
                </a:lnTo>
                <a:lnTo>
                  <a:pt x="5523766" y="3342597"/>
                </a:lnTo>
                <a:lnTo>
                  <a:pt x="3697802" y="6994525"/>
                </a:lnTo>
                <a:lnTo>
                  <a:pt x="0" y="6994525"/>
                </a:lnTo>
                <a:close/>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70" name="Freeform: Shape 69">
            <a:extLst>
              <a:ext uri="{FF2B5EF4-FFF2-40B4-BE49-F238E27FC236}">
                <a16:creationId xmlns:a16="http://schemas.microsoft.com/office/drawing/2014/main" id="{E87F9B50-DFF5-4D2B-94F6-236379526062}"/>
              </a:ext>
            </a:extLst>
          </p:cNvPr>
          <p:cNvSpPr/>
          <p:nvPr/>
        </p:nvSpPr>
        <p:spPr bwMode="auto">
          <a:xfrm>
            <a:off x="5983509" y="629913"/>
            <a:ext cx="6208491" cy="6227601"/>
          </a:xfrm>
          <a:custGeom>
            <a:avLst/>
            <a:gdLst>
              <a:gd name="connsiteX0" fmla="*/ 2308415 w 6332984"/>
              <a:gd name="connsiteY0" fmla="*/ 0 h 6352477"/>
              <a:gd name="connsiteX1" fmla="*/ 6332984 w 6332984"/>
              <a:gd name="connsiteY1" fmla="*/ 0 h 6352477"/>
              <a:gd name="connsiteX2" fmla="*/ 6332984 w 6332984"/>
              <a:gd name="connsiteY2" fmla="*/ 6352477 h 6352477"/>
              <a:gd name="connsiteX3" fmla="*/ 867825 w 6332984"/>
              <a:gd name="connsiteY3" fmla="*/ 6352477 h 6352477"/>
              <a:gd name="connsiteX4" fmla="*/ 0 w 6332984"/>
              <a:gd name="connsiteY4" fmla="*/ 4616829 h 6352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984" h="6352477">
                <a:moveTo>
                  <a:pt x="2308415" y="0"/>
                </a:moveTo>
                <a:lnTo>
                  <a:pt x="6332984" y="0"/>
                </a:lnTo>
                <a:lnTo>
                  <a:pt x="6332984" y="6352477"/>
                </a:lnTo>
                <a:lnTo>
                  <a:pt x="867825" y="6352477"/>
                </a:lnTo>
                <a:lnTo>
                  <a:pt x="0" y="4616829"/>
                </a:lnTo>
                <a:close/>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61" name="Freeform: Shape 60">
            <a:extLst>
              <a:ext uri="{FF2B5EF4-FFF2-40B4-BE49-F238E27FC236}">
                <a16:creationId xmlns:a16="http://schemas.microsoft.com/office/drawing/2014/main" id="{DE8B4130-BC83-4006-A513-71B1C70B1CED}"/>
              </a:ext>
            </a:extLst>
          </p:cNvPr>
          <p:cNvSpPr/>
          <p:nvPr/>
        </p:nvSpPr>
        <p:spPr bwMode="auto">
          <a:xfrm>
            <a:off x="0" y="486"/>
            <a:ext cx="9159448" cy="1987264"/>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16" name="Hexagon 14">
            <a:extLst>
              <a:ext uri="{FF2B5EF4-FFF2-40B4-BE49-F238E27FC236}">
                <a16:creationId xmlns:a16="http://schemas.microsoft.com/office/drawing/2014/main" id="{E1AD7C47-982D-43BE-829B-68351ECA013C}"/>
              </a:ext>
            </a:extLst>
          </p:cNvPr>
          <p:cNvSpPr/>
          <p:nvPr/>
        </p:nvSpPr>
        <p:spPr bwMode="auto">
          <a:xfrm rot="10800000">
            <a:off x="6106592" y="4573997"/>
            <a:ext cx="290993" cy="1163973"/>
          </a:xfrm>
          <a:custGeom>
            <a:avLst/>
            <a:gdLst>
              <a:gd name="connsiteX0" fmla="*/ 0 w 2519130"/>
              <a:gd name="connsiteY0" fmla="*/ 1057133 h 2114266"/>
              <a:gd name="connsiteX1" fmla="*/ 528567 w 2519130"/>
              <a:gd name="connsiteY1" fmla="*/ 0 h 2114266"/>
              <a:gd name="connsiteX2" fmla="*/ 1990564 w 2519130"/>
              <a:gd name="connsiteY2" fmla="*/ 0 h 2114266"/>
              <a:gd name="connsiteX3" fmla="*/ 2519130 w 2519130"/>
              <a:gd name="connsiteY3" fmla="*/ 1057133 h 2114266"/>
              <a:gd name="connsiteX4" fmla="*/ 1990564 w 2519130"/>
              <a:gd name="connsiteY4" fmla="*/ 2114266 h 2114266"/>
              <a:gd name="connsiteX5" fmla="*/ 528567 w 2519130"/>
              <a:gd name="connsiteY5" fmla="*/ 2114266 h 2114266"/>
              <a:gd name="connsiteX6" fmla="*/ 0 w 2519130"/>
              <a:gd name="connsiteY6" fmla="*/ 1057133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6" fmla="*/ 620007 w 2519130"/>
              <a:gd name="connsiteY6" fmla="*/ 91440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0" fmla="*/ 1990564 w 2519130"/>
              <a:gd name="connsiteY0" fmla="*/ 0 h 2114266"/>
              <a:gd name="connsiteX1" fmla="*/ 2519130 w 2519130"/>
              <a:gd name="connsiteY1" fmla="*/ 1057133 h 2114266"/>
              <a:gd name="connsiteX2" fmla="*/ 1990564 w 2519130"/>
              <a:gd name="connsiteY2" fmla="*/ 2114266 h 2114266"/>
              <a:gd name="connsiteX3" fmla="*/ 528567 w 2519130"/>
              <a:gd name="connsiteY3" fmla="*/ 2114266 h 2114266"/>
              <a:gd name="connsiteX4" fmla="*/ 0 w 2519130"/>
              <a:gd name="connsiteY4" fmla="*/ 1057133 h 2114266"/>
              <a:gd name="connsiteX0" fmla="*/ 1461997 w 1990563"/>
              <a:gd name="connsiteY0" fmla="*/ 0 h 2114266"/>
              <a:gd name="connsiteX1" fmla="*/ 1990563 w 1990563"/>
              <a:gd name="connsiteY1" fmla="*/ 1057133 h 2114266"/>
              <a:gd name="connsiteX2" fmla="*/ 1461997 w 1990563"/>
              <a:gd name="connsiteY2" fmla="*/ 2114266 h 2114266"/>
              <a:gd name="connsiteX3" fmla="*/ 0 w 1990563"/>
              <a:gd name="connsiteY3" fmla="*/ 2114266 h 2114266"/>
              <a:gd name="connsiteX0" fmla="*/ 0 w 528566"/>
              <a:gd name="connsiteY0" fmla="*/ 0 h 2114266"/>
              <a:gd name="connsiteX1" fmla="*/ 528566 w 528566"/>
              <a:gd name="connsiteY1" fmla="*/ 1057133 h 2114266"/>
              <a:gd name="connsiteX2" fmla="*/ 0 w 528566"/>
              <a:gd name="connsiteY2" fmla="*/ 2114266 h 2114266"/>
            </a:gdLst>
            <a:ahLst/>
            <a:cxnLst>
              <a:cxn ang="0">
                <a:pos x="connsiteX0" y="connsiteY0"/>
              </a:cxn>
              <a:cxn ang="0">
                <a:pos x="connsiteX1" y="connsiteY1"/>
              </a:cxn>
              <a:cxn ang="0">
                <a:pos x="connsiteX2" y="connsiteY2"/>
              </a:cxn>
            </a:cxnLst>
            <a:rect l="l" t="t" r="r" b="b"/>
            <a:pathLst>
              <a:path w="528566" h="2114266">
                <a:moveTo>
                  <a:pt x="0" y="0"/>
                </a:moveTo>
                <a:lnTo>
                  <a:pt x="528566" y="1057133"/>
                </a:lnTo>
                <a:lnTo>
                  <a:pt x="0" y="2114266"/>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7460EDA-6CEC-4FB6-9755-89370845B5E0}"/>
              </a:ext>
            </a:extLst>
          </p:cNvPr>
          <p:cNvSpPr>
            <a:spLocks noGrp="1"/>
          </p:cNvSpPr>
          <p:nvPr>
            <p:ph type="title"/>
          </p:nvPr>
        </p:nvSpPr>
        <p:spPr>
          <a:xfrm>
            <a:off x="947953" y="620459"/>
            <a:ext cx="7649180" cy="397545"/>
          </a:xfrm>
        </p:spPr>
        <p:txBody>
          <a:bodyPr/>
          <a:lstStyle/>
          <a:p>
            <a:r>
              <a:rPr lang="en-US" dirty="0">
                <a:solidFill>
                  <a:schemeClr val="bg1"/>
                </a:solidFill>
              </a:rPr>
              <a:t>Cross-tenant inbound &amp; outbound restrictions</a:t>
            </a:r>
            <a:endParaRPr lang="en-IN" dirty="0">
              <a:solidFill>
                <a:schemeClr val="bg1"/>
              </a:solidFill>
            </a:endParaRPr>
          </a:p>
        </p:txBody>
      </p:sp>
      <p:sp>
        <p:nvSpPr>
          <p:cNvPr id="67" name="Freeform: Shape 66">
            <a:extLst>
              <a:ext uri="{FF2B5EF4-FFF2-40B4-BE49-F238E27FC236}">
                <a16:creationId xmlns:a16="http://schemas.microsoft.com/office/drawing/2014/main" id="{1717A96A-57C7-434A-B9D0-61963F693CF1}"/>
              </a:ext>
            </a:extLst>
          </p:cNvPr>
          <p:cNvSpPr/>
          <p:nvPr/>
        </p:nvSpPr>
        <p:spPr bwMode="auto">
          <a:xfrm>
            <a:off x="2" y="1254860"/>
            <a:ext cx="8338618" cy="547815"/>
          </a:xfrm>
          <a:custGeom>
            <a:avLst/>
            <a:gdLst>
              <a:gd name="connsiteX0" fmla="*/ 0 w 8505825"/>
              <a:gd name="connsiteY0" fmla="*/ 0 h 558800"/>
              <a:gd name="connsiteX1" fmla="*/ 8505825 w 8505825"/>
              <a:gd name="connsiteY1" fmla="*/ 0 h 558800"/>
              <a:gd name="connsiteX2" fmla="*/ 8223938 w 8505825"/>
              <a:gd name="connsiteY2" fmla="*/ 558800 h 558800"/>
              <a:gd name="connsiteX3" fmla="*/ 0 w 8505825"/>
              <a:gd name="connsiteY3" fmla="*/ 558800 h 558800"/>
            </a:gdLst>
            <a:ahLst/>
            <a:cxnLst>
              <a:cxn ang="0">
                <a:pos x="connsiteX0" y="connsiteY0"/>
              </a:cxn>
              <a:cxn ang="0">
                <a:pos x="connsiteX1" y="connsiteY1"/>
              </a:cxn>
              <a:cxn ang="0">
                <a:pos x="connsiteX2" y="connsiteY2"/>
              </a:cxn>
              <a:cxn ang="0">
                <a:pos x="connsiteX3" y="connsiteY3"/>
              </a:cxn>
            </a:cxnLst>
            <a:rect l="l" t="t" r="r" b="b"/>
            <a:pathLst>
              <a:path w="8505825" h="558800">
                <a:moveTo>
                  <a:pt x="0" y="0"/>
                </a:moveTo>
                <a:lnTo>
                  <a:pt x="8505825" y="0"/>
                </a:lnTo>
                <a:lnTo>
                  <a:pt x="8223938" y="558800"/>
                </a:lnTo>
                <a:lnTo>
                  <a:pt x="0" y="558800"/>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46E08598-0E8B-4C35-974E-073B4B33C555}"/>
              </a:ext>
            </a:extLst>
          </p:cNvPr>
          <p:cNvSpPr/>
          <p:nvPr/>
        </p:nvSpPr>
        <p:spPr>
          <a:xfrm>
            <a:off x="455995" y="1408078"/>
            <a:ext cx="1988125" cy="241381"/>
          </a:xfrm>
          <a:prstGeom prst="rect">
            <a:avLst/>
          </a:prstGeom>
        </p:spPr>
        <p:txBody>
          <a:bodyPr wrap="none" lIns="0" tIns="0" rIns="0" bIns="0" anchor="ctr">
            <a:spAutoFit/>
          </a:bodyPr>
          <a:lstStyle/>
          <a:p>
            <a:pPr defTabSz="1195152"/>
            <a:r>
              <a:rPr lang="en-US" sz="1568" i="1">
                <a:solidFill>
                  <a:srgbClr val="FFFFFF"/>
                </a:solidFill>
                <a:latin typeface="Segoe UI Semibold"/>
              </a:rPr>
              <a:t>Default Configuration</a:t>
            </a:r>
          </a:p>
        </p:txBody>
      </p:sp>
      <p:grpSp>
        <p:nvGrpSpPr>
          <p:cNvPr id="29" name="Group 28">
            <a:extLst>
              <a:ext uri="{FF2B5EF4-FFF2-40B4-BE49-F238E27FC236}">
                <a16:creationId xmlns:a16="http://schemas.microsoft.com/office/drawing/2014/main" id="{EFEC83CB-8264-497F-8B96-A508B0FE1542}"/>
              </a:ext>
            </a:extLst>
          </p:cNvPr>
          <p:cNvGrpSpPr/>
          <p:nvPr/>
        </p:nvGrpSpPr>
        <p:grpSpPr>
          <a:xfrm>
            <a:off x="840963" y="2872653"/>
            <a:ext cx="2748103" cy="885545"/>
            <a:chOff x="3911312" y="3818799"/>
            <a:chExt cx="1375668" cy="443293"/>
          </a:xfrm>
        </p:grpSpPr>
        <p:sp>
          <p:nvSpPr>
            <p:cNvPr id="20" name="Rectangle 24">
              <a:extLst>
                <a:ext uri="{FF2B5EF4-FFF2-40B4-BE49-F238E27FC236}">
                  <a16:creationId xmlns:a16="http://schemas.microsoft.com/office/drawing/2014/main" id="{9EC1EE0E-C6BF-4355-8787-3B6EE1980D35}"/>
                </a:ext>
              </a:extLst>
            </p:cNvPr>
            <p:cNvSpPr/>
            <p:nvPr/>
          </p:nvSpPr>
          <p:spPr bwMode="auto">
            <a:xfrm>
              <a:off x="3911312" y="4156363"/>
              <a:ext cx="775849" cy="10572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84">
                <a:defRPr/>
              </a:pPr>
              <a:r>
                <a:rPr lang="en-US" sz="1372">
                  <a:solidFill>
                    <a:srgbClr val="3C3C41"/>
                  </a:solidFill>
                  <a:latin typeface="Segoe UI Semibold"/>
                </a:rPr>
                <a:t>PowerApps</a:t>
              </a:r>
              <a:endParaRPr lang="en-US" sz="2353">
                <a:solidFill>
                  <a:srgbClr val="3C3C41"/>
                </a:solidFill>
                <a:latin typeface="Segoe UI Semibold"/>
              </a:endParaRPr>
            </a:p>
          </p:txBody>
        </p:sp>
        <p:sp>
          <p:nvSpPr>
            <p:cNvPr id="21" name="Rectangle 34">
              <a:extLst>
                <a:ext uri="{FF2B5EF4-FFF2-40B4-BE49-F238E27FC236}">
                  <a16:creationId xmlns:a16="http://schemas.microsoft.com/office/drawing/2014/main" id="{71794F9F-91F8-4019-BB5C-A2EEBCE5E62B}"/>
                </a:ext>
              </a:extLst>
            </p:cNvPr>
            <p:cNvSpPr/>
            <p:nvPr/>
          </p:nvSpPr>
          <p:spPr bwMode="auto">
            <a:xfrm>
              <a:off x="4816021" y="4156363"/>
              <a:ext cx="470959" cy="10572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84">
                <a:defRPr/>
              </a:pPr>
              <a:r>
                <a:rPr lang="en-US" sz="1372">
                  <a:solidFill>
                    <a:srgbClr val="3C3C41"/>
                  </a:solidFill>
                  <a:latin typeface="Segoe UI Semibold"/>
                </a:rPr>
                <a:t>Flows</a:t>
              </a:r>
              <a:endParaRPr lang="en-US" sz="2353">
                <a:solidFill>
                  <a:srgbClr val="3C3C41"/>
                </a:solidFill>
                <a:latin typeface="Segoe UI Semibold"/>
              </a:endParaRPr>
            </a:p>
          </p:txBody>
        </p:sp>
        <p:sp>
          <p:nvSpPr>
            <p:cNvPr id="22" name="Freeform 13">
              <a:extLst>
                <a:ext uri="{FF2B5EF4-FFF2-40B4-BE49-F238E27FC236}">
                  <a16:creationId xmlns:a16="http://schemas.microsoft.com/office/drawing/2014/main" id="{90C77061-F886-4D0A-9C23-D30A99306585}"/>
                </a:ext>
              </a:extLst>
            </p:cNvPr>
            <p:cNvSpPr>
              <a:spLocks/>
            </p:cNvSpPr>
            <p:nvPr/>
          </p:nvSpPr>
          <p:spPr bwMode="auto">
            <a:xfrm>
              <a:off x="4311573" y="4019674"/>
              <a:ext cx="70655" cy="71777"/>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2353">
                <a:solidFill>
                  <a:srgbClr val="282828"/>
                </a:solidFill>
                <a:latin typeface="Segoe UI Semibold"/>
              </a:endParaRPr>
            </a:p>
          </p:txBody>
        </p:sp>
        <p:sp>
          <p:nvSpPr>
            <p:cNvPr id="23" name="Freeform 14">
              <a:extLst>
                <a:ext uri="{FF2B5EF4-FFF2-40B4-BE49-F238E27FC236}">
                  <a16:creationId xmlns:a16="http://schemas.microsoft.com/office/drawing/2014/main" id="{8D5014CD-B79E-455B-BF96-EA40D704235D}"/>
                </a:ext>
              </a:extLst>
            </p:cNvPr>
            <p:cNvSpPr>
              <a:spLocks/>
            </p:cNvSpPr>
            <p:nvPr/>
          </p:nvSpPr>
          <p:spPr bwMode="auto">
            <a:xfrm>
              <a:off x="4359798" y="3970328"/>
              <a:ext cx="70655" cy="71777"/>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2353">
                <a:solidFill>
                  <a:srgbClr val="282828"/>
                </a:solidFill>
                <a:latin typeface="Segoe UI Semibold"/>
              </a:endParaRPr>
            </a:p>
          </p:txBody>
        </p:sp>
        <p:sp>
          <p:nvSpPr>
            <p:cNvPr id="24" name="Freeform 15">
              <a:extLst>
                <a:ext uri="{FF2B5EF4-FFF2-40B4-BE49-F238E27FC236}">
                  <a16:creationId xmlns:a16="http://schemas.microsoft.com/office/drawing/2014/main" id="{F9AA2A50-BBD3-43BF-A490-80E98D86E3CE}"/>
                </a:ext>
              </a:extLst>
            </p:cNvPr>
            <p:cNvSpPr>
              <a:spLocks noEditPoints="1"/>
            </p:cNvSpPr>
            <p:nvPr/>
          </p:nvSpPr>
          <p:spPr bwMode="auto">
            <a:xfrm>
              <a:off x="4165776" y="3920981"/>
              <a:ext cx="168227" cy="170470"/>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2353">
                <a:solidFill>
                  <a:srgbClr val="282828"/>
                </a:solidFill>
                <a:latin typeface="Segoe UI Semibold"/>
              </a:endParaRPr>
            </a:p>
          </p:txBody>
        </p:sp>
        <p:sp>
          <p:nvSpPr>
            <p:cNvPr id="25" name="Freeform 16">
              <a:extLst>
                <a:ext uri="{FF2B5EF4-FFF2-40B4-BE49-F238E27FC236}">
                  <a16:creationId xmlns:a16="http://schemas.microsoft.com/office/drawing/2014/main" id="{7F125F64-A05D-4F00-AAFF-43AF00919B7F}"/>
                </a:ext>
              </a:extLst>
            </p:cNvPr>
            <p:cNvSpPr>
              <a:spLocks/>
            </p:cNvSpPr>
            <p:nvPr/>
          </p:nvSpPr>
          <p:spPr bwMode="auto">
            <a:xfrm>
              <a:off x="4311573" y="3920981"/>
              <a:ext cx="70655" cy="71777"/>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2353">
                <a:solidFill>
                  <a:srgbClr val="282828"/>
                </a:solidFill>
                <a:latin typeface="Segoe UI Semibold"/>
              </a:endParaRPr>
            </a:p>
          </p:txBody>
        </p:sp>
        <p:sp>
          <p:nvSpPr>
            <p:cNvPr id="26" name="Freeform 17">
              <a:extLst>
                <a:ext uri="{FF2B5EF4-FFF2-40B4-BE49-F238E27FC236}">
                  <a16:creationId xmlns:a16="http://schemas.microsoft.com/office/drawing/2014/main" id="{59066EEB-DE20-4D7A-B0CA-D43683DEEF2C}"/>
                </a:ext>
              </a:extLst>
            </p:cNvPr>
            <p:cNvSpPr>
              <a:spLocks/>
            </p:cNvSpPr>
            <p:nvPr/>
          </p:nvSpPr>
          <p:spPr bwMode="auto">
            <a:xfrm>
              <a:off x="4125402" y="3825653"/>
              <a:ext cx="347669" cy="228788"/>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2353">
                <a:solidFill>
                  <a:srgbClr val="282828"/>
                </a:solidFill>
                <a:latin typeface="Segoe UI Semibold"/>
              </a:endParaRPr>
            </a:p>
          </p:txBody>
        </p:sp>
        <p:sp>
          <p:nvSpPr>
            <p:cNvPr id="27" name="Freeform 21">
              <a:extLst>
                <a:ext uri="{FF2B5EF4-FFF2-40B4-BE49-F238E27FC236}">
                  <a16:creationId xmlns:a16="http://schemas.microsoft.com/office/drawing/2014/main" id="{3949B6B2-551F-4703-A371-17B4EE0BC203}"/>
                </a:ext>
              </a:extLst>
            </p:cNvPr>
            <p:cNvSpPr>
              <a:spLocks/>
            </p:cNvSpPr>
            <p:nvPr/>
          </p:nvSpPr>
          <p:spPr bwMode="auto">
            <a:xfrm>
              <a:off x="4879348" y="3818799"/>
              <a:ext cx="344305" cy="227667"/>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endParaRPr lang="en-US" sz="2353">
                <a:solidFill>
                  <a:srgbClr val="282828"/>
                </a:solidFill>
                <a:latin typeface="Segoe UI Semibold"/>
              </a:endParaRPr>
            </a:p>
          </p:txBody>
        </p:sp>
        <p:sp>
          <p:nvSpPr>
            <p:cNvPr id="28" name="Freeform 22">
              <a:extLst>
                <a:ext uri="{FF2B5EF4-FFF2-40B4-BE49-F238E27FC236}">
                  <a16:creationId xmlns:a16="http://schemas.microsoft.com/office/drawing/2014/main" id="{B6548B8B-2DD2-4479-8D59-6787DB353DCA}"/>
                </a:ext>
              </a:extLst>
            </p:cNvPr>
            <p:cNvSpPr>
              <a:spLocks noEditPoints="1"/>
            </p:cNvSpPr>
            <p:nvPr/>
          </p:nvSpPr>
          <p:spPr bwMode="auto">
            <a:xfrm>
              <a:off x="4879348" y="3875996"/>
              <a:ext cx="263556" cy="205237"/>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endParaRPr lang="en-US" sz="2353">
                <a:solidFill>
                  <a:srgbClr val="282828"/>
                </a:solidFill>
                <a:latin typeface="Segoe UI Semibold"/>
              </a:endParaRPr>
            </a:p>
          </p:txBody>
        </p:sp>
      </p:grpSp>
      <p:grpSp>
        <p:nvGrpSpPr>
          <p:cNvPr id="32" name="Group 31">
            <a:extLst>
              <a:ext uri="{FF2B5EF4-FFF2-40B4-BE49-F238E27FC236}">
                <a16:creationId xmlns:a16="http://schemas.microsoft.com/office/drawing/2014/main" id="{B713F13A-66D0-4EE0-AAB7-A8533C5B70E0}"/>
              </a:ext>
            </a:extLst>
          </p:cNvPr>
          <p:cNvGrpSpPr/>
          <p:nvPr/>
        </p:nvGrpSpPr>
        <p:grpSpPr>
          <a:xfrm>
            <a:off x="714440" y="4210883"/>
            <a:ext cx="3114982" cy="1832922"/>
            <a:chOff x="1638148" y="3750073"/>
            <a:chExt cx="2400452" cy="1412477"/>
          </a:xfrm>
        </p:grpSpPr>
        <p:sp>
          <p:nvSpPr>
            <p:cNvPr id="31" name="Rectangle: Rounded Corners 30">
              <a:extLst>
                <a:ext uri="{FF2B5EF4-FFF2-40B4-BE49-F238E27FC236}">
                  <a16:creationId xmlns:a16="http://schemas.microsoft.com/office/drawing/2014/main" id="{454A58C6-86C2-4CB9-A3D5-B425B2BCA1E2}"/>
                </a:ext>
              </a:extLst>
            </p:cNvPr>
            <p:cNvSpPr/>
            <p:nvPr/>
          </p:nvSpPr>
          <p:spPr bwMode="auto">
            <a:xfrm>
              <a:off x="1638148" y="3750073"/>
              <a:ext cx="2400452" cy="1412477"/>
            </a:xfrm>
            <a:prstGeom prst="roundRect">
              <a:avLst>
                <a:gd name="adj" fmla="val 0"/>
              </a:avLst>
            </a:prstGeom>
            <a:solidFill>
              <a:schemeClr val="bg1"/>
            </a:solidFill>
            <a:ln>
              <a:solidFill>
                <a:schemeClr val="accent3"/>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19518" tIns="59759" rIns="119518" bIns="59759" numCol="1" rtlCol="0" anchor="ctr" anchorCtr="0" compatLnSpc="1">
              <a:prstTxWarp prst="textNoShape">
                <a:avLst/>
              </a:prstTxWarp>
            </a:bodyPr>
            <a:lstStyle/>
            <a:p>
              <a:pPr algn="ctr" defTabSz="1194758" fontAlgn="base">
                <a:spcBef>
                  <a:spcPct val="0"/>
                </a:spcBef>
                <a:spcAft>
                  <a:spcPct val="0"/>
                </a:spcAft>
              </a:pPr>
              <a:endParaRPr lang="en-US" sz="2614" err="1">
                <a:solidFill>
                  <a:srgbClr val="FFFFFF"/>
                </a:solidFill>
                <a:latin typeface="Segoe UI Semibold"/>
              </a:endParaRPr>
            </a:p>
          </p:txBody>
        </p:sp>
        <p:pic>
          <p:nvPicPr>
            <p:cNvPr id="30" name="Picture 29">
              <a:extLst>
                <a:ext uri="{FF2B5EF4-FFF2-40B4-BE49-F238E27FC236}">
                  <a16:creationId xmlns:a16="http://schemas.microsoft.com/office/drawing/2014/main" id="{1E427517-C7CC-4B91-87AF-69E1464D81E7}"/>
                </a:ext>
              </a:extLst>
            </p:cNvPr>
            <p:cNvPicPr>
              <a:picLocks noChangeAspect="1"/>
            </p:cNvPicPr>
            <p:nvPr/>
          </p:nvPicPr>
          <p:blipFill>
            <a:blip r:embed="rId3"/>
            <a:stretch>
              <a:fillRect/>
            </a:stretch>
          </p:blipFill>
          <p:spPr>
            <a:xfrm>
              <a:off x="1877244" y="3910951"/>
              <a:ext cx="1922261" cy="1090721"/>
            </a:xfrm>
            <a:prstGeom prst="rect">
              <a:avLst/>
            </a:prstGeom>
          </p:spPr>
        </p:pic>
      </p:grpSp>
      <p:grpSp>
        <p:nvGrpSpPr>
          <p:cNvPr id="33" name="Group 32">
            <a:extLst>
              <a:ext uri="{FF2B5EF4-FFF2-40B4-BE49-F238E27FC236}">
                <a16:creationId xmlns:a16="http://schemas.microsoft.com/office/drawing/2014/main" id="{DDC14616-367B-4F07-B80C-DD4D55E1352F}"/>
              </a:ext>
            </a:extLst>
          </p:cNvPr>
          <p:cNvGrpSpPr/>
          <p:nvPr/>
        </p:nvGrpSpPr>
        <p:grpSpPr>
          <a:xfrm>
            <a:off x="7586228" y="2408500"/>
            <a:ext cx="3114982" cy="1832922"/>
            <a:chOff x="1638148" y="3750073"/>
            <a:chExt cx="2400452" cy="1412477"/>
          </a:xfrm>
        </p:grpSpPr>
        <p:sp>
          <p:nvSpPr>
            <p:cNvPr id="34" name="Rectangle: Rounded Corners 33">
              <a:extLst>
                <a:ext uri="{FF2B5EF4-FFF2-40B4-BE49-F238E27FC236}">
                  <a16:creationId xmlns:a16="http://schemas.microsoft.com/office/drawing/2014/main" id="{A9B2FAD8-CD4D-427C-AE03-B80B8B6959D9}"/>
                </a:ext>
              </a:extLst>
            </p:cNvPr>
            <p:cNvSpPr/>
            <p:nvPr/>
          </p:nvSpPr>
          <p:spPr bwMode="auto">
            <a:xfrm>
              <a:off x="1638148" y="3750073"/>
              <a:ext cx="2400452" cy="1412477"/>
            </a:xfrm>
            <a:prstGeom prst="roundRect">
              <a:avLst>
                <a:gd name="adj" fmla="val 0"/>
              </a:avLst>
            </a:prstGeom>
            <a:solidFill>
              <a:schemeClr val="bg1"/>
            </a:solidFill>
            <a:ln>
              <a:solidFill>
                <a:schemeClr val="accent3"/>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19518" tIns="59759" rIns="119518" bIns="59759" numCol="1" rtlCol="0" anchor="ctr" anchorCtr="0" compatLnSpc="1">
              <a:prstTxWarp prst="textNoShape">
                <a:avLst/>
              </a:prstTxWarp>
            </a:bodyPr>
            <a:lstStyle/>
            <a:p>
              <a:pPr algn="ctr" defTabSz="1194758" fontAlgn="base">
                <a:spcBef>
                  <a:spcPct val="0"/>
                </a:spcBef>
                <a:spcAft>
                  <a:spcPct val="0"/>
                </a:spcAft>
              </a:pPr>
              <a:endParaRPr lang="en-US" sz="2614" err="1">
                <a:solidFill>
                  <a:srgbClr val="FFFFFF"/>
                </a:solidFill>
                <a:latin typeface="Segoe UI Semibold"/>
              </a:endParaRPr>
            </a:p>
          </p:txBody>
        </p:sp>
        <p:pic>
          <p:nvPicPr>
            <p:cNvPr id="35" name="Picture 34">
              <a:extLst>
                <a:ext uri="{FF2B5EF4-FFF2-40B4-BE49-F238E27FC236}">
                  <a16:creationId xmlns:a16="http://schemas.microsoft.com/office/drawing/2014/main" id="{07E77BB3-E467-4D1B-8CBC-B6F7A681FD97}"/>
                </a:ext>
              </a:extLst>
            </p:cNvPr>
            <p:cNvPicPr>
              <a:picLocks noChangeAspect="1"/>
            </p:cNvPicPr>
            <p:nvPr/>
          </p:nvPicPr>
          <p:blipFill>
            <a:blip r:embed="rId3"/>
            <a:stretch>
              <a:fillRect/>
            </a:stretch>
          </p:blipFill>
          <p:spPr>
            <a:xfrm>
              <a:off x="1877244" y="3910951"/>
              <a:ext cx="1922261" cy="1090721"/>
            </a:xfrm>
            <a:prstGeom prst="rect">
              <a:avLst/>
            </a:prstGeom>
          </p:spPr>
        </p:pic>
      </p:grpSp>
      <p:grpSp>
        <p:nvGrpSpPr>
          <p:cNvPr id="36" name="Group 35">
            <a:extLst>
              <a:ext uri="{FF2B5EF4-FFF2-40B4-BE49-F238E27FC236}">
                <a16:creationId xmlns:a16="http://schemas.microsoft.com/office/drawing/2014/main" id="{67E3AEC4-5583-4B77-ADD5-3836ABCD2D04}"/>
              </a:ext>
            </a:extLst>
          </p:cNvPr>
          <p:cNvGrpSpPr/>
          <p:nvPr/>
        </p:nvGrpSpPr>
        <p:grpSpPr>
          <a:xfrm>
            <a:off x="7726980" y="4694107"/>
            <a:ext cx="2748103" cy="885545"/>
            <a:chOff x="3911312" y="3818799"/>
            <a:chExt cx="1375668" cy="443293"/>
          </a:xfrm>
        </p:grpSpPr>
        <p:sp>
          <p:nvSpPr>
            <p:cNvPr id="37" name="Rectangle 24">
              <a:extLst>
                <a:ext uri="{FF2B5EF4-FFF2-40B4-BE49-F238E27FC236}">
                  <a16:creationId xmlns:a16="http://schemas.microsoft.com/office/drawing/2014/main" id="{BAB89780-4C27-45A8-A015-B0E252E991FC}"/>
                </a:ext>
              </a:extLst>
            </p:cNvPr>
            <p:cNvSpPr/>
            <p:nvPr/>
          </p:nvSpPr>
          <p:spPr bwMode="auto">
            <a:xfrm>
              <a:off x="3911312" y="4156363"/>
              <a:ext cx="775849" cy="10572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84">
                <a:defRPr/>
              </a:pPr>
              <a:r>
                <a:rPr lang="en-US" sz="1372">
                  <a:solidFill>
                    <a:srgbClr val="3C3C41"/>
                  </a:solidFill>
                  <a:latin typeface="Segoe UI Semibold"/>
                </a:rPr>
                <a:t>PowerApps</a:t>
              </a:r>
              <a:endParaRPr lang="en-US" sz="2353">
                <a:solidFill>
                  <a:srgbClr val="3C3C41"/>
                </a:solidFill>
                <a:latin typeface="Segoe UI Semibold"/>
              </a:endParaRPr>
            </a:p>
          </p:txBody>
        </p:sp>
        <p:sp>
          <p:nvSpPr>
            <p:cNvPr id="38" name="Rectangle 34">
              <a:extLst>
                <a:ext uri="{FF2B5EF4-FFF2-40B4-BE49-F238E27FC236}">
                  <a16:creationId xmlns:a16="http://schemas.microsoft.com/office/drawing/2014/main" id="{FC47109C-2784-4527-AAD4-E8F63AC3EFC1}"/>
                </a:ext>
              </a:extLst>
            </p:cNvPr>
            <p:cNvSpPr/>
            <p:nvPr/>
          </p:nvSpPr>
          <p:spPr bwMode="auto">
            <a:xfrm>
              <a:off x="4816021" y="4156363"/>
              <a:ext cx="470959" cy="10572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84">
                <a:defRPr/>
              </a:pPr>
              <a:r>
                <a:rPr lang="en-US" sz="1372">
                  <a:solidFill>
                    <a:srgbClr val="3C3C41"/>
                  </a:solidFill>
                  <a:latin typeface="Segoe UI Semibold"/>
                </a:rPr>
                <a:t>Flows</a:t>
              </a:r>
              <a:endParaRPr lang="en-US" sz="2353">
                <a:solidFill>
                  <a:srgbClr val="3C3C41"/>
                </a:solidFill>
                <a:latin typeface="Segoe UI Semibold"/>
              </a:endParaRPr>
            </a:p>
          </p:txBody>
        </p:sp>
        <p:sp>
          <p:nvSpPr>
            <p:cNvPr id="39" name="Freeform 13">
              <a:extLst>
                <a:ext uri="{FF2B5EF4-FFF2-40B4-BE49-F238E27FC236}">
                  <a16:creationId xmlns:a16="http://schemas.microsoft.com/office/drawing/2014/main" id="{30C1C7D0-425A-40FD-8837-3478793F4D92}"/>
                </a:ext>
              </a:extLst>
            </p:cNvPr>
            <p:cNvSpPr>
              <a:spLocks/>
            </p:cNvSpPr>
            <p:nvPr/>
          </p:nvSpPr>
          <p:spPr bwMode="auto">
            <a:xfrm>
              <a:off x="4311573" y="4019674"/>
              <a:ext cx="70655" cy="71777"/>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2353">
                <a:solidFill>
                  <a:srgbClr val="282828"/>
                </a:solidFill>
                <a:latin typeface="Segoe UI Semibold"/>
              </a:endParaRPr>
            </a:p>
          </p:txBody>
        </p:sp>
        <p:sp>
          <p:nvSpPr>
            <p:cNvPr id="40" name="Freeform 14">
              <a:extLst>
                <a:ext uri="{FF2B5EF4-FFF2-40B4-BE49-F238E27FC236}">
                  <a16:creationId xmlns:a16="http://schemas.microsoft.com/office/drawing/2014/main" id="{8A65A747-DDCC-4661-B385-95C9C412C182}"/>
                </a:ext>
              </a:extLst>
            </p:cNvPr>
            <p:cNvSpPr>
              <a:spLocks/>
            </p:cNvSpPr>
            <p:nvPr/>
          </p:nvSpPr>
          <p:spPr bwMode="auto">
            <a:xfrm>
              <a:off x="4359798" y="3970328"/>
              <a:ext cx="70655" cy="71777"/>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2353">
                <a:solidFill>
                  <a:srgbClr val="282828"/>
                </a:solidFill>
                <a:latin typeface="Segoe UI Semibold"/>
              </a:endParaRPr>
            </a:p>
          </p:txBody>
        </p:sp>
        <p:sp>
          <p:nvSpPr>
            <p:cNvPr id="41" name="Freeform 15">
              <a:extLst>
                <a:ext uri="{FF2B5EF4-FFF2-40B4-BE49-F238E27FC236}">
                  <a16:creationId xmlns:a16="http://schemas.microsoft.com/office/drawing/2014/main" id="{C596965A-EB0A-4D9B-9C5F-89D00D5B4DF0}"/>
                </a:ext>
              </a:extLst>
            </p:cNvPr>
            <p:cNvSpPr>
              <a:spLocks noEditPoints="1"/>
            </p:cNvSpPr>
            <p:nvPr/>
          </p:nvSpPr>
          <p:spPr bwMode="auto">
            <a:xfrm>
              <a:off x="4165776" y="3920981"/>
              <a:ext cx="168227" cy="170470"/>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2353">
                <a:solidFill>
                  <a:srgbClr val="282828"/>
                </a:solidFill>
                <a:latin typeface="Segoe UI Semibold"/>
              </a:endParaRPr>
            </a:p>
          </p:txBody>
        </p:sp>
        <p:sp>
          <p:nvSpPr>
            <p:cNvPr id="42" name="Freeform 16">
              <a:extLst>
                <a:ext uri="{FF2B5EF4-FFF2-40B4-BE49-F238E27FC236}">
                  <a16:creationId xmlns:a16="http://schemas.microsoft.com/office/drawing/2014/main" id="{CD91172A-DD8C-4F23-9A98-CE8A742CB32B}"/>
                </a:ext>
              </a:extLst>
            </p:cNvPr>
            <p:cNvSpPr>
              <a:spLocks/>
            </p:cNvSpPr>
            <p:nvPr/>
          </p:nvSpPr>
          <p:spPr bwMode="auto">
            <a:xfrm>
              <a:off x="4311573" y="3920981"/>
              <a:ext cx="70655" cy="71777"/>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2353">
                <a:solidFill>
                  <a:srgbClr val="282828"/>
                </a:solidFill>
                <a:latin typeface="Segoe UI Semibold"/>
              </a:endParaRPr>
            </a:p>
          </p:txBody>
        </p:sp>
        <p:sp>
          <p:nvSpPr>
            <p:cNvPr id="43" name="Freeform 17">
              <a:extLst>
                <a:ext uri="{FF2B5EF4-FFF2-40B4-BE49-F238E27FC236}">
                  <a16:creationId xmlns:a16="http://schemas.microsoft.com/office/drawing/2014/main" id="{EB3597DA-E6F3-4B03-B29C-C7769E184CE0}"/>
                </a:ext>
              </a:extLst>
            </p:cNvPr>
            <p:cNvSpPr>
              <a:spLocks/>
            </p:cNvSpPr>
            <p:nvPr/>
          </p:nvSpPr>
          <p:spPr bwMode="auto">
            <a:xfrm>
              <a:off x="4125402" y="3825653"/>
              <a:ext cx="347669" cy="228788"/>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2353">
                <a:solidFill>
                  <a:srgbClr val="282828"/>
                </a:solidFill>
                <a:latin typeface="Segoe UI Semibold"/>
              </a:endParaRPr>
            </a:p>
          </p:txBody>
        </p:sp>
        <p:sp>
          <p:nvSpPr>
            <p:cNvPr id="44" name="Freeform 21">
              <a:extLst>
                <a:ext uri="{FF2B5EF4-FFF2-40B4-BE49-F238E27FC236}">
                  <a16:creationId xmlns:a16="http://schemas.microsoft.com/office/drawing/2014/main" id="{11E333FF-4660-4C57-A064-615F34BD9531}"/>
                </a:ext>
              </a:extLst>
            </p:cNvPr>
            <p:cNvSpPr>
              <a:spLocks/>
            </p:cNvSpPr>
            <p:nvPr/>
          </p:nvSpPr>
          <p:spPr bwMode="auto">
            <a:xfrm>
              <a:off x="4879348" y="3818799"/>
              <a:ext cx="344305" cy="227667"/>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endParaRPr lang="en-US" sz="2353">
                <a:solidFill>
                  <a:srgbClr val="282828"/>
                </a:solidFill>
                <a:latin typeface="Segoe UI Semibold"/>
              </a:endParaRPr>
            </a:p>
          </p:txBody>
        </p:sp>
        <p:sp>
          <p:nvSpPr>
            <p:cNvPr id="45" name="Freeform 22">
              <a:extLst>
                <a:ext uri="{FF2B5EF4-FFF2-40B4-BE49-F238E27FC236}">
                  <a16:creationId xmlns:a16="http://schemas.microsoft.com/office/drawing/2014/main" id="{AC74430A-A518-41DB-BDC9-512D949394EE}"/>
                </a:ext>
              </a:extLst>
            </p:cNvPr>
            <p:cNvSpPr>
              <a:spLocks noEditPoints="1"/>
            </p:cNvSpPr>
            <p:nvPr/>
          </p:nvSpPr>
          <p:spPr bwMode="auto">
            <a:xfrm>
              <a:off x="4879348" y="3875996"/>
              <a:ext cx="263556" cy="205237"/>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endParaRPr lang="en-US" sz="2353">
                <a:solidFill>
                  <a:srgbClr val="282828"/>
                </a:solidFill>
                <a:latin typeface="Segoe UI Semibold"/>
              </a:endParaRPr>
            </a:p>
          </p:txBody>
        </p:sp>
      </p:grpSp>
      <p:sp>
        <p:nvSpPr>
          <p:cNvPr id="49" name="Hexagon 14">
            <a:extLst>
              <a:ext uri="{FF2B5EF4-FFF2-40B4-BE49-F238E27FC236}">
                <a16:creationId xmlns:a16="http://schemas.microsoft.com/office/drawing/2014/main" id="{911914E6-6CA7-46CC-AD3F-65DF90555928}"/>
              </a:ext>
            </a:extLst>
          </p:cNvPr>
          <p:cNvSpPr/>
          <p:nvPr/>
        </p:nvSpPr>
        <p:spPr bwMode="auto">
          <a:xfrm>
            <a:off x="4988105" y="2695388"/>
            <a:ext cx="290993" cy="1163973"/>
          </a:xfrm>
          <a:custGeom>
            <a:avLst/>
            <a:gdLst>
              <a:gd name="connsiteX0" fmla="*/ 0 w 2519130"/>
              <a:gd name="connsiteY0" fmla="*/ 1057133 h 2114266"/>
              <a:gd name="connsiteX1" fmla="*/ 528567 w 2519130"/>
              <a:gd name="connsiteY1" fmla="*/ 0 h 2114266"/>
              <a:gd name="connsiteX2" fmla="*/ 1990564 w 2519130"/>
              <a:gd name="connsiteY2" fmla="*/ 0 h 2114266"/>
              <a:gd name="connsiteX3" fmla="*/ 2519130 w 2519130"/>
              <a:gd name="connsiteY3" fmla="*/ 1057133 h 2114266"/>
              <a:gd name="connsiteX4" fmla="*/ 1990564 w 2519130"/>
              <a:gd name="connsiteY4" fmla="*/ 2114266 h 2114266"/>
              <a:gd name="connsiteX5" fmla="*/ 528567 w 2519130"/>
              <a:gd name="connsiteY5" fmla="*/ 2114266 h 2114266"/>
              <a:gd name="connsiteX6" fmla="*/ 0 w 2519130"/>
              <a:gd name="connsiteY6" fmla="*/ 1057133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6" fmla="*/ 620007 w 2519130"/>
              <a:gd name="connsiteY6" fmla="*/ 91440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0" fmla="*/ 1990564 w 2519130"/>
              <a:gd name="connsiteY0" fmla="*/ 0 h 2114266"/>
              <a:gd name="connsiteX1" fmla="*/ 2519130 w 2519130"/>
              <a:gd name="connsiteY1" fmla="*/ 1057133 h 2114266"/>
              <a:gd name="connsiteX2" fmla="*/ 1990564 w 2519130"/>
              <a:gd name="connsiteY2" fmla="*/ 2114266 h 2114266"/>
              <a:gd name="connsiteX3" fmla="*/ 528567 w 2519130"/>
              <a:gd name="connsiteY3" fmla="*/ 2114266 h 2114266"/>
              <a:gd name="connsiteX4" fmla="*/ 0 w 2519130"/>
              <a:gd name="connsiteY4" fmla="*/ 1057133 h 2114266"/>
              <a:gd name="connsiteX0" fmla="*/ 1461997 w 1990563"/>
              <a:gd name="connsiteY0" fmla="*/ 0 h 2114266"/>
              <a:gd name="connsiteX1" fmla="*/ 1990563 w 1990563"/>
              <a:gd name="connsiteY1" fmla="*/ 1057133 h 2114266"/>
              <a:gd name="connsiteX2" fmla="*/ 1461997 w 1990563"/>
              <a:gd name="connsiteY2" fmla="*/ 2114266 h 2114266"/>
              <a:gd name="connsiteX3" fmla="*/ 0 w 1990563"/>
              <a:gd name="connsiteY3" fmla="*/ 2114266 h 2114266"/>
              <a:gd name="connsiteX0" fmla="*/ 0 w 528566"/>
              <a:gd name="connsiteY0" fmla="*/ 0 h 2114266"/>
              <a:gd name="connsiteX1" fmla="*/ 528566 w 528566"/>
              <a:gd name="connsiteY1" fmla="*/ 1057133 h 2114266"/>
              <a:gd name="connsiteX2" fmla="*/ 0 w 528566"/>
              <a:gd name="connsiteY2" fmla="*/ 2114266 h 2114266"/>
            </a:gdLst>
            <a:ahLst/>
            <a:cxnLst>
              <a:cxn ang="0">
                <a:pos x="connsiteX0" y="connsiteY0"/>
              </a:cxn>
              <a:cxn ang="0">
                <a:pos x="connsiteX1" y="connsiteY1"/>
              </a:cxn>
              <a:cxn ang="0">
                <a:pos x="connsiteX2" y="connsiteY2"/>
              </a:cxn>
            </a:cxnLst>
            <a:rect l="l" t="t" r="r" b="b"/>
            <a:pathLst>
              <a:path w="528566" h="2114266">
                <a:moveTo>
                  <a:pt x="0" y="0"/>
                </a:moveTo>
                <a:lnTo>
                  <a:pt x="528566" y="1057133"/>
                </a:lnTo>
                <a:lnTo>
                  <a:pt x="0" y="2114266"/>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51" name="Hexagon 14">
            <a:extLst>
              <a:ext uri="{FF2B5EF4-FFF2-40B4-BE49-F238E27FC236}">
                <a16:creationId xmlns:a16="http://schemas.microsoft.com/office/drawing/2014/main" id="{CDCACACD-0F0D-4C83-A35B-3546ACF7314C}"/>
              </a:ext>
            </a:extLst>
          </p:cNvPr>
          <p:cNvSpPr/>
          <p:nvPr/>
        </p:nvSpPr>
        <p:spPr bwMode="auto">
          <a:xfrm>
            <a:off x="4967688" y="3012132"/>
            <a:ext cx="132621" cy="530483"/>
          </a:xfrm>
          <a:custGeom>
            <a:avLst/>
            <a:gdLst>
              <a:gd name="connsiteX0" fmla="*/ 0 w 2519130"/>
              <a:gd name="connsiteY0" fmla="*/ 1057133 h 2114266"/>
              <a:gd name="connsiteX1" fmla="*/ 528567 w 2519130"/>
              <a:gd name="connsiteY1" fmla="*/ 0 h 2114266"/>
              <a:gd name="connsiteX2" fmla="*/ 1990564 w 2519130"/>
              <a:gd name="connsiteY2" fmla="*/ 0 h 2114266"/>
              <a:gd name="connsiteX3" fmla="*/ 2519130 w 2519130"/>
              <a:gd name="connsiteY3" fmla="*/ 1057133 h 2114266"/>
              <a:gd name="connsiteX4" fmla="*/ 1990564 w 2519130"/>
              <a:gd name="connsiteY4" fmla="*/ 2114266 h 2114266"/>
              <a:gd name="connsiteX5" fmla="*/ 528567 w 2519130"/>
              <a:gd name="connsiteY5" fmla="*/ 2114266 h 2114266"/>
              <a:gd name="connsiteX6" fmla="*/ 0 w 2519130"/>
              <a:gd name="connsiteY6" fmla="*/ 1057133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6" fmla="*/ 620007 w 2519130"/>
              <a:gd name="connsiteY6" fmla="*/ 91440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0" fmla="*/ 1990564 w 2519130"/>
              <a:gd name="connsiteY0" fmla="*/ 0 h 2114266"/>
              <a:gd name="connsiteX1" fmla="*/ 2519130 w 2519130"/>
              <a:gd name="connsiteY1" fmla="*/ 1057133 h 2114266"/>
              <a:gd name="connsiteX2" fmla="*/ 1990564 w 2519130"/>
              <a:gd name="connsiteY2" fmla="*/ 2114266 h 2114266"/>
              <a:gd name="connsiteX3" fmla="*/ 528567 w 2519130"/>
              <a:gd name="connsiteY3" fmla="*/ 2114266 h 2114266"/>
              <a:gd name="connsiteX4" fmla="*/ 0 w 2519130"/>
              <a:gd name="connsiteY4" fmla="*/ 1057133 h 2114266"/>
              <a:gd name="connsiteX0" fmla="*/ 1461997 w 1990563"/>
              <a:gd name="connsiteY0" fmla="*/ 0 h 2114266"/>
              <a:gd name="connsiteX1" fmla="*/ 1990563 w 1990563"/>
              <a:gd name="connsiteY1" fmla="*/ 1057133 h 2114266"/>
              <a:gd name="connsiteX2" fmla="*/ 1461997 w 1990563"/>
              <a:gd name="connsiteY2" fmla="*/ 2114266 h 2114266"/>
              <a:gd name="connsiteX3" fmla="*/ 0 w 1990563"/>
              <a:gd name="connsiteY3" fmla="*/ 2114266 h 2114266"/>
              <a:gd name="connsiteX0" fmla="*/ 0 w 528566"/>
              <a:gd name="connsiteY0" fmla="*/ 0 h 2114266"/>
              <a:gd name="connsiteX1" fmla="*/ 528566 w 528566"/>
              <a:gd name="connsiteY1" fmla="*/ 1057133 h 2114266"/>
              <a:gd name="connsiteX2" fmla="*/ 0 w 528566"/>
              <a:gd name="connsiteY2" fmla="*/ 2114266 h 2114266"/>
            </a:gdLst>
            <a:ahLst/>
            <a:cxnLst>
              <a:cxn ang="0">
                <a:pos x="connsiteX0" y="connsiteY0"/>
              </a:cxn>
              <a:cxn ang="0">
                <a:pos x="connsiteX1" y="connsiteY1"/>
              </a:cxn>
              <a:cxn ang="0">
                <a:pos x="connsiteX2" y="connsiteY2"/>
              </a:cxn>
            </a:cxnLst>
            <a:rect l="l" t="t" r="r" b="b"/>
            <a:pathLst>
              <a:path w="528566" h="2114266">
                <a:moveTo>
                  <a:pt x="0" y="0"/>
                </a:moveTo>
                <a:lnTo>
                  <a:pt x="528566" y="1057133"/>
                </a:lnTo>
                <a:lnTo>
                  <a:pt x="0" y="2114266"/>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52" name="Hexagon 14">
            <a:extLst>
              <a:ext uri="{FF2B5EF4-FFF2-40B4-BE49-F238E27FC236}">
                <a16:creationId xmlns:a16="http://schemas.microsoft.com/office/drawing/2014/main" id="{329B0326-46D8-4214-843E-8F6843529C8A}"/>
              </a:ext>
            </a:extLst>
          </p:cNvPr>
          <p:cNvSpPr/>
          <p:nvPr/>
        </p:nvSpPr>
        <p:spPr bwMode="auto">
          <a:xfrm rot="10800000">
            <a:off x="6276307" y="4890742"/>
            <a:ext cx="132621" cy="530483"/>
          </a:xfrm>
          <a:custGeom>
            <a:avLst/>
            <a:gdLst>
              <a:gd name="connsiteX0" fmla="*/ 0 w 2519130"/>
              <a:gd name="connsiteY0" fmla="*/ 1057133 h 2114266"/>
              <a:gd name="connsiteX1" fmla="*/ 528567 w 2519130"/>
              <a:gd name="connsiteY1" fmla="*/ 0 h 2114266"/>
              <a:gd name="connsiteX2" fmla="*/ 1990564 w 2519130"/>
              <a:gd name="connsiteY2" fmla="*/ 0 h 2114266"/>
              <a:gd name="connsiteX3" fmla="*/ 2519130 w 2519130"/>
              <a:gd name="connsiteY3" fmla="*/ 1057133 h 2114266"/>
              <a:gd name="connsiteX4" fmla="*/ 1990564 w 2519130"/>
              <a:gd name="connsiteY4" fmla="*/ 2114266 h 2114266"/>
              <a:gd name="connsiteX5" fmla="*/ 528567 w 2519130"/>
              <a:gd name="connsiteY5" fmla="*/ 2114266 h 2114266"/>
              <a:gd name="connsiteX6" fmla="*/ 0 w 2519130"/>
              <a:gd name="connsiteY6" fmla="*/ 1057133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6" fmla="*/ 620007 w 2519130"/>
              <a:gd name="connsiteY6" fmla="*/ 91440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0" fmla="*/ 1990564 w 2519130"/>
              <a:gd name="connsiteY0" fmla="*/ 0 h 2114266"/>
              <a:gd name="connsiteX1" fmla="*/ 2519130 w 2519130"/>
              <a:gd name="connsiteY1" fmla="*/ 1057133 h 2114266"/>
              <a:gd name="connsiteX2" fmla="*/ 1990564 w 2519130"/>
              <a:gd name="connsiteY2" fmla="*/ 2114266 h 2114266"/>
              <a:gd name="connsiteX3" fmla="*/ 528567 w 2519130"/>
              <a:gd name="connsiteY3" fmla="*/ 2114266 h 2114266"/>
              <a:gd name="connsiteX4" fmla="*/ 0 w 2519130"/>
              <a:gd name="connsiteY4" fmla="*/ 1057133 h 2114266"/>
              <a:gd name="connsiteX0" fmla="*/ 1461997 w 1990563"/>
              <a:gd name="connsiteY0" fmla="*/ 0 h 2114266"/>
              <a:gd name="connsiteX1" fmla="*/ 1990563 w 1990563"/>
              <a:gd name="connsiteY1" fmla="*/ 1057133 h 2114266"/>
              <a:gd name="connsiteX2" fmla="*/ 1461997 w 1990563"/>
              <a:gd name="connsiteY2" fmla="*/ 2114266 h 2114266"/>
              <a:gd name="connsiteX3" fmla="*/ 0 w 1990563"/>
              <a:gd name="connsiteY3" fmla="*/ 2114266 h 2114266"/>
              <a:gd name="connsiteX0" fmla="*/ 0 w 528566"/>
              <a:gd name="connsiteY0" fmla="*/ 0 h 2114266"/>
              <a:gd name="connsiteX1" fmla="*/ 528566 w 528566"/>
              <a:gd name="connsiteY1" fmla="*/ 1057133 h 2114266"/>
              <a:gd name="connsiteX2" fmla="*/ 0 w 528566"/>
              <a:gd name="connsiteY2" fmla="*/ 2114266 h 2114266"/>
            </a:gdLst>
            <a:ahLst/>
            <a:cxnLst>
              <a:cxn ang="0">
                <a:pos x="connsiteX0" y="connsiteY0"/>
              </a:cxn>
              <a:cxn ang="0">
                <a:pos x="connsiteX1" y="connsiteY1"/>
              </a:cxn>
              <a:cxn ang="0">
                <a:pos x="connsiteX2" y="connsiteY2"/>
              </a:cxn>
            </a:cxnLst>
            <a:rect l="l" t="t" r="r" b="b"/>
            <a:pathLst>
              <a:path w="528566" h="2114266">
                <a:moveTo>
                  <a:pt x="0" y="0"/>
                </a:moveTo>
                <a:lnTo>
                  <a:pt x="528566" y="1057133"/>
                </a:lnTo>
                <a:lnTo>
                  <a:pt x="0" y="2114266"/>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C14491FC-E96E-428E-819D-DB33807B6A29}"/>
              </a:ext>
            </a:extLst>
          </p:cNvPr>
          <p:cNvSpPr txBox="1"/>
          <p:nvPr/>
        </p:nvSpPr>
        <p:spPr>
          <a:xfrm>
            <a:off x="5033844" y="2156523"/>
            <a:ext cx="2318748" cy="724143"/>
          </a:xfrm>
          <a:prstGeom prst="rect">
            <a:avLst/>
          </a:prstGeom>
          <a:noFill/>
        </p:spPr>
        <p:txBody>
          <a:bodyPr wrap="square" rtlCol="0">
            <a:spAutoFit/>
          </a:bodyPr>
          <a:lstStyle/>
          <a:p>
            <a:pPr algn="ctr" defTabSz="1161284">
              <a:defRPr/>
            </a:pPr>
            <a:r>
              <a:rPr lang="en-US" sz="1372">
                <a:solidFill>
                  <a:srgbClr val="3C3C41"/>
                </a:solidFill>
                <a:latin typeface="Segoe UI"/>
              </a:rPr>
              <a:t>Contoso User can establish </a:t>
            </a:r>
          </a:p>
          <a:p>
            <a:pPr algn="ctr" defTabSz="1161284">
              <a:defRPr/>
            </a:pPr>
            <a:r>
              <a:rPr lang="en-US" sz="1372">
                <a:solidFill>
                  <a:srgbClr val="3C3C41"/>
                </a:solidFill>
                <a:latin typeface="Segoe UI"/>
              </a:rPr>
              <a:t>a connection using </a:t>
            </a:r>
            <a:r>
              <a:rPr lang="en-US" sz="1372" err="1">
                <a:solidFill>
                  <a:srgbClr val="3C3C41"/>
                </a:solidFill>
                <a:latin typeface="Segoe UI"/>
              </a:rPr>
              <a:t>Fabrikam</a:t>
            </a:r>
            <a:r>
              <a:rPr lang="en-US" sz="1372">
                <a:solidFill>
                  <a:srgbClr val="3C3C41"/>
                </a:solidFill>
                <a:latin typeface="Segoe UI"/>
              </a:rPr>
              <a:t> credentials </a:t>
            </a:r>
          </a:p>
        </p:txBody>
      </p:sp>
      <p:sp>
        <p:nvSpPr>
          <p:cNvPr id="54" name="Hexagon 14">
            <a:extLst>
              <a:ext uri="{FF2B5EF4-FFF2-40B4-BE49-F238E27FC236}">
                <a16:creationId xmlns:a16="http://schemas.microsoft.com/office/drawing/2014/main" id="{53B5C70B-D6F4-479B-8A8D-F1AD70FF3E09}"/>
              </a:ext>
            </a:extLst>
          </p:cNvPr>
          <p:cNvSpPr/>
          <p:nvPr/>
        </p:nvSpPr>
        <p:spPr bwMode="auto">
          <a:xfrm>
            <a:off x="5415900" y="3012132"/>
            <a:ext cx="132621" cy="530483"/>
          </a:xfrm>
          <a:custGeom>
            <a:avLst/>
            <a:gdLst>
              <a:gd name="connsiteX0" fmla="*/ 0 w 2519130"/>
              <a:gd name="connsiteY0" fmla="*/ 1057133 h 2114266"/>
              <a:gd name="connsiteX1" fmla="*/ 528567 w 2519130"/>
              <a:gd name="connsiteY1" fmla="*/ 0 h 2114266"/>
              <a:gd name="connsiteX2" fmla="*/ 1990564 w 2519130"/>
              <a:gd name="connsiteY2" fmla="*/ 0 h 2114266"/>
              <a:gd name="connsiteX3" fmla="*/ 2519130 w 2519130"/>
              <a:gd name="connsiteY3" fmla="*/ 1057133 h 2114266"/>
              <a:gd name="connsiteX4" fmla="*/ 1990564 w 2519130"/>
              <a:gd name="connsiteY4" fmla="*/ 2114266 h 2114266"/>
              <a:gd name="connsiteX5" fmla="*/ 528567 w 2519130"/>
              <a:gd name="connsiteY5" fmla="*/ 2114266 h 2114266"/>
              <a:gd name="connsiteX6" fmla="*/ 0 w 2519130"/>
              <a:gd name="connsiteY6" fmla="*/ 1057133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6" fmla="*/ 620007 w 2519130"/>
              <a:gd name="connsiteY6" fmla="*/ 91440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0" fmla="*/ 1990564 w 2519130"/>
              <a:gd name="connsiteY0" fmla="*/ 0 h 2114266"/>
              <a:gd name="connsiteX1" fmla="*/ 2519130 w 2519130"/>
              <a:gd name="connsiteY1" fmla="*/ 1057133 h 2114266"/>
              <a:gd name="connsiteX2" fmla="*/ 1990564 w 2519130"/>
              <a:gd name="connsiteY2" fmla="*/ 2114266 h 2114266"/>
              <a:gd name="connsiteX3" fmla="*/ 528567 w 2519130"/>
              <a:gd name="connsiteY3" fmla="*/ 2114266 h 2114266"/>
              <a:gd name="connsiteX4" fmla="*/ 0 w 2519130"/>
              <a:gd name="connsiteY4" fmla="*/ 1057133 h 2114266"/>
              <a:gd name="connsiteX0" fmla="*/ 1461997 w 1990563"/>
              <a:gd name="connsiteY0" fmla="*/ 0 h 2114266"/>
              <a:gd name="connsiteX1" fmla="*/ 1990563 w 1990563"/>
              <a:gd name="connsiteY1" fmla="*/ 1057133 h 2114266"/>
              <a:gd name="connsiteX2" fmla="*/ 1461997 w 1990563"/>
              <a:gd name="connsiteY2" fmla="*/ 2114266 h 2114266"/>
              <a:gd name="connsiteX3" fmla="*/ 0 w 1990563"/>
              <a:gd name="connsiteY3" fmla="*/ 2114266 h 2114266"/>
              <a:gd name="connsiteX0" fmla="*/ 0 w 528566"/>
              <a:gd name="connsiteY0" fmla="*/ 0 h 2114266"/>
              <a:gd name="connsiteX1" fmla="*/ 528566 w 528566"/>
              <a:gd name="connsiteY1" fmla="*/ 1057133 h 2114266"/>
              <a:gd name="connsiteX2" fmla="*/ 0 w 528566"/>
              <a:gd name="connsiteY2" fmla="*/ 2114266 h 2114266"/>
            </a:gdLst>
            <a:ahLst/>
            <a:cxnLst>
              <a:cxn ang="0">
                <a:pos x="connsiteX0" y="connsiteY0"/>
              </a:cxn>
              <a:cxn ang="0">
                <a:pos x="connsiteX1" y="connsiteY1"/>
              </a:cxn>
              <a:cxn ang="0">
                <a:pos x="connsiteX2" y="connsiteY2"/>
              </a:cxn>
            </a:cxnLst>
            <a:rect l="l" t="t" r="r" b="b"/>
            <a:pathLst>
              <a:path w="528566" h="2114266">
                <a:moveTo>
                  <a:pt x="0" y="0"/>
                </a:moveTo>
                <a:lnTo>
                  <a:pt x="528566" y="1057133"/>
                </a:lnTo>
                <a:lnTo>
                  <a:pt x="0" y="2114266"/>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55" name="Hexagon 14">
            <a:extLst>
              <a:ext uri="{FF2B5EF4-FFF2-40B4-BE49-F238E27FC236}">
                <a16:creationId xmlns:a16="http://schemas.microsoft.com/office/drawing/2014/main" id="{3C04029E-D56D-4E08-A146-202BEE545B12}"/>
              </a:ext>
            </a:extLst>
          </p:cNvPr>
          <p:cNvSpPr/>
          <p:nvPr/>
        </p:nvSpPr>
        <p:spPr bwMode="auto">
          <a:xfrm rot="10800000">
            <a:off x="5818558" y="4890742"/>
            <a:ext cx="132621" cy="530483"/>
          </a:xfrm>
          <a:custGeom>
            <a:avLst/>
            <a:gdLst>
              <a:gd name="connsiteX0" fmla="*/ 0 w 2519130"/>
              <a:gd name="connsiteY0" fmla="*/ 1057133 h 2114266"/>
              <a:gd name="connsiteX1" fmla="*/ 528567 w 2519130"/>
              <a:gd name="connsiteY1" fmla="*/ 0 h 2114266"/>
              <a:gd name="connsiteX2" fmla="*/ 1990564 w 2519130"/>
              <a:gd name="connsiteY2" fmla="*/ 0 h 2114266"/>
              <a:gd name="connsiteX3" fmla="*/ 2519130 w 2519130"/>
              <a:gd name="connsiteY3" fmla="*/ 1057133 h 2114266"/>
              <a:gd name="connsiteX4" fmla="*/ 1990564 w 2519130"/>
              <a:gd name="connsiteY4" fmla="*/ 2114266 h 2114266"/>
              <a:gd name="connsiteX5" fmla="*/ 528567 w 2519130"/>
              <a:gd name="connsiteY5" fmla="*/ 2114266 h 2114266"/>
              <a:gd name="connsiteX6" fmla="*/ 0 w 2519130"/>
              <a:gd name="connsiteY6" fmla="*/ 1057133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6" fmla="*/ 620007 w 2519130"/>
              <a:gd name="connsiteY6" fmla="*/ 91440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0" fmla="*/ 1990564 w 2519130"/>
              <a:gd name="connsiteY0" fmla="*/ 0 h 2114266"/>
              <a:gd name="connsiteX1" fmla="*/ 2519130 w 2519130"/>
              <a:gd name="connsiteY1" fmla="*/ 1057133 h 2114266"/>
              <a:gd name="connsiteX2" fmla="*/ 1990564 w 2519130"/>
              <a:gd name="connsiteY2" fmla="*/ 2114266 h 2114266"/>
              <a:gd name="connsiteX3" fmla="*/ 528567 w 2519130"/>
              <a:gd name="connsiteY3" fmla="*/ 2114266 h 2114266"/>
              <a:gd name="connsiteX4" fmla="*/ 0 w 2519130"/>
              <a:gd name="connsiteY4" fmla="*/ 1057133 h 2114266"/>
              <a:gd name="connsiteX0" fmla="*/ 1461997 w 1990563"/>
              <a:gd name="connsiteY0" fmla="*/ 0 h 2114266"/>
              <a:gd name="connsiteX1" fmla="*/ 1990563 w 1990563"/>
              <a:gd name="connsiteY1" fmla="*/ 1057133 h 2114266"/>
              <a:gd name="connsiteX2" fmla="*/ 1461997 w 1990563"/>
              <a:gd name="connsiteY2" fmla="*/ 2114266 h 2114266"/>
              <a:gd name="connsiteX3" fmla="*/ 0 w 1990563"/>
              <a:gd name="connsiteY3" fmla="*/ 2114266 h 2114266"/>
              <a:gd name="connsiteX0" fmla="*/ 0 w 528566"/>
              <a:gd name="connsiteY0" fmla="*/ 0 h 2114266"/>
              <a:gd name="connsiteX1" fmla="*/ 528566 w 528566"/>
              <a:gd name="connsiteY1" fmla="*/ 1057133 h 2114266"/>
              <a:gd name="connsiteX2" fmla="*/ 0 w 528566"/>
              <a:gd name="connsiteY2" fmla="*/ 2114266 h 2114266"/>
            </a:gdLst>
            <a:ahLst/>
            <a:cxnLst>
              <a:cxn ang="0">
                <a:pos x="connsiteX0" y="connsiteY0"/>
              </a:cxn>
              <a:cxn ang="0">
                <a:pos x="connsiteX1" y="connsiteY1"/>
              </a:cxn>
              <a:cxn ang="0">
                <a:pos x="connsiteX2" y="connsiteY2"/>
              </a:cxn>
            </a:cxnLst>
            <a:rect l="l" t="t" r="r" b="b"/>
            <a:pathLst>
              <a:path w="528566" h="2114266">
                <a:moveTo>
                  <a:pt x="0" y="0"/>
                </a:moveTo>
                <a:lnTo>
                  <a:pt x="528566" y="1057133"/>
                </a:lnTo>
                <a:lnTo>
                  <a:pt x="0" y="2114266"/>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56" name="TextBox 55">
            <a:extLst>
              <a:ext uri="{FF2B5EF4-FFF2-40B4-BE49-F238E27FC236}">
                <a16:creationId xmlns:a16="http://schemas.microsoft.com/office/drawing/2014/main" id="{35C980E3-5DF4-473C-AFC6-4564E309A5B3}"/>
              </a:ext>
            </a:extLst>
          </p:cNvPr>
          <p:cNvSpPr txBox="1"/>
          <p:nvPr/>
        </p:nvSpPr>
        <p:spPr>
          <a:xfrm>
            <a:off x="4062717" y="5535013"/>
            <a:ext cx="2318748" cy="724143"/>
          </a:xfrm>
          <a:prstGeom prst="rect">
            <a:avLst/>
          </a:prstGeom>
          <a:noFill/>
        </p:spPr>
        <p:txBody>
          <a:bodyPr wrap="square" rtlCol="0">
            <a:spAutoFit/>
          </a:bodyPr>
          <a:lstStyle/>
          <a:p>
            <a:pPr algn="ctr" defTabSz="1161284">
              <a:defRPr/>
            </a:pPr>
            <a:r>
              <a:rPr lang="en-US" sz="1372" err="1">
                <a:solidFill>
                  <a:srgbClr val="3C3C41"/>
                </a:solidFill>
                <a:latin typeface="Segoe UI"/>
              </a:rPr>
              <a:t>Fabrikam</a:t>
            </a:r>
            <a:r>
              <a:rPr lang="en-US" sz="1372">
                <a:solidFill>
                  <a:srgbClr val="3C3C41"/>
                </a:solidFill>
                <a:latin typeface="Segoe UI"/>
              </a:rPr>
              <a:t> user can</a:t>
            </a:r>
            <a:br>
              <a:rPr lang="en-US" sz="1372">
                <a:solidFill>
                  <a:srgbClr val="3C3C41"/>
                </a:solidFill>
                <a:latin typeface="Segoe UI"/>
              </a:rPr>
            </a:br>
            <a:r>
              <a:rPr lang="en-US" sz="1372">
                <a:solidFill>
                  <a:srgbClr val="3C3C41"/>
                </a:solidFill>
                <a:latin typeface="Segoe UI"/>
              </a:rPr>
              <a:t>establish a connection</a:t>
            </a:r>
          </a:p>
          <a:p>
            <a:pPr algn="ctr" defTabSz="1161284">
              <a:defRPr/>
            </a:pPr>
            <a:r>
              <a:rPr lang="en-US" sz="1372">
                <a:solidFill>
                  <a:srgbClr val="3C3C41"/>
                </a:solidFill>
                <a:latin typeface="Segoe UI"/>
              </a:rPr>
              <a:t>using Contoso credentials </a:t>
            </a:r>
          </a:p>
        </p:txBody>
      </p:sp>
      <p:sp>
        <p:nvSpPr>
          <p:cNvPr id="57" name="TextBox 56">
            <a:extLst>
              <a:ext uri="{FF2B5EF4-FFF2-40B4-BE49-F238E27FC236}">
                <a16:creationId xmlns:a16="http://schemas.microsoft.com/office/drawing/2014/main" id="{56B2C2AA-FB6D-4F48-9B0C-04D6E056BB19}"/>
              </a:ext>
            </a:extLst>
          </p:cNvPr>
          <p:cNvSpPr txBox="1"/>
          <p:nvPr/>
        </p:nvSpPr>
        <p:spPr>
          <a:xfrm>
            <a:off x="332087" y="2255520"/>
            <a:ext cx="3879688" cy="392245"/>
          </a:xfrm>
          <a:prstGeom prst="rect">
            <a:avLst/>
          </a:prstGeom>
          <a:noFill/>
        </p:spPr>
        <p:txBody>
          <a:bodyPr wrap="square" rtlCol="0">
            <a:spAutoFit/>
          </a:bodyPr>
          <a:lstStyle/>
          <a:p>
            <a:pPr algn="ctr" defTabSz="1195152"/>
            <a:r>
              <a:rPr lang="en-US" sz="1961">
                <a:solidFill>
                  <a:srgbClr val="008272"/>
                </a:solidFill>
                <a:latin typeface="Segoe UI Semibold"/>
              </a:rPr>
              <a:t>CUSTOMER TENANT CONTOSO</a:t>
            </a:r>
          </a:p>
        </p:txBody>
      </p:sp>
      <p:sp>
        <p:nvSpPr>
          <p:cNvPr id="58" name="TextBox 57">
            <a:extLst>
              <a:ext uri="{FF2B5EF4-FFF2-40B4-BE49-F238E27FC236}">
                <a16:creationId xmlns:a16="http://schemas.microsoft.com/office/drawing/2014/main" id="{A4C44638-BCF7-47B0-8B1F-3192E2A7AD36}"/>
              </a:ext>
            </a:extLst>
          </p:cNvPr>
          <p:cNvSpPr txBox="1"/>
          <p:nvPr/>
        </p:nvSpPr>
        <p:spPr>
          <a:xfrm>
            <a:off x="7195152" y="5837856"/>
            <a:ext cx="3897134" cy="392245"/>
          </a:xfrm>
          <a:prstGeom prst="rect">
            <a:avLst/>
          </a:prstGeom>
          <a:noFill/>
        </p:spPr>
        <p:txBody>
          <a:bodyPr wrap="square" rtlCol="0">
            <a:spAutoFit/>
          </a:bodyPr>
          <a:lstStyle/>
          <a:p>
            <a:pPr algn="ctr" defTabSz="1195152"/>
            <a:r>
              <a:rPr lang="en-US" sz="1961">
                <a:solidFill>
                  <a:srgbClr val="008272"/>
                </a:solidFill>
                <a:latin typeface="Segoe UI Semibold"/>
              </a:rPr>
              <a:t>3</a:t>
            </a:r>
            <a:r>
              <a:rPr lang="en-US" sz="1961" baseline="30000">
                <a:solidFill>
                  <a:srgbClr val="008272"/>
                </a:solidFill>
                <a:latin typeface="Segoe UI Semibold"/>
              </a:rPr>
              <a:t>rd</a:t>
            </a:r>
            <a:r>
              <a:rPr lang="en-US" sz="1961">
                <a:solidFill>
                  <a:srgbClr val="008272"/>
                </a:solidFill>
                <a:latin typeface="Segoe UI Semibold"/>
              </a:rPr>
              <a:t> PARTY TENANT FABRIKAM</a:t>
            </a:r>
          </a:p>
        </p:txBody>
      </p:sp>
      <p:sp>
        <p:nvSpPr>
          <p:cNvPr id="73" name="Hexagon 72">
            <a:extLst>
              <a:ext uri="{FF2B5EF4-FFF2-40B4-BE49-F238E27FC236}">
                <a16:creationId xmlns:a16="http://schemas.microsoft.com/office/drawing/2014/main" id="{927088F0-D697-4531-BBB3-C543F6C6D475}"/>
              </a:ext>
            </a:extLst>
          </p:cNvPr>
          <p:cNvSpPr/>
          <p:nvPr/>
        </p:nvSpPr>
        <p:spPr bwMode="auto">
          <a:xfrm>
            <a:off x="11088605" y="251705"/>
            <a:ext cx="1294803" cy="1140542"/>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74" name="Hexagon 73">
            <a:extLst>
              <a:ext uri="{FF2B5EF4-FFF2-40B4-BE49-F238E27FC236}">
                <a16:creationId xmlns:a16="http://schemas.microsoft.com/office/drawing/2014/main" id="{FC687347-A34B-4316-9886-F87DF038A75B}"/>
              </a:ext>
            </a:extLst>
          </p:cNvPr>
          <p:cNvSpPr/>
          <p:nvPr/>
        </p:nvSpPr>
        <p:spPr bwMode="auto">
          <a:xfrm>
            <a:off x="11675002" y="781154"/>
            <a:ext cx="1697461" cy="1495228"/>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3" name="Hexagon 2">
            <a:extLst>
              <a:ext uri="{FF2B5EF4-FFF2-40B4-BE49-F238E27FC236}">
                <a16:creationId xmlns:a16="http://schemas.microsoft.com/office/drawing/2014/main" id="{14C0DA35-51F4-41FB-AA16-2BFF49A5C8FA}"/>
              </a:ext>
            </a:extLst>
          </p:cNvPr>
          <p:cNvSpPr/>
          <p:nvPr/>
        </p:nvSpPr>
        <p:spPr bwMode="auto">
          <a:xfrm>
            <a:off x="279490" y="608624"/>
            <a:ext cx="504000" cy="432000"/>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r>
              <a:rPr lang="en-IN" sz="1600" b="1" dirty="0">
                <a:solidFill>
                  <a:srgbClr val="FFFFFF"/>
                </a:solidFill>
                <a:latin typeface="Segoe UI"/>
                <a:cs typeface="Segoe UI" pitchFamily="34" charset="0"/>
              </a:rPr>
              <a:t>1</a:t>
            </a:r>
            <a:endParaRPr lang="en-IN" sz="1176" b="1" dirty="0">
              <a:solidFill>
                <a:srgbClr val="FFFFFF"/>
              </a:solidFill>
              <a:latin typeface="Segoe UI"/>
              <a:cs typeface="Segoe UI" pitchFamily="34" charset="0"/>
            </a:endParaRPr>
          </a:p>
        </p:txBody>
      </p:sp>
    </p:spTree>
    <p:extLst>
      <p:ext uri="{BB962C8B-B14F-4D97-AF65-F5344CB8AC3E}">
        <p14:creationId xmlns:p14="http://schemas.microsoft.com/office/powerpoint/2010/main" val="2199182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reeform: Shape 71">
            <a:extLst>
              <a:ext uri="{FF2B5EF4-FFF2-40B4-BE49-F238E27FC236}">
                <a16:creationId xmlns:a16="http://schemas.microsoft.com/office/drawing/2014/main" id="{8C9ADE73-8D96-4265-8E18-E838ADB9FAB8}"/>
              </a:ext>
            </a:extLst>
          </p:cNvPr>
          <p:cNvSpPr/>
          <p:nvPr/>
        </p:nvSpPr>
        <p:spPr bwMode="auto">
          <a:xfrm>
            <a:off x="1" y="487"/>
            <a:ext cx="5415180" cy="6857027"/>
          </a:xfrm>
          <a:custGeom>
            <a:avLst/>
            <a:gdLst>
              <a:gd name="connsiteX0" fmla="*/ 0 w 5523766"/>
              <a:gd name="connsiteY0" fmla="*/ 0 h 6994525"/>
              <a:gd name="connsiteX1" fmla="*/ 3852467 w 5523766"/>
              <a:gd name="connsiteY1" fmla="*/ 0 h 6994525"/>
              <a:gd name="connsiteX2" fmla="*/ 5523766 w 5523766"/>
              <a:gd name="connsiteY2" fmla="*/ 3342597 h 6994525"/>
              <a:gd name="connsiteX3" fmla="*/ 3697802 w 5523766"/>
              <a:gd name="connsiteY3" fmla="*/ 6994525 h 6994525"/>
              <a:gd name="connsiteX4" fmla="*/ 0 w 5523766"/>
              <a:gd name="connsiteY4" fmla="*/ 6994525 h 6994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3766" h="6994525">
                <a:moveTo>
                  <a:pt x="0" y="0"/>
                </a:moveTo>
                <a:lnTo>
                  <a:pt x="3852467" y="0"/>
                </a:lnTo>
                <a:lnTo>
                  <a:pt x="5523766" y="3342597"/>
                </a:lnTo>
                <a:lnTo>
                  <a:pt x="3697802" y="6994525"/>
                </a:lnTo>
                <a:lnTo>
                  <a:pt x="0" y="6994525"/>
                </a:lnTo>
                <a:close/>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70" name="Freeform: Shape 69">
            <a:extLst>
              <a:ext uri="{FF2B5EF4-FFF2-40B4-BE49-F238E27FC236}">
                <a16:creationId xmlns:a16="http://schemas.microsoft.com/office/drawing/2014/main" id="{E87F9B50-DFF5-4D2B-94F6-236379526062}"/>
              </a:ext>
            </a:extLst>
          </p:cNvPr>
          <p:cNvSpPr/>
          <p:nvPr/>
        </p:nvSpPr>
        <p:spPr bwMode="auto">
          <a:xfrm>
            <a:off x="5983509" y="629913"/>
            <a:ext cx="6208491" cy="6227601"/>
          </a:xfrm>
          <a:custGeom>
            <a:avLst/>
            <a:gdLst>
              <a:gd name="connsiteX0" fmla="*/ 2308415 w 6332984"/>
              <a:gd name="connsiteY0" fmla="*/ 0 h 6352477"/>
              <a:gd name="connsiteX1" fmla="*/ 6332984 w 6332984"/>
              <a:gd name="connsiteY1" fmla="*/ 0 h 6352477"/>
              <a:gd name="connsiteX2" fmla="*/ 6332984 w 6332984"/>
              <a:gd name="connsiteY2" fmla="*/ 6352477 h 6352477"/>
              <a:gd name="connsiteX3" fmla="*/ 867825 w 6332984"/>
              <a:gd name="connsiteY3" fmla="*/ 6352477 h 6352477"/>
              <a:gd name="connsiteX4" fmla="*/ 0 w 6332984"/>
              <a:gd name="connsiteY4" fmla="*/ 4616829 h 6352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2984" h="6352477">
                <a:moveTo>
                  <a:pt x="2308415" y="0"/>
                </a:moveTo>
                <a:lnTo>
                  <a:pt x="6332984" y="0"/>
                </a:lnTo>
                <a:lnTo>
                  <a:pt x="6332984" y="6352477"/>
                </a:lnTo>
                <a:lnTo>
                  <a:pt x="867825" y="6352477"/>
                </a:lnTo>
                <a:lnTo>
                  <a:pt x="0" y="4616829"/>
                </a:lnTo>
                <a:close/>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61" name="Freeform: Shape 60">
            <a:extLst>
              <a:ext uri="{FF2B5EF4-FFF2-40B4-BE49-F238E27FC236}">
                <a16:creationId xmlns:a16="http://schemas.microsoft.com/office/drawing/2014/main" id="{DE8B4130-BC83-4006-A513-71B1C70B1CED}"/>
              </a:ext>
            </a:extLst>
          </p:cNvPr>
          <p:cNvSpPr/>
          <p:nvPr/>
        </p:nvSpPr>
        <p:spPr bwMode="auto">
          <a:xfrm>
            <a:off x="0" y="486"/>
            <a:ext cx="9159448" cy="1987264"/>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16" name="Hexagon 14">
            <a:extLst>
              <a:ext uri="{FF2B5EF4-FFF2-40B4-BE49-F238E27FC236}">
                <a16:creationId xmlns:a16="http://schemas.microsoft.com/office/drawing/2014/main" id="{E1AD7C47-982D-43BE-829B-68351ECA013C}"/>
              </a:ext>
            </a:extLst>
          </p:cNvPr>
          <p:cNvSpPr/>
          <p:nvPr/>
        </p:nvSpPr>
        <p:spPr bwMode="auto">
          <a:xfrm rot="10800000">
            <a:off x="6106592" y="4573997"/>
            <a:ext cx="290993" cy="1163973"/>
          </a:xfrm>
          <a:custGeom>
            <a:avLst/>
            <a:gdLst>
              <a:gd name="connsiteX0" fmla="*/ 0 w 2519130"/>
              <a:gd name="connsiteY0" fmla="*/ 1057133 h 2114266"/>
              <a:gd name="connsiteX1" fmla="*/ 528567 w 2519130"/>
              <a:gd name="connsiteY1" fmla="*/ 0 h 2114266"/>
              <a:gd name="connsiteX2" fmla="*/ 1990564 w 2519130"/>
              <a:gd name="connsiteY2" fmla="*/ 0 h 2114266"/>
              <a:gd name="connsiteX3" fmla="*/ 2519130 w 2519130"/>
              <a:gd name="connsiteY3" fmla="*/ 1057133 h 2114266"/>
              <a:gd name="connsiteX4" fmla="*/ 1990564 w 2519130"/>
              <a:gd name="connsiteY4" fmla="*/ 2114266 h 2114266"/>
              <a:gd name="connsiteX5" fmla="*/ 528567 w 2519130"/>
              <a:gd name="connsiteY5" fmla="*/ 2114266 h 2114266"/>
              <a:gd name="connsiteX6" fmla="*/ 0 w 2519130"/>
              <a:gd name="connsiteY6" fmla="*/ 1057133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6" fmla="*/ 620007 w 2519130"/>
              <a:gd name="connsiteY6" fmla="*/ 91440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0" fmla="*/ 1990564 w 2519130"/>
              <a:gd name="connsiteY0" fmla="*/ 0 h 2114266"/>
              <a:gd name="connsiteX1" fmla="*/ 2519130 w 2519130"/>
              <a:gd name="connsiteY1" fmla="*/ 1057133 h 2114266"/>
              <a:gd name="connsiteX2" fmla="*/ 1990564 w 2519130"/>
              <a:gd name="connsiteY2" fmla="*/ 2114266 h 2114266"/>
              <a:gd name="connsiteX3" fmla="*/ 528567 w 2519130"/>
              <a:gd name="connsiteY3" fmla="*/ 2114266 h 2114266"/>
              <a:gd name="connsiteX4" fmla="*/ 0 w 2519130"/>
              <a:gd name="connsiteY4" fmla="*/ 1057133 h 2114266"/>
              <a:gd name="connsiteX0" fmla="*/ 1461997 w 1990563"/>
              <a:gd name="connsiteY0" fmla="*/ 0 h 2114266"/>
              <a:gd name="connsiteX1" fmla="*/ 1990563 w 1990563"/>
              <a:gd name="connsiteY1" fmla="*/ 1057133 h 2114266"/>
              <a:gd name="connsiteX2" fmla="*/ 1461997 w 1990563"/>
              <a:gd name="connsiteY2" fmla="*/ 2114266 h 2114266"/>
              <a:gd name="connsiteX3" fmla="*/ 0 w 1990563"/>
              <a:gd name="connsiteY3" fmla="*/ 2114266 h 2114266"/>
              <a:gd name="connsiteX0" fmla="*/ 0 w 528566"/>
              <a:gd name="connsiteY0" fmla="*/ 0 h 2114266"/>
              <a:gd name="connsiteX1" fmla="*/ 528566 w 528566"/>
              <a:gd name="connsiteY1" fmla="*/ 1057133 h 2114266"/>
              <a:gd name="connsiteX2" fmla="*/ 0 w 528566"/>
              <a:gd name="connsiteY2" fmla="*/ 2114266 h 2114266"/>
            </a:gdLst>
            <a:ahLst/>
            <a:cxnLst>
              <a:cxn ang="0">
                <a:pos x="connsiteX0" y="connsiteY0"/>
              </a:cxn>
              <a:cxn ang="0">
                <a:pos x="connsiteX1" y="connsiteY1"/>
              </a:cxn>
              <a:cxn ang="0">
                <a:pos x="connsiteX2" y="connsiteY2"/>
              </a:cxn>
            </a:cxnLst>
            <a:rect l="l" t="t" r="r" b="b"/>
            <a:pathLst>
              <a:path w="528566" h="2114266">
                <a:moveTo>
                  <a:pt x="0" y="0"/>
                </a:moveTo>
                <a:lnTo>
                  <a:pt x="528566" y="1057133"/>
                </a:lnTo>
                <a:lnTo>
                  <a:pt x="0" y="2114266"/>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7460EDA-6CEC-4FB6-9755-89370845B5E0}"/>
              </a:ext>
            </a:extLst>
          </p:cNvPr>
          <p:cNvSpPr>
            <a:spLocks noGrp="1"/>
          </p:cNvSpPr>
          <p:nvPr>
            <p:ph type="title"/>
          </p:nvPr>
        </p:nvSpPr>
        <p:spPr>
          <a:xfrm>
            <a:off x="895278" y="620428"/>
            <a:ext cx="7649180" cy="402302"/>
          </a:xfrm>
        </p:spPr>
        <p:txBody>
          <a:bodyPr/>
          <a:lstStyle/>
          <a:p>
            <a:r>
              <a:rPr lang="en-US" dirty="0">
                <a:solidFill>
                  <a:schemeClr val="bg1"/>
                </a:solidFill>
              </a:rPr>
              <a:t>Cross-tenant Access – Restrict outbound</a:t>
            </a:r>
            <a:endParaRPr lang="en-IN" dirty="0">
              <a:solidFill>
                <a:schemeClr val="bg1"/>
              </a:solidFill>
            </a:endParaRPr>
          </a:p>
        </p:txBody>
      </p:sp>
      <p:sp>
        <p:nvSpPr>
          <p:cNvPr id="67" name="Freeform: Shape 66">
            <a:extLst>
              <a:ext uri="{FF2B5EF4-FFF2-40B4-BE49-F238E27FC236}">
                <a16:creationId xmlns:a16="http://schemas.microsoft.com/office/drawing/2014/main" id="{1717A96A-57C7-434A-B9D0-61963F693CF1}"/>
              </a:ext>
            </a:extLst>
          </p:cNvPr>
          <p:cNvSpPr/>
          <p:nvPr/>
        </p:nvSpPr>
        <p:spPr bwMode="auto">
          <a:xfrm>
            <a:off x="2" y="1254860"/>
            <a:ext cx="8338618" cy="547815"/>
          </a:xfrm>
          <a:custGeom>
            <a:avLst/>
            <a:gdLst>
              <a:gd name="connsiteX0" fmla="*/ 0 w 8505825"/>
              <a:gd name="connsiteY0" fmla="*/ 0 h 558800"/>
              <a:gd name="connsiteX1" fmla="*/ 8505825 w 8505825"/>
              <a:gd name="connsiteY1" fmla="*/ 0 h 558800"/>
              <a:gd name="connsiteX2" fmla="*/ 8223938 w 8505825"/>
              <a:gd name="connsiteY2" fmla="*/ 558800 h 558800"/>
              <a:gd name="connsiteX3" fmla="*/ 0 w 8505825"/>
              <a:gd name="connsiteY3" fmla="*/ 558800 h 558800"/>
            </a:gdLst>
            <a:ahLst/>
            <a:cxnLst>
              <a:cxn ang="0">
                <a:pos x="connsiteX0" y="connsiteY0"/>
              </a:cxn>
              <a:cxn ang="0">
                <a:pos x="connsiteX1" y="connsiteY1"/>
              </a:cxn>
              <a:cxn ang="0">
                <a:pos x="connsiteX2" y="connsiteY2"/>
              </a:cxn>
              <a:cxn ang="0">
                <a:pos x="connsiteX3" y="connsiteY3"/>
              </a:cxn>
            </a:cxnLst>
            <a:rect l="l" t="t" r="r" b="b"/>
            <a:pathLst>
              <a:path w="8505825" h="558800">
                <a:moveTo>
                  <a:pt x="0" y="0"/>
                </a:moveTo>
                <a:lnTo>
                  <a:pt x="8505825" y="0"/>
                </a:lnTo>
                <a:lnTo>
                  <a:pt x="8223938" y="558800"/>
                </a:lnTo>
                <a:lnTo>
                  <a:pt x="0" y="558800"/>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46E08598-0E8B-4C35-974E-073B4B33C555}"/>
              </a:ext>
            </a:extLst>
          </p:cNvPr>
          <p:cNvSpPr/>
          <p:nvPr/>
        </p:nvSpPr>
        <p:spPr>
          <a:xfrm>
            <a:off x="455995" y="1408078"/>
            <a:ext cx="7512106" cy="241381"/>
          </a:xfrm>
          <a:prstGeom prst="rect">
            <a:avLst/>
          </a:prstGeom>
        </p:spPr>
        <p:txBody>
          <a:bodyPr wrap="none" lIns="0" tIns="0" rIns="0" bIns="0">
            <a:spAutoFit/>
          </a:bodyPr>
          <a:lstStyle/>
          <a:p>
            <a:pPr defTabSz="1195152"/>
            <a:r>
              <a:rPr lang="en-US" sz="1568">
                <a:solidFill>
                  <a:srgbClr val="292929"/>
                </a:solidFill>
                <a:latin typeface="Segoe UI Semibold"/>
                <a:hlinkClick r:id="rId3"/>
              </a:rPr>
              <a:t>https://aka.ms/adtenantrestrictions</a:t>
            </a:r>
            <a:r>
              <a:rPr lang="en-US" sz="1568">
                <a:solidFill>
                  <a:srgbClr val="292929"/>
                </a:solidFill>
                <a:latin typeface="Segoe UI Semibold"/>
              </a:rPr>
              <a:t> </a:t>
            </a:r>
            <a:r>
              <a:rPr lang="en-US" sz="1568">
                <a:solidFill>
                  <a:srgbClr val="FFFFFF"/>
                </a:solidFill>
                <a:latin typeface="Segoe UI Semibold"/>
                <a:sym typeface="Wingdings" panose="05000000000000000000" pitchFamily="2" charset="2"/>
              </a:rPr>
              <a:t></a:t>
            </a:r>
            <a:r>
              <a:rPr lang="en-US" sz="1568">
                <a:solidFill>
                  <a:srgbClr val="FFFFFF"/>
                </a:solidFill>
                <a:latin typeface="Segoe UI Semibold"/>
              </a:rPr>
              <a:t> this applies to all Azure AD Cloud SaaS app </a:t>
            </a:r>
          </a:p>
        </p:txBody>
      </p:sp>
      <p:grpSp>
        <p:nvGrpSpPr>
          <p:cNvPr id="29" name="Group 28">
            <a:extLst>
              <a:ext uri="{FF2B5EF4-FFF2-40B4-BE49-F238E27FC236}">
                <a16:creationId xmlns:a16="http://schemas.microsoft.com/office/drawing/2014/main" id="{EFEC83CB-8264-497F-8B96-A508B0FE1542}"/>
              </a:ext>
            </a:extLst>
          </p:cNvPr>
          <p:cNvGrpSpPr/>
          <p:nvPr/>
        </p:nvGrpSpPr>
        <p:grpSpPr>
          <a:xfrm>
            <a:off x="840963" y="2872653"/>
            <a:ext cx="2748103" cy="885545"/>
            <a:chOff x="3911312" y="3818799"/>
            <a:chExt cx="1375668" cy="443293"/>
          </a:xfrm>
        </p:grpSpPr>
        <p:sp>
          <p:nvSpPr>
            <p:cNvPr id="20" name="Rectangle 24">
              <a:extLst>
                <a:ext uri="{FF2B5EF4-FFF2-40B4-BE49-F238E27FC236}">
                  <a16:creationId xmlns:a16="http://schemas.microsoft.com/office/drawing/2014/main" id="{9EC1EE0E-C6BF-4355-8787-3B6EE1980D35}"/>
                </a:ext>
              </a:extLst>
            </p:cNvPr>
            <p:cNvSpPr/>
            <p:nvPr/>
          </p:nvSpPr>
          <p:spPr bwMode="auto">
            <a:xfrm>
              <a:off x="3911312" y="4156363"/>
              <a:ext cx="775849" cy="10572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84">
                <a:defRPr/>
              </a:pPr>
              <a:r>
                <a:rPr lang="en-US" sz="1372">
                  <a:solidFill>
                    <a:srgbClr val="3C3C41"/>
                  </a:solidFill>
                  <a:latin typeface="Segoe UI Semibold"/>
                </a:rPr>
                <a:t>PowerApps</a:t>
              </a:r>
              <a:endParaRPr lang="en-US" sz="2353">
                <a:solidFill>
                  <a:srgbClr val="3C3C41"/>
                </a:solidFill>
                <a:latin typeface="Segoe UI Semibold"/>
              </a:endParaRPr>
            </a:p>
          </p:txBody>
        </p:sp>
        <p:sp>
          <p:nvSpPr>
            <p:cNvPr id="21" name="Rectangle 34">
              <a:extLst>
                <a:ext uri="{FF2B5EF4-FFF2-40B4-BE49-F238E27FC236}">
                  <a16:creationId xmlns:a16="http://schemas.microsoft.com/office/drawing/2014/main" id="{71794F9F-91F8-4019-BB5C-A2EEBCE5E62B}"/>
                </a:ext>
              </a:extLst>
            </p:cNvPr>
            <p:cNvSpPr/>
            <p:nvPr/>
          </p:nvSpPr>
          <p:spPr bwMode="auto">
            <a:xfrm>
              <a:off x="4816021" y="4156363"/>
              <a:ext cx="470959" cy="10572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84">
                <a:defRPr/>
              </a:pPr>
              <a:r>
                <a:rPr lang="en-US" sz="1372">
                  <a:solidFill>
                    <a:srgbClr val="3C3C41"/>
                  </a:solidFill>
                  <a:latin typeface="Segoe UI Semibold"/>
                </a:rPr>
                <a:t>Flows</a:t>
              </a:r>
              <a:endParaRPr lang="en-US" sz="2353">
                <a:solidFill>
                  <a:srgbClr val="3C3C41"/>
                </a:solidFill>
                <a:latin typeface="Segoe UI Semibold"/>
              </a:endParaRPr>
            </a:p>
          </p:txBody>
        </p:sp>
        <p:sp>
          <p:nvSpPr>
            <p:cNvPr id="22" name="Freeform 13">
              <a:extLst>
                <a:ext uri="{FF2B5EF4-FFF2-40B4-BE49-F238E27FC236}">
                  <a16:creationId xmlns:a16="http://schemas.microsoft.com/office/drawing/2014/main" id="{90C77061-F886-4D0A-9C23-D30A99306585}"/>
                </a:ext>
              </a:extLst>
            </p:cNvPr>
            <p:cNvSpPr>
              <a:spLocks/>
            </p:cNvSpPr>
            <p:nvPr/>
          </p:nvSpPr>
          <p:spPr bwMode="auto">
            <a:xfrm>
              <a:off x="4311573" y="4019674"/>
              <a:ext cx="70655" cy="71777"/>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2353">
                <a:solidFill>
                  <a:srgbClr val="282828"/>
                </a:solidFill>
                <a:latin typeface="Segoe UI Semibold"/>
              </a:endParaRPr>
            </a:p>
          </p:txBody>
        </p:sp>
        <p:sp>
          <p:nvSpPr>
            <p:cNvPr id="23" name="Freeform 14">
              <a:extLst>
                <a:ext uri="{FF2B5EF4-FFF2-40B4-BE49-F238E27FC236}">
                  <a16:creationId xmlns:a16="http://schemas.microsoft.com/office/drawing/2014/main" id="{8D5014CD-B79E-455B-BF96-EA40D704235D}"/>
                </a:ext>
              </a:extLst>
            </p:cNvPr>
            <p:cNvSpPr>
              <a:spLocks/>
            </p:cNvSpPr>
            <p:nvPr/>
          </p:nvSpPr>
          <p:spPr bwMode="auto">
            <a:xfrm>
              <a:off x="4359798" y="3970328"/>
              <a:ext cx="70655" cy="71777"/>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2353">
                <a:solidFill>
                  <a:srgbClr val="282828"/>
                </a:solidFill>
                <a:latin typeface="Segoe UI Semibold"/>
              </a:endParaRPr>
            </a:p>
          </p:txBody>
        </p:sp>
        <p:sp>
          <p:nvSpPr>
            <p:cNvPr id="24" name="Freeform 15">
              <a:extLst>
                <a:ext uri="{FF2B5EF4-FFF2-40B4-BE49-F238E27FC236}">
                  <a16:creationId xmlns:a16="http://schemas.microsoft.com/office/drawing/2014/main" id="{F9AA2A50-BBD3-43BF-A490-80E98D86E3CE}"/>
                </a:ext>
              </a:extLst>
            </p:cNvPr>
            <p:cNvSpPr>
              <a:spLocks noEditPoints="1"/>
            </p:cNvSpPr>
            <p:nvPr/>
          </p:nvSpPr>
          <p:spPr bwMode="auto">
            <a:xfrm>
              <a:off x="4165776" y="3920981"/>
              <a:ext cx="168227" cy="170470"/>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2353">
                <a:solidFill>
                  <a:srgbClr val="282828"/>
                </a:solidFill>
                <a:latin typeface="Segoe UI Semibold"/>
              </a:endParaRPr>
            </a:p>
          </p:txBody>
        </p:sp>
        <p:sp>
          <p:nvSpPr>
            <p:cNvPr id="25" name="Freeform 16">
              <a:extLst>
                <a:ext uri="{FF2B5EF4-FFF2-40B4-BE49-F238E27FC236}">
                  <a16:creationId xmlns:a16="http://schemas.microsoft.com/office/drawing/2014/main" id="{7F125F64-A05D-4F00-AAFF-43AF00919B7F}"/>
                </a:ext>
              </a:extLst>
            </p:cNvPr>
            <p:cNvSpPr>
              <a:spLocks/>
            </p:cNvSpPr>
            <p:nvPr/>
          </p:nvSpPr>
          <p:spPr bwMode="auto">
            <a:xfrm>
              <a:off x="4311573" y="3920981"/>
              <a:ext cx="70655" cy="71777"/>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2353">
                <a:solidFill>
                  <a:srgbClr val="282828"/>
                </a:solidFill>
                <a:latin typeface="Segoe UI Semibold"/>
              </a:endParaRPr>
            </a:p>
          </p:txBody>
        </p:sp>
        <p:sp>
          <p:nvSpPr>
            <p:cNvPr id="26" name="Freeform 17">
              <a:extLst>
                <a:ext uri="{FF2B5EF4-FFF2-40B4-BE49-F238E27FC236}">
                  <a16:creationId xmlns:a16="http://schemas.microsoft.com/office/drawing/2014/main" id="{59066EEB-DE20-4D7A-B0CA-D43683DEEF2C}"/>
                </a:ext>
              </a:extLst>
            </p:cNvPr>
            <p:cNvSpPr>
              <a:spLocks/>
            </p:cNvSpPr>
            <p:nvPr/>
          </p:nvSpPr>
          <p:spPr bwMode="auto">
            <a:xfrm>
              <a:off x="4125402" y="3825653"/>
              <a:ext cx="347669" cy="228788"/>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2353">
                <a:solidFill>
                  <a:srgbClr val="282828"/>
                </a:solidFill>
                <a:latin typeface="Segoe UI Semibold"/>
              </a:endParaRPr>
            </a:p>
          </p:txBody>
        </p:sp>
        <p:sp>
          <p:nvSpPr>
            <p:cNvPr id="27" name="Freeform 21">
              <a:extLst>
                <a:ext uri="{FF2B5EF4-FFF2-40B4-BE49-F238E27FC236}">
                  <a16:creationId xmlns:a16="http://schemas.microsoft.com/office/drawing/2014/main" id="{3949B6B2-551F-4703-A371-17B4EE0BC203}"/>
                </a:ext>
              </a:extLst>
            </p:cNvPr>
            <p:cNvSpPr>
              <a:spLocks/>
            </p:cNvSpPr>
            <p:nvPr/>
          </p:nvSpPr>
          <p:spPr bwMode="auto">
            <a:xfrm>
              <a:off x="4879348" y="3818799"/>
              <a:ext cx="344305" cy="227667"/>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endParaRPr lang="en-US" sz="2353">
                <a:solidFill>
                  <a:srgbClr val="282828"/>
                </a:solidFill>
                <a:latin typeface="Segoe UI Semibold"/>
              </a:endParaRPr>
            </a:p>
          </p:txBody>
        </p:sp>
        <p:sp>
          <p:nvSpPr>
            <p:cNvPr id="28" name="Freeform 22">
              <a:extLst>
                <a:ext uri="{FF2B5EF4-FFF2-40B4-BE49-F238E27FC236}">
                  <a16:creationId xmlns:a16="http://schemas.microsoft.com/office/drawing/2014/main" id="{B6548B8B-2DD2-4479-8D59-6787DB353DCA}"/>
                </a:ext>
              </a:extLst>
            </p:cNvPr>
            <p:cNvSpPr>
              <a:spLocks noEditPoints="1"/>
            </p:cNvSpPr>
            <p:nvPr/>
          </p:nvSpPr>
          <p:spPr bwMode="auto">
            <a:xfrm>
              <a:off x="4879348" y="3875996"/>
              <a:ext cx="263556" cy="205237"/>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endParaRPr lang="en-US" sz="2353">
                <a:solidFill>
                  <a:srgbClr val="282828"/>
                </a:solidFill>
                <a:latin typeface="Segoe UI Semibold"/>
              </a:endParaRPr>
            </a:p>
          </p:txBody>
        </p:sp>
      </p:grpSp>
      <p:grpSp>
        <p:nvGrpSpPr>
          <p:cNvPr id="36" name="Group 35">
            <a:extLst>
              <a:ext uri="{FF2B5EF4-FFF2-40B4-BE49-F238E27FC236}">
                <a16:creationId xmlns:a16="http://schemas.microsoft.com/office/drawing/2014/main" id="{67E3AEC4-5583-4B77-ADD5-3836ABCD2D04}"/>
              </a:ext>
            </a:extLst>
          </p:cNvPr>
          <p:cNvGrpSpPr/>
          <p:nvPr/>
        </p:nvGrpSpPr>
        <p:grpSpPr>
          <a:xfrm>
            <a:off x="7726980" y="4694107"/>
            <a:ext cx="2748103" cy="885545"/>
            <a:chOff x="3911312" y="3818799"/>
            <a:chExt cx="1375668" cy="443293"/>
          </a:xfrm>
        </p:grpSpPr>
        <p:sp>
          <p:nvSpPr>
            <p:cNvPr id="37" name="Rectangle 24">
              <a:extLst>
                <a:ext uri="{FF2B5EF4-FFF2-40B4-BE49-F238E27FC236}">
                  <a16:creationId xmlns:a16="http://schemas.microsoft.com/office/drawing/2014/main" id="{BAB89780-4C27-45A8-A015-B0E252E991FC}"/>
                </a:ext>
              </a:extLst>
            </p:cNvPr>
            <p:cNvSpPr/>
            <p:nvPr/>
          </p:nvSpPr>
          <p:spPr bwMode="auto">
            <a:xfrm>
              <a:off x="3911312" y="4156363"/>
              <a:ext cx="775849" cy="10572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84">
                <a:defRPr/>
              </a:pPr>
              <a:r>
                <a:rPr lang="en-US" sz="1372">
                  <a:solidFill>
                    <a:srgbClr val="3C3C41"/>
                  </a:solidFill>
                  <a:latin typeface="Segoe UI Semibold"/>
                </a:rPr>
                <a:t>PowerApps</a:t>
              </a:r>
              <a:endParaRPr lang="en-US" sz="2353">
                <a:solidFill>
                  <a:srgbClr val="3C3C41"/>
                </a:solidFill>
                <a:latin typeface="Segoe UI Semibold"/>
              </a:endParaRPr>
            </a:p>
          </p:txBody>
        </p:sp>
        <p:sp>
          <p:nvSpPr>
            <p:cNvPr id="38" name="Rectangle 34">
              <a:extLst>
                <a:ext uri="{FF2B5EF4-FFF2-40B4-BE49-F238E27FC236}">
                  <a16:creationId xmlns:a16="http://schemas.microsoft.com/office/drawing/2014/main" id="{FC47109C-2784-4527-AAD4-E8F63AC3EFC1}"/>
                </a:ext>
              </a:extLst>
            </p:cNvPr>
            <p:cNvSpPr/>
            <p:nvPr/>
          </p:nvSpPr>
          <p:spPr bwMode="auto">
            <a:xfrm>
              <a:off x="4816021" y="4156363"/>
              <a:ext cx="470959" cy="10572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84">
                <a:defRPr/>
              </a:pPr>
              <a:r>
                <a:rPr lang="en-US" sz="1372">
                  <a:solidFill>
                    <a:srgbClr val="3C3C41"/>
                  </a:solidFill>
                  <a:latin typeface="Segoe UI Semibold"/>
                </a:rPr>
                <a:t>Flows</a:t>
              </a:r>
              <a:endParaRPr lang="en-US" sz="2353">
                <a:solidFill>
                  <a:srgbClr val="3C3C41"/>
                </a:solidFill>
                <a:latin typeface="Segoe UI Semibold"/>
              </a:endParaRPr>
            </a:p>
          </p:txBody>
        </p:sp>
        <p:sp>
          <p:nvSpPr>
            <p:cNvPr id="39" name="Freeform 13">
              <a:extLst>
                <a:ext uri="{FF2B5EF4-FFF2-40B4-BE49-F238E27FC236}">
                  <a16:creationId xmlns:a16="http://schemas.microsoft.com/office/drawing/2014/main" id="{30C1C7D0-425A-40FD-8837-3478793F4D92}"/>
                </a:ext>
              </a:extLst>
            </p:cNvPr>
            <p:cNvSpPr>
              <a:spLocks/>
            </p:cNvSpPr>
            <p:nvPr/>
          </p:nvSpPr>
          <p:spPr bwMode="auto">
            <a:xfrm>
              <a:off x="4311573" y="4019674"/>
              <a:ext cx="70655" cy="71777"/>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2353">
                <a:solidFill>
                  <a:srgbClr val="282828"/>
                </a:solidFill>
                <a:latin typeface="Segoe UI Semibold"/>
              </a:endParaRPr>
            </a:p>
          </p:txBody>
        </p:sp>
        <p:sp>
          <p:nvSpPr>
            <p:cNvPr id="40" name="Freeform 14">
              <a:extLst>
                <a:ext uri="{FF2B5EF4-FFF2-40B4-BE49-F238E27FC236}">
                  <a16:creationId xmlns:a16="http://schemas.microsoft.com/office/drawing/2014/main" id="{8A65A747-DDCC-4661-B385-95C9C412C182}"/>
                </a:ext>
              </a:extLst>
            </p:cNvPr>
            <p:cNvSpPr>
              <a:spLocks/>
            </p:cNvSpPr>
            <p:nvPr/>
          </p:nvSpPr>
          <p:spPr bwMode="auto">
            <a:xfrm>
              <a:off x="4359798" y="3970328"/>
              <a:ext cx="70655" cy="71777"/>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2353">
                <a:solidFill>
                  <a:srgbClr val="282828"/>
                </a:solidFill>
                <a:latin typeface="Segoe UI Semibold"/>
              </a:endParaRPr>
            </a:p>
          </p:txBody>
        </p:sp>
        <p:sp>
          <p:nvSpPr>
            <p:cNvPr id="41" name="Freeform 15">
              <a:extLst>
                <a:ext uri="{FF2B5EF4-FFF2-40B4-BE49-F238E27FC236}">
                  <a16:creationId xmlns:a16="http://schemas.microsoft.com/office/drawing/2014/main" id="{C596965A-EB0A-4D9B-9C5F-89D00D5B4DF0}"/>
                </a:ext>
              </a:extLst>
            </p:cNvPr>
            <p:cNvSpPr>
              <a:spLocks noEditPoints="1"/>
            </p:cNvSpPr>
            <p:nvPr/>
          </p:nvSpPr>
          <p:spPr bwMode="auto">
            <a:xfrm>
              <a:off x="4165776" y="3920981"/>
              <a:ext cx="168227" cy="170470"/>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2353">
                <a:solidFill>
                  <a:srgbClr val="282828"/>
                </a:solidFill>
                <a:latin typeface="Segoe UI Semibold"/>
              </a:endParaRPr>
            </a:p>
          </p:txBody>
        </p:sp>
        <p:sp>
          <p:nvSpPr>
            <p:cNvPr id="42" name="Freeform 16">
              <a:extLst>
                <a:ext uri="{FF2B5EF4-FFF2-40B4-BE49-F238E27FC236}">
                  <a16:creationId xmlns:a16="http://schemas.microsoft.com/office/drawing/2014/main" id="{CD91172A-DD8C-4F23-9A98-CE8A742CB32B}"/>
                </a:ext>
              </a:extLst>
            </p:cNvPr>
            <p:cNvSpPr>
              <a:spLocks/>
            </p:cNvSpPr>
            <p:nvPr/>
          </p:nvSpPr>
          <p:spPr bwMode="auto">
            <a:xfrm>
              <a:off x="4311573" y="3920981"/>
              <a:ext cx="70655" cy="71777"/>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2353">
                <a:solidFill>
                  <a:srgbClr val="282828"/>
                </a:solidFill>
                <a:latin typeface="Segoe UI Semibold"/>
              </a:endParaRPr>
            </a:p>
          </p:txBody>
        </p:sp>
        <p:sp>
          <p:nvSpPr>
            <p:cNvPr id="43" name="Freeform 17">
              <a:extLst>
                <a:ext uri="{FF2B5EF4-FFF2-40B4-BE49-F238E27FC236}">
                  <a16:creationId xmlns:a16="http://schemas.microsoft.com/office/drawing/2014/main" id="{EB3597DA-E6F3-4B03-B29C-C7769E184CE0}"/>
                </a:ext>
              </a:extLst>
            </p:cNvPr>
            <p:cNvSpPr>
              <a:spLocks/>
            </p:cNvSpPr>
            <p:nvPr/>
          </p:nvSpPr>
          <p:spPr bwMode="auto">
            <a:xfrm>
              <a:off x="4125402" y="3825653"/>
              <a:ext cx="347669" cy="228788"/>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2353">
                <a:solidFill>
                  <a:srgbClr val="282828"/>
                </a:solidFill>
                <a:latin typeface="Segoe UI Semibold"/>
              </a:endParaRPr>
            </a:p>
          </p:txBody>
        </p:sp>
        <p:sp>
          <p:nvSpPr>
            <p:cNvPr id="44" name="Freeform 21">
              <a:extLst>
                <a:ext uri="{FF2B5EF4-FFF2-40B4-BE49-F238E27FC236}">
                  <a16:creationId xmlns:a16="http://schemas.microsoft.com/office/drawing/2014/main" id="{11E333FF-4660-4C57-A064-615F34BD9531}"/>
                </a:ext>
              </a:extLst>
            </p:cNvPr>
            <p:cNvSpPr>
              <a:spLocks/>
            </p:cNvSpPr>
            <p:nvPr/>
          </p:nvSpPr>
          <p:spPr bwMode="auto">
            <a:xfrm>
              <a:off x="4879348" y="3818799"/>
              <a:ext cx="344305" cy="227667"/>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endParaRPr lang="en-US" sz="2353">
                <a:solidFill>
                  <a:srgbClr val="282828"/>
                </a:solidFill>
                <a:latin typeface="Segoe UI Semibold"/>
              </a:endParaRPr>
            </a:p>
          </p:txBody>
        </p:sp>
        <p:sp>
          <p:nvSpPr>
            <p:cNvPr id="45" name="Freeform 22">
              <a:extLst>
                <a:ext uri="{FF2B5EF4-FFF2-40B4-BE49-F238E27FC236}">
                  <a16:creationId xmlns:a16="http://schemas.microsoft.com/office/drawing/2014/main" id="{AC74430A-A518-41DB-BDC9-512D949394EE}"/>
                </a:ext>
              </a:extLst>
            </p:cNvPr>
            <p:cNvSpPr>
              <a:spLocks noEditPoints="1"/>
            </p:cNvSpPr>
            <p:nvPr/>
          </p:nvSpPr>
          <p:spPr bwMode="auto">
            <a:xfrm>
              <a:off x="4879348" y="3875996"/>
              <a:ext cx="263556" cy="205237"/>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endParaRPr lang="en-US" sz="2353">
                <a:solidFill>
                  <a:srgbClr val="282828"/>
                </a:solidFill>
                <a:latin typeface="Segoe UI Semibold"/>
              </a:endParaRPr>
            </a:p>
          </p:txBody>
        </p:sp>
      </p:grpSp>
      <p:sp>
        <p:nvSpPr>
          <p:cNvPr id="49" name="Hexagon 14">
            <a:extLst>
              <a:ext uri="{FF2B5EF4-FFF2-40B4-BE49-F238E27FC236}">
                <a16:creationId xmlns:a16="http://schemas.microsoft.com/office/drawing/2014/main" id="{911914E6-6CA7-46CC-AD3F-65DF90555928}"/>
              </a:ext>
            </a:extLst>
          </p:cNvPr>
          <p:cNvSpPr/>
          <p:nvPr/>
        </p:nvSpPr>
        <p:spPr bwMode="auto">
          <a:xfrm>
            <a:off x="4988105" y="2695388"/>
            <a:ext cx="290993" cy="1163973"/>
          </a:xfrm>
          <a:custGeom>
            <a:avLst/>
            <a:gdLst>
              <a:gd name="connsiteX0" fmla="*/ 0 w 2519130"/>
              <a:gd name="connsiteY0" fmla="*/ 1057133 h 2114266"/>
              <a:gd name="connsiteX1" fmla="*/ 528567 w 2519130"/>
              <a:gd name="connsiteY1" fmla="*/ 0 h 2114266"/>
              <a:gd name="connsiteX2" fmla="*/ 1990564 w 2519130"/>
              <a:gd name="connsiteY2" fmla="*/ 0 h 2114266"/>
              <a:gd name="connsiteX3" fmla="*/ 2519130 w 2519130"/>
              <a:gd name="connsiteY3" fmla="*/ 1057133 h 2114266"/>
              <a:gd name="connsiteX4" fmla="*/ 1990564 w 2519130"/>
              <a:gd name="connsiteY4" fmla="*/ 2114266 h 2114266"/>
              <a:gd name="connsiteX5" fmla="*/ 528567 w 2519130"/>
              <a:gd name="connsiteY5" fmla="*/ 2114266 h 2114266"/>
              <a:gd name="connsiteX6" fmla="*/ 0 w 2519130"/>
              <a:gd name="connsiteY6" fmla="*/ 1057133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6" fmla="*/ 620007 w 2519130"/>
              <a:gd name="connsiteY6" fmla="*/ 91440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0" fmla="*/ 1990564 w 2519130"/>
              <a:gd name="connsiteY0" fmla="*/ 0 h 2114266"/>
              <a:gd name="connsiteX1" fmla="*/ 2519130 w 2519130"/>
              <a:gd name="connsiteY1" fmla="*/ 1057133 h 2114266"/>
              <a:gd name="connsiteX2" fmla="*/ 1990564 w 2519130"/>
              <a:gd name="connsiteY2" fmla="*/ 2114266 h 2114266"/>
              <a:gd name="connsiteX3" fmla="*/ 528567 w 2519130"/>
              <a:gd name="connsiteY3" fmla="*/ 2114266 h 2114266"/>
              <a:gd name="connsiteX4" fmla="*/ 0 w 2519130"/>
              <a:gd name="connsiteY4" fmla="*/ 1057133 h 2114266"/>
              <a:gd name="connsiteX0" fmla="*/ 1461997 w 1990563"/>
              <a:gd name="connsiteY0" fmla="*/ 0 h 2114266"/>
              <a:gd name="connsiteX1" fmla="*/ 1990563 w 1990563"/>
              <a:gd name="connsiteY1" fmla="*/ 1057133 h 2114266"/>
              <a:gd name="connsiteX2" fmla="*/ 1461997 w 1990563"/>
              <a:gd name="connsiteY2" fmla="*/ 2114266 h 2114266"/>
              <a:gd name="connsiteX3" fmla="*/ 0 w 1990563"/>
              <a:gd name="connsiteY3" fmla="*/ 2114266 h 2114266"/>
              <a:gd name="connsiteX0" fmla="*/ 0 w 528566"/>
              <a:gd name="connsiteY0" fmla="*/ 0 h 2114266"/>
              <a:gd name="connsiteX1" fmla="*/ 528566 w 528566"/>
              <a:gd name="connsiteY1" fmla="*/ 1057133 h 2114266"/>
              <a:gd name="connsiteX2" fmla="*/ 0 w 528566"/>
              <a:gd name="connsiteY2" fmla="*/ 2114266 h 2114266"/>
            </a:gdLst>
            <a:ahLst/>
            <a:cxnLst>
              <a:cxn ang="0">
                <a:pos x="connsiteX0" y="connsiteY0"/>
              </a:cxn>
              <a:cxn ang="0">
                <a:pos x="connsiteX1" y="connsiteY1"/>
              </a:cxn>
              <a:cxn ang="0">
                <a:pos x="connsiteX2" y="connsiteY2"/>
              </a:cxn>
            </a:cxnLst>
            <a:rect l="l" t="t" r="r" b="b"/>
            <a:pathLst>
              <a:path w="528566" h="2114266">
                <a:moveTo>
                  <a:pt x="0" y="0"/>
                </a:moveTo>
                <a:lnTo>
                  <a:pt x="528566" y="1057133"/>
                </a:lnTo>
                <a:lnTo>
                  <a:pt x="0" y="2114266"/>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51" name="Hexagon 14">
            <a:extLst>
              <a:ext uri="{FF2B5EF4-FFF2-40B4-BE49-F238E27FC236}">
                <a16:creationId xmlns:a16="http://schemas.microsoft.com/office/drawing/2014/main" id="{CDCACACD-0F0D-4C83-A35B-3546ACF7314C}"/>
              </a:ext>
            </a:extLst>
          </p:cNvPr>
          <p:cNvSpPr/>
          <p:nvPr/>
        </p:nvSpPr>
        <p:spPr bwMode="auto">
          <a:xfrm>
            <a:off x="4967688" y="3012132"/>
            <a:ext cx="132621" cy="530483"/>
          </a:xfrm>
          <a:custGeom>
            <a:avLst/>
            <a:gdLst>
              <a:gd name="connsiteX0" fmla="*/ 0 w 2519130"/>
              <a:gd name="connsiteY0" fmla="*/ 1057133 h 2114266"/>
              <a:gd name="connsiteX1" fmla="*/ 528567 w 2519130"/>
              <a:gd name="connsiteY1" fmla="*/ 0 h 2114266"/>
              <a:gd name="connsiteX2" fmla="*/ 1990564 w 2519130"/>
              <a:gd name="connsiteY2" fmla="*/ 0 h 2114266"/>
              <a:gd name="connsiteX3" fmla="*/ 2519130 w 2519130"/>
              <a:gd name="connsiteY3" fmla="*/ 1057133 h 2114266"/>
              <a:gd name="connsiteX4" fmla="*/ 1990564 w 2519130"/>
              <a:gd name="connsiteY4" fmla="*/ 2114266 h 2114266"/>
              <a:gd name="connsiteX5" fmla="*/ 528567 w 2519130"/>
              <a:gd name="connsiteY5" fmla="*/ 2114266 h 2114266"/>
              <a:gd name="connsiteX6" fmla="*/ 0 w 2519130"/>
              <a:gd name="connsiteY6" fmla="*/ 1057133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6" fmla="*/ 620007 w 2519130"/>
              <a:gd name="connsiteY6" fmla="*/ 91440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0" fmla="*/ 1990564 w 2519130"/>
              <a:gd name="connsiteY0" fmla="*/ 0 h 2114266"/>
              <a:gd name="connsiteX1" fmla="*/ 2519130 w 2519130"/>
              <a:gd name="connsiteY1" fmla="*/ 1057133 h 2114266"/>
              <a:gd name="connsiteX2" fmla="*/ 1990564 w 2519130"/>
              <a:gd name="connsiteY2" fmla="*/ 2114266 h 2114266"/>
              <a:gd name="connsiteX3" fmla="*/ 528567 w 2519130"/>
              <a:gd name="connsiteY3" fmla="*/ 2114266 h 2114266"/>
              <a:gd name="connsiteX4" fmla="*/ 0 w 2519130"/>
              <a:gd name="connsiteY4" fmla="*/ 1057133 h 2114266"/>
              <a:gd name="connsiteX0" fmla="*/ 1461997 w 1990563"/>
              <a:gd name="connsiteY0" fmla="*/ 0 h 2114266"/>
              <a:gd name="connsiteX1" fmla="*/ 1990563 w 1990563"/>
              <a:gd name="connsiteY1" fmla="*/ 1057133 h 2114266"/>
              <a:gd name="connsiteX2" fmla="*/ 1461997 w 1990563"/>
              <a:gd name="connsiteY2" fmla="*/ 2114266 h 2114266"/>
              <a:gd name="connsiteX3" fmla="*/ 0 w 1990563"/>
              <a:gd name="connsiteY3" fmla="*/ 2114266 h 2114266"/>
              <a:gd name="connsiteX0" fmla="*/ 0 w 528566"/>
              <a:gd name="connsiteY0" fmla="*/ 0 h 2114266"/>
              <a:gd name="connsiteX1" fmla="*/ 528566 w 528566"/>
              <a:gd name="connsiteY1" fmla="*/ 1057133 h 2114266"/>
              <a:gd name="connsiteX2" fmla="*/ 0 w 528566"/>
              <a:gd name="connsiteY2" fmla="*/ 2114266 h 2114266"/>
            </a:gdLst>
            <a:ahLst/>
            <a:cxnLst>
              <a:cxn ang="0">
                <a:pos x="connsiteX0" y="connsiteY0"/>
              </a:cxn>
              <a:cxn ang="0">
                <a:pos x="connsiteX1" y="connsiteY1"/>
              </a:cxn>
              <a:cxn ang="0">
                <a:pos x="connsiteX2" y="connsiteY2"/>
              </a:cxn>
            </a:cxnLst>
            <a:rect l="l" t="t" r="r" b="b"/>
            <a:pathLst>
              <a:path w="528566" h="2114266">
                <a:moveTo>
                  <a:pt x="0" y="0"/>
                </a:moveTo>
                <a:lnTo>
                  <a:pt x="528566" y="1057133"/>
                </a:lnTo>
                <a:lnTo>
                  <a:pt x="0" y="2114266"/>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52" name="Hexagon 14">
            <a:extLst>
              <a:ext uri="{FF2B5EF4-FFF2-40B4-BE49-F238E27FC236}">
                <a16:creationId xmlns:a16="http://schemas.microsoft.com/office/drawing/2014/main" id="{329B0326-46D8-4214-843E-8F6843529C8A}"/>
              </a:ext>
            </a:extLst>
          </p:cNvPr>
          <p:cNvSpPr/>
          <p:nvPr/>
        </p:nvSpPr>
        <p:spPr bwMode="auto">
          <a:xfrm rot="10800000">
            <a:off x="6276307" y="4890742"/>
            <a:ext cx="132621" cy="530483"/>
          </a:xfrm>
          <a:custGeom>
            <a:avLst/>
            <a:gdLst>
              <a:gd name="connsiteX0" fmla="*/ 0 w 2519130"/>
              <a:gd name="connsiteY0" fmla="*/ 1057133 h 2114266"/>
              <a:gd name="connsiteX1" fmla="*/ 528567 w 2519130"/>
              <a:gd name="connsiteY1" fmla="*/ 0 h 2114266"/>
              <a:gd name="connsiteX2" fmla="*/ 1990564 w 2519130"/>
              <a:gd name="connsiteY2" fmla="*/ 0 h 2114266"/>
              <a:gd name="connsiteX3" fmla="*/ 2519130 w 2519130"/>
              <a:gd name="connsiteY3" fmla="*/ 1057133 h 2114266"/>
              <a:gd name="connsiteX4" fmla="*/ 1990564 w 2519130"/>
              <a:gd name="connsiteY4" fmla="*/ 2114266 h 2114266"/>
              <a:gd name="connsiteX5" fmla="*/ 528567 w 2519130"/>
              <a:gd name="connsiteY5" fmla="*/ 2114266 h 2114266"/>
              <a:gd name="connsiteX6" fmla="*/ 0 w 2519130"/>
              <a:gd name="connsiteY6" fmla="*/ 1057133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6" fmla="*/ 620007 w 2519130"/>
              <a:gd name="connsiteY6" fmla="*/ 91440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0" fmla="*/ 1990564 w 2519130"/>
              <a:gd name="connsiteY0" fmla="*/ 0 h 2114266"/>
              <a:gd name="connsiteX1" fmla="*/ 2519130 w 2519130"/>
              <a:gd name="connsiteY1" fmla="*/ 1057133 h 2114266"/>
              <a:gd name="connsiteX2" fmla="*/ 1990564 w 2519130"/>
              <a:gd name="connsiteY2" fmla="*/ 2114266 h 2114266"/>
              <a:gd name="connsiteX3" fmla="*/ 528567 w 2519130"/>
              <a:gd name="connsiteY3" fmla="*/ 2114266 h 2114266"/>
              <a:gd name="connsiteX4" fmla="*/ 0 w 2519130"/>
              <a:gd name="connsiteY4" fmla="*/ 1057133 h 2114266"/>
              <a:gd name="connsiteX0" fmla="*/ 1461997 w 1990563"/>
              <a:gd name="connsiteY0" fmla="*/ 0 h 2114266"/>
              <a:gd name="connsiteX1" fmla="*/ 1990563 w 1990563"/>
              <a:gd name="connsiteY1" fmla="*/ 1057133 h 2114266"/>
              <a:gd name="connsiteX2" fmla="*/ 1461997 w 1990563"/>
              <a:gd name="connsiteY2" fmla="*/ 2114266 h 2114266"/>
              <a:gd name="connsiteX3" fmla="*/ 0 w 1990563"/>
              <a:gd name="connsiteY3" fmla="*/ 2114266 h 2114266"/>
              <a:gd name="connsiteX0" fmla="*/ 0 w 528566"/>
              <a:gd name="connsiteY0" fmla="*/ 0 h 2114266"/>
              <a:gd name="connsiteX1" fmla="*/ 528566 w 528566"/>
              <a:gd name="connsiteY1" fmla="*/ 1057133 h 2114266"/>
              <a:gd name="connsiteX2" fmla="*/ 0 w 528566"/>
              <a:gd name="connsiteY2" fmla="*/ 2114266 h 2114266"/>
            </a:gdLst>
            <a:ahLst/>
            <a:cxnLst>
              <a:cxn ang="0">
                <a:pos x="connsiteX0" y="connsiteY0"/>
              </a:cxn>
              <a:cxn ang="0">
                <a:pos x="connsiteX1" y="connsiteY1"/>
              </a:cxn>
              <a:cxn ang="0">
                <a:pos x="connsiteX2" y="connsiteY2"/>
              </a:cxn>
            </a:cxnLst>
            <a:rect l="l" t="t" r="r" b="b"/>
            <a:pathLst>
              <a:path w="528566" h="2114266">
                <a:moveTo>
                  <a:pt x="0" y="0"/>
                </a:moveTo>
                <a:lnTo>
                  <a:pt x="528566" y="1057133"/>
                </a:lnTo>
                <a:lnTo>
                  <a:pt x="0" y="2114266"/>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C14491FC-E96E-428E-819D-DB33807B6A29}"/>
              </a:ext>
            </a:extLst>
          </p:cNvPr>
          <p:cNvSpPr txBox="1"/>
          <p:nvPr/>
        </p:nvSpPr>
        <p:spPr>
          <a:xfrm>
            <a:off x="5110473" y="2156523"/>
            <a:ext cx="2165489" cy="724143"/>
          </a:xfrm>
          <a:prstGeom prst="rect">
            <a:avLst/>
          </a:prstGeom>
          <a:noFill/>
        </p:spPr>
        <p:txBody>
          <a:bodyPr wrap="square" rtlCol="0">
            <a:spAutoFit/>
          </a:bodyPr>
          <a:lstStyle/>
          <a:p>
            <a:pPr algn="ctr" defTabSz="1161284">
              <a:defRPr/>
            </a:pPr>
            <a:r>
              <a:rPr lang="en-US" sz="1372">
                <a:solidFill>
                  <a:srgbClr val="3C3C41"/>
                </a:solidFill>
                <a:latin typeface="Segoe UI"/>
              </a:rPr>
              <a:t>Contoso User is blocked from connecting using </a:t>
            </a:r>
            <a:r>
              <a:rPr lang="en-US" sz="1372" err="1">
                <a:solidFill>
                  <a:srgbClr val="3C3C41"/>
                </a:solidFill>
                <a:latin typeface="Segoe UI"/>
              </a:rPr>
              <a:t>Fabrikam</a:t>
            </a:r>
            <a:r>
              <a:rPr lang="en-US" sz="1372">
                <a:solidFill>
                  <a:srgbClr val="3C3C41"/>
                </a:solidFill>
                <a:latin typeface="Segoe UI"/>
              </a:rPr>
              <a:t> credentials </a:t>
            </a:r>
          </a:p>
        </p:txBody>
      </p:sp>
      <p:sp>
        <p:nvSpPr>
          <p:cNvPr id="54" name="Hexagon 14">
            <a:extLst>
              <a:ext uri="{FF2B5EF4-FFF2-40B4-BE49-F238E27FC236}">
                <a16:creationId xmlns:a16="http://schemas.microsoft.com/office/drawing/2014/main" id="{53B5C70B-D6F4-479B-8A8D-F1AD70FF3E09}"/>
              </a:ext>
            </a:extLst>
          </p:cNvPr>
          <p:cNvSpPr/>
          <p:nvPr/>
        </p:nvSpPr>
        <p:spPr bwMode="auto">
          <a:xfrm>
            <a:off x="5415900" y="3012132"/>
            <a:ext cx="132621" cy="530483"/>
          </a:xfrm>
          <a:custGeom>
            <a:avLst/>
            <a:gdLst>
              <a:gd name="connsiteX0" fmla="*/ 0 w 2519130"/>
              <a:gd name="connsiteY0" fmla="*/ 1057133 h 2114266"/>
              <a:gd name="connsiteX1" fmla="*/ 528567 w 2519130"/>
              <a:gd name="connsiteY1" fmla="*/ 0 h 2114266"/>
              <a:gd name="connsiteX2" fmla="*/ 1990564 w 2519130"/>
              <a:gd name="connsiteY2" fmla="*/ 0 h 2114266"/>
              <a:gd name="connsiteX3" fmla="*/ 2519130 w 2519130"/>
              <a:gd name="connsiteY3" fmla="*/ 1057133 h 2114266"/>
              <a:gd name="connsiteX4" fmla="*/ 1990564 w 2519130"/>
              <a:gd name="connsiteY4" fmla="*/ 2114266 h 2114266"/>
              <a:gd name="connsiteX5" fmla="*/ 528567 w 2519130"/>
              <a:gd name="connsiteY5" fmla="*/ 2114266 h 2114266"/>
              <a:gd name="connsiteX6" fmla="*/ 0 w 2519130"/>
              <a:gd name="connsiteY6" fmla="*/ 1057133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6" fmla="*/ 620007 w 2519130"/>
              <a:gd name="connsiteY6" fmla="*/ 91440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0" fmla="*/ 1990564 w 2519130"/>
              <a:gd name="connsiteY0" fmla="*/ 0 h 2114266"/>
              <a:gd name="connsiteX1" fmla="*/ 2519130 w 2519130"/>
              <a:gd name="connsiteY1" fmla="*/ 1057133 h 2114266"/>
              <a:gd name="connsiteX2" fmla="*/ 1990564 w 2519130"/>
              <a:gd name="connsiteY2" fmla="*/ 2114266 h 2114266"/>
              <a:gd name="connsiteX3" fmla="*/ 528567 w 2519130"/>
              <a:gd name="connsiteY3" fmla="*/ 2114266 h 2114266"/>
              <a:gd name="connsiteX4" fmla="*/ 0 w 2519130"/>
              <a:gd name="connsiteY4" fmla="*/ 1057133 h 2114266"/>
              <a:gd name="connsiteX0" fmla="*/ 1461997 w 1990563"/>
              <a:gd name="connsiteY0" fmla="*/ 0 h 2114266"/>
              <a:gd name="connsiteX1" fmla="*/ 1990563 w 1990563"/>
              <a:gd name="connsiteY1" fmla="*/ 1057133 h 2114266"/>
              <a:gd name="connsiteX2" fmla="*/ 1461997 w 1990563"/>
              <a:gd name="connsiteY2" fmla="*/ 2114266 h 2114266"/>
              <a:gd name="connsiteX3" fmla="*/ 0 w 1990563"/>
              <a:gd name="connsiteY3" fmla="*/ 2114266 h 2114266"/>
              <a:gd name="connsiteX0" fmla="*/ 0 w 528566"/>
              <a:gd name="connsiteY0" fmla="*/ 0 h 2114266"/>
              <a:gd name="connsiteX1" fmla="*/ 528566 w 528566"/>
              <a:gd name="connsiteY1" fmla="*/ 1057133 h 2114266"/>
              <a:gd name="connsiteX2" fmla="*/ 0 w 528566"/>
              <a:gd name="connsiteY2" fmla="*/ 2114266 h 2114266"/>
            </a:gdLst>
            <a:ahLst/>
            <a:cxnLst>
              <a:cxn ang="0">
                <a:pos x="connsiteX0" y="connsiteY0"/>
              </a:cxn>
              <a:cxn ang="0">
                <a:pos x="connsiteX1" y="connsiteY1"/>
              </a:cxn>
              <a:cxn ang="0">
                <a:pos x="connsiteX2" y="connsiteY2"/>
              </a:cxn>
            </a:cxnLst>
            <a:rect l="l" t="t" r="r" b="b"/>
            <a:pathLst>
              <a:path w="528566" h="2114266">
                <a:moveTo>
                  <a:pt x="0" y="0"/>
                </a:moveTo>
                <a:lnTo>
                  <a:pt x="528566" y="1057133"/>
                </a:lnTo>
                <a:lnTo>
                  <a:pt x="0" y="2114266"/>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55" name="Hexagon 14">
            <a:extLst>
              <a:ext uri="{FF2B5EF4-FFF2-40B4-BE49-F238E27FC236}">
                <a16:creationId xmlns:a16="http://schemas.microsoft.com/office/drawing/2014/main" id="{3C04029E-D56D-4E08-A146-202BEE545B12}"/>
              </a:ext>
            </a:extLst>
          </p:cNvPr>
          <p:cNvSpPr/>
          <p:nvPr/>
        </p:nvSpPr>
        <p:spPr bwMode="auto">
          <a:xfrm rot="10800000">
            <a:off x="5818558" y="4890742"/>
            <a:ext cx="132621" cy="530483"/>
          </a:xfrm>
          <a:custGeom>
            <a:avLst/>
            <a:gdLst>
              <a:gd name="connsiteX0" fmla="*/ 0 w 2519130"/>
              <a:gd name="connsiteY0" fmla="*/ 1057133 h 2114266"/>
              <a:gd name="connsiteX1" fmla="*/ 528567 w 2519130"/>
              <a:gd name="connsiteY1" fmla="*/ 0 h 2114266"/>
              <a:gd name="connsiteX2" fmla="*/ 1990564 w 2519130"/>
              <a:gd name="connsiteY2" fmla="*/ 0 h 2114266"/>
              <a:gd name="connsiteX3" fmla="*/ 2519130 w 2519130"/>
              <a:gd name="connsiteY3" fmla="*/ 1057133 h 2114266"/>
              <a:gd name="connsiteX4" fmla="*/ 1990564 w 2519130"/>
              <a:gd name="connsiteY4" fmla="*/ 2114266 h 2114266"/>
              <a:gd name="connsiteX5" fmla="*/ 528567 w 2519130"/>
              <a:gd name="connsiteY5" fmla="*/ 2114266 h 2114266"/>
              <a:gd name="connsiteX6" fmla="*/ 0 w 2519130"/>
              <a:gd name="connsiteY6" fmla="*/ 1057133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6" fmla="*/ 620007 w 2519130"/>
              <a:gd name="connsiteY6" fmla="*/ 91440 h 2114266"/>
              <a:gd name="connsiteX0" fmla="*/ 528567 w 2519130"/>
              <a:gd name="connsiteY0" fmla="*/ 0 h 2114266"/>
              <a:gd name="connsiteX1" fmla="*/ 1990564 w 2519130"/>
              <a:gd name="connsiteY1" fmla="*/ 0 h 2114266"/>
              <a:gd name="connsiteX2" fmla="*/ 2519130 w 2519130"/>
              <a:gd name="connsiteY2" fmla="*/ 1057133 h 2114266"/>
              <a:gd name="connsiteX3" fmla="*/ 1990564 w 2519130"/>
              <a:gd name="connsiteY3" fmla="*/ 2114266 h 2114266"/>
              <a:gd name="connsiteX4" fmla="*/ 528567 w 2519130"/>
              <a:gd name="connsiteY4" fmla="*/ 2114266 h 2114266"/>
              <a:gd name="connsiteX5" fmla="*/ 0 w 2519130"/>
              <a:gd name="connsiteY5" fmla="*/ 1057133 h 2114266"/>
              <a:gd name="connsiteX0" fmla="*/ 1990564 w 2519130"/>
              <a:gd name="connsiteY0" fmla="*/ 0 h 2114266"/>
              <a:gd name="connsiteX1" fmla="*/ 2519130 w 2519130"/>
              <a:gd name="connsiteY1" fmla="*/ 1057133 h 2114266"/>
              <a:gd name="connsiteX2" fmla="*/ 1990564 w 2519130"/>
              <a:gd name="connsiteY2" fmla="*/ 2114266 h 2114266"/>
              <a:gd name="connsiteX3" fmla="*/ 528567 w 2519130"/>
              <a:gd name="connsiteY3" fmla="*/ 2114266 h 2114266"/>
              <a:gd name="connsiteX4" fmla="*/ 0 w 2519130"/>
              <a:gd name="connsiteY4" fmla="*/ 1057133 h 2114266"/>
              <a:gd name="connsiteX0" fmla="*/ 1461997 w 1990563"/>
              <a:gd name="connsiteY0" fmla="*/ 0 h 2114266"/>
              <a:gd name="connsiteX1" fmla="*/ 1990563 w 1990563"/>
              <a:gd name="connsiteY1" fmla="*/ 1057133 h 2114266"/>
              <a:gd name="connsiteX2" fmla="*/ 1461997 w 1990563"/>
              <a:gd name="connsiteY2" fmla="*/ 2114266 h 2114266"/>
              <a:gd name="connsiteX3" fmla="*/ 0 w 1990563"/>
              <a:gd name="connsiteY3" fmla="*/ 2114266 h 2114266"/>
              <a:gd name="connsiteX0" fmla="*/ 0 w 528566"/>
              <a:gd name="connsiteY0" fmla="*/ 0 h 2114266"/>
              <a:gd name="connsiteX1" fmla="*/ 528566 w 528566"/>
              <a:gd name="connsiteY1" fmla="*/ 1057133 h 2114266"/>
              <a:gd name="connsiteX2" fmla="*/ 0 w 528566"/>
              <a:gd name="connsiteY2" fmla="*/ 2114266 h 2114266"/>
            </a:gdLst>
            <a:ahLst/>
            <a:cxnLst>
              <a:cxn ang="0">
                <a:pos x="connsiteX0" y="connsiteY0"/>
              </a:cxn>
              <a:cxn ang="0">
                <a:pos x="connsiteX1" y="connsiteY1"/>
              </a:cxn>
              <a:cxn ang="0">
                <a:pos x="connsiteX2" y="connsiteY2"/>
              </a:cxn>
            </a:cxnLst>
            <a:rect l="l" t="t" r="r" b="b"/>
            <a:pathLst>
              <a:path w="528566" h="2114266">
                <a:moveTo>
                  <a:pt x="0" y="0"/>
                </a:moveTo>
                <a:lnTo>
                  <a:pt x="528566" y="1057133"/>
                </a:lnTo>
                <a:lnTo>
                  <a:pt x="0" y="2114266"/>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56" name="TextBox 55">
            <a:extLst>
              <a:ext uri="{FF2B5EF4-FFF2-40B4-BE49-F238E27FC236}">
                <a16:creationId xmlns:a16="http://schemas.microsoft.com/office/drawing/2014/main" id="{35C980E3-5DF4-473C-AFC6-4564E309A5B3}"/>
              </a:ext>
            </a:extLst>
          </p:cNvPr>
          <p:cNvSpPr txBox="1"/>
          <p:nvPr/>
        </p:nvSpPr>
        <p:spPr>
          <a:xfrm>
            <a:off x="4062717" y="5535013"/>
            <a:ext cx="2318748" cy="724143"/>
          </a:xfrm>
          <a:prstGeom prst="rect">
            <a:avLst/>
          </a:prstGeom>
          <a:noFill/>
        </p:spPr>
        <p:txBody>
          <a:bodyPr wrap="square" rtlCol="0">
            <a:spAutoFit/>
          </a:bodyPr>
          <a:lstStyle/>
          <a:p>
            <a:pPr algn="ctr" defTabSz="1161284">
              <a:defRPr/>
            </a:pPr>
            <a:r>
              <a:rPr lang="en-US" sz="1372" err="1">
                <a:solidFill>
                  <a:srgbClr val="3C3C41"/>
                </a:solidFill>
                <a:latin typeface="Segoe UI"/>
              </a:rPr>
              <a:t>Fabrikam</a:t>
            </a:r>
            <a:r>
              <a:rPr lang="en-US" sz="1372">
                <a:solidFill>
                  <a:srgbClr val="3C3C41"/>
                </a:solidFill>
                <a:latin typeface="Segoe UI"/>
              </a:rPr>
              <a:t> user can</a:t>
            </a:r>
            <a:br>
              <a:rPr lang="en-US" sz="1372">
                <a:solidFill>
                  <a:srgbClr val="3C3C41"/>
                </a:solidFill>
                <a:latin typeface="Segoe UI"/>
              </a:rPr>
            </a:br>
            <a:r>
              <a:rPr lang="en-US" sz="1372">
                <a:solidFill>
                  <a:srgbClr val="3C3C41"/>
                </a:solidFill>
                <a:latin typeface="Segoe UI"/>
              </a:rPr>
              <a:t>establish a connection</a:t>
            </a:r>
          </a:p>
          <a:p>
            <a:pPr algn="ctr" defTabSz="1161284">
              <a:defRPr/>
            </a:pPr>
            <a:r>
              <a:rPr lang="en-US" sz="1372">
                <a:solidFill>
                  <a:srgbClr val="3C3C41"/>
                </a:solidFill>
                <a:latin typeface="Segoe UI"/>
              </a:rPr>
              <a:t>using Contoso credentials </a:t>
            </a:r>
          </a:p>
        </p:txBody>
      </p:sp>
      <p:sp>
        <p:nvSpPr>
          <p:cNvPr id="57" name="TextBox 56">
            <a:extLst>
              <a:ext uri="{FF2B5EF4-FFF2-40B4-BE49-F238E27FC236}">
                <a16:creationId xmlns:a16="http://schemas.microsoft.com/office/drawing/2014/main" id="{56B2C2AA-FB6D-4F48-9B0C-04D6E056BB19}"/>
              </a:ext>
            </a:extLst>
          </p:cNvPr>
          <p:cNvSpPr txBox="1"/>
          <p:nvPr/>
        </p:nvSpPr>
        <p:spPr>
          <a:xfrm>
            <a:off x="332087" y="2255520"/>
            <a:ext cx="3879688" cy="392245"/>
          </a:xfrm>
          <a:prstGeom prst="rect">
            <a:avLst/>
          </a:prstGeom>
          <a:noFill/>
        </p:spPr>
        <p:txBody>
          <a:bodyPr wrap="square" rtlCol="0">
            <a:spAutoFit/>
          </a:bodyPr>
          <a:lstStyle/>
          <a:p>
            <a:pPr algn="ctr" defTabSz="1195152"/>
            <a:r>
              <a:rPr lang="en-US" sz="1961">
                <a:solidFill>
                  <a:srgbClr val="008272"/>
                </a:solidFill>
                <a:latin typeface="Segoe UI Semibold"/>
              </a:rPr>
              <a:t>CUSTOMER TENANT CONTOSO</a:t>
            </a:r>
          </a:p>
        </p:txBody>
      </p:sp>
      <p:sp>
        <p:nvSpPr>
          <p:cNvPr id="58" name="TextBox 57">
            <a:extLst>
              <a:ext uri="{FF2B5EF4-FFF2-40B4-BE49-F238E27FC236}">
                <a16:creationId xmlns:a16="http://schemas.microsoft.com/office/drawing/2014/main" id="{A4C44638-BCF7-47B0-8B1F-3192E2A7AD36}"/>
              </a:ext>
            </a:extLst>
          </p:cNvPr>
          <p:cNvSpPr txBox="1"/>
          <p:nvPr/>
        </p:nvSpPr>
        <p:spPr>
          <a:xfrm>
            <a:off x="7195152" y="5837856"/>
            <a:ext cx="3897134" cy="392245"/>
          </a:xfrm>
          <a:prstGeom prst="rect">
            <a:avLst/>
          </a:prstGeom>
          <a:noFill/>
        </p:spPr>
        <p:txBody>
          <a:bodyPr wrap="square" rtlCol="0">
            <a:spAutoFit/>
          </a:bodyPr>
          <a:lstStyle/>
          <a:p>
            <a:pPr algn="ctr" defTabSz="1195152"/>
            <a:r>
              <a:rPr lang="en-US" sz="1961">
                <a:solidFill>
                  <a:srgbClr val="008272"/>
                </a:solidFill>
                <a:latin typeface="Segoe UI Semibold"/>
              </a:rPr>
              <a:t>3</a:t>
            </a:r>
            <a:r>
              <a:rPr lang="en-US" sz="1961" baseline="30000">
                <a:solidFill>
                  <a:srgbClr val="008272"/>
                </a:solidFill>
                <a:latin typeface="Segoe UI Semibold"/>
              </a:rPr>
              <a:t>rd</a:t>
            </a:r>
            <a:r>
              <a:rPr lang="en-US" sz="1961">
                <a:solidFill>
                  <a:srgbClr val="008272"/>
                </a:solidFill>
                <a:latin typeface="Segoe UI Semibold"/>
              </a:rPr>
              <a:t> PARTY TENANT FABRIKAM</a:t>
            </a:r>
          </a:p>
        </p:txBody>
      </p:sp>
      <p:sp>
        <p:nvSpPr>
          <p:cNvPr id="46" name="Multiplication Sign 45">
            <a:extLst>
              <a:ext uri="{FF2B5EF4-FFF2-40B4-BE49-F238E27FC236}">
                <a16:creationId xmlns:a16="http://schemas.microsoft.com/office/drawing/2014/main" id="{7C807C3B-690F-438C-9E97-2902E78BC8E4}"/>
              </a:ext>
            </a:extLst>
          </p:cNvPr>
          <p:cNvSpPr/>
          <p:nvPr/>
        </p:nvSpPr>
        <p:spPr>
          <a:xfrm>
            <a:off x="5853708" y="2965786"/>
            <a:ext cx="549399" cy="582715"/>
          </a:xfrm>
          <a:prstGeom prst="mathMultiply">
            <a:avLst>
              <a:gd name="adj1" fmla="val 1346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95152"/>
            <a:endParaRPr lang="en-US" sz="2353">
              <a:solidFill>
                <a:srgbClr val="FFFFFF"/>
              </a:solidFill>
              <a:latin typeface="Segoe UI Light"/>
            </a:endParaRPr>
          </a:p>
        </p:txBody>
      </p:sp>
      <p:sp>
        <p:nvSpPr>
          <p:cNvPr id="47" name="Hexagon 46">
            <a:extLst>
              <a:ext uri="{FF2B5EF4-FFF2-40B4-BE49-F238E27FC236}">
                <a16:creationId xmlns:a16="http://schemas.microsoft.com/office/drawing/2014/main" id="{0BC66BBB-8216-4742-B9EE-FEEEE2792ED3}"/>
              </a:ext>
            </a:extLst>
          </p:cNvPr>
          <p:cNvSpPr/>
          <p:nvPr/>
        </p:nvSpPr>
        <p:spPr bwMode="auto">
          <a:xfrm>
            <a:off x="11088605" y="251705"/>
            <a:ext cx="1294803" cy="1140542"/>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48" name="Hexagon 47">
            <a:extLst>
              <a:ext uri="{FF2B5EF4-FFF2-40B4-BE49-F238E27FC236}">
                <a16:creationId xmlns:a16="http://schemas.microsoft.com/office/drawing/2014/main" id="{24EE4F2C-BCF6-4641-B300-6851A763461A}"/>
              </a:ext>
            </a:extLst>
          </p:cNvPr>
          <p:cNvSpPr/>
          <p:nvPr/>
        </p:nvSpPr>
        <p:spPr bwMode="auto">
          <a:xfrm>
            <a:off x="11675002" y="781154"/>
            <a:ext cx="1697461" cy="1495228"/>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05401986-3654-4E22-960A-81655CA4645D}"/>
              </a:ext>
            </a:extLst>
          </p:cNvPr>
          <p:cNvGrpSpPr/>
          <p:nvPr/>
        </p:nvGrpSpPr>
        <p:grpSpPr>
          <a:xfrm>
            <a:off x="714440" y="4210883"/>
            <a:ext cx="3114982" cy="1832922"/>
            <a:chOff x="1638148" y="3750073"/>
            <a:chExt cx="2400452" cy="1412477"/>
          </a:xfrm>
        </p:grpSpPr>
        <p:sp>
          <p:nvSpPr>
            <p:cNvPr id="59" name="Rectangle: Rounded Corners 58">
              <a:extLst>
                <a:ext uri="{FF2B5EF4-FFF2-40B4-BE49-F238E27FC236}">
                  <a16:creationId xmlns:a16="http://schemas.microsoft.com/office/drawing/2014/main" id="{E93BF129-3068-4F50-B299-8457D49CBC0A}"/>
                </a:ext>
              </a:extLst>
            </p:cNvPr>
            <p:cNvSpPr/>
            <p:nvPr/>
          </p:nvSpPr>
          <p:spPr bwMode="auto">
            <a:xfrm>
              <a:off x="1638148" y="3750073"/>
              <a:ext cx="2400452" cy="1412477"/>
            </a:xfrm>
            <a:prstGeom prst="roundRect">
              <a:avLst>
                <a:gd name="adj" fmla="val 0"/>
              </a:avLst>
            </a:prstGeom>
            <a:solidFill>
              <a:schemeClr val="bg1"/>
            </a:solidFill>
            <a:ln>
              <a:solidFill>
                <a:schemeClr val="accent3"/>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19518" tIns="59759" rIns="119518" bIns="59759" numCol="1" rtlCol="0" anchor="ctr" anchorCtr="0" compatLnSpc="1">
              <a:prstTxWarp prst="textNoShape">
                <a:avLst/>
              </a:prstTxWarp>
            </a:bodyPr>
            <a:lstStyle/>
            <a:p>
              <a:pPr algn="ctr" defTabSz="1194758" fontAlgn="base">
                <a:spcBef>
                  <a:spcPct val="0"/>
                </a:spcBef>
                <a:spcAft>
                  <a:spcPct val="0"/>
                </a:spcAft>
              </a:pPr>
              <a:endParaRPr lang="en-US" sz="2614" err="1">
                <a:solidFill>
                  <a:srgbClr val="FFFFFF"/>
                </a:solidFill>
                <a:latin typeface="Segoe UI Semibold"/>
              </a:endParaRPr>
            </a:p>
          </p:txBody>
        </p:sp>
        <p:pic>
          <p:nvPicPr>
            <p:cNvPr id="60" name="Picture 59">
              <a:extLst>
                <a:ext uri="{FF2B5EF4-FFF2-40B4-BE49-F238E27FC236}">
                  <a16:creationId xmlns:a16="http://schemas.microsoft.com/office/drawing/2014/main" id="{3166E852-7BCB-4921-B85B-BE6253066CDB}"/>
                </a:ext>
              </a:extLst>
            </p:cNvPr>
            <p:cNvPicPr>
              <a:picLocks noChangeAspect="1"/>
            </p:cNvPicPr>
            <p:nvPr/>
          </p:nvPicPr>
          <p:blipFill>
            <a:blip r:embed="rId4"/>
            <a:stretch>
              <a:fillRect/>
            </a:stretch>
          </p:blipFill>
          <p:spPr>
            <a:xfrm>
              <a:off x="1877244" y="3910951"/>
              <a:ext cx="1922261" cy="1090721"/>
            </a:xfrm>
            <a:prstGeom prst="rect">
              <a:avLst/>
            </a:prstGeom>
          </p:spPr>
        </p:pic>
      </p:grpSp>
      <p:grpSp>
        <p:nvGrpSpPr>
          <p:cNvPr id="62" name="Group 61">
            <a:extLst>
              <a:ext uri="{FF2B5EF4-FFF2-40B4-BE49-F238E27FC236}">
                <a16:creationId xmlns:a16="http://schemas.microsoft.com/office/drawing/2014/main" id="{75AFF36E-63CA-4637-9425-17E7C4C9D3F2}"/>
              </a:ext>
            </a:extLst>
          </p:cNvPr>
          <p:cNvGrpSpPr/>
          <p:nvPr/>
        </p:nvGrpSpPr>
        <p:grpSpPr>
          <a:xfrm>
            <a:off x="7586228" y="2408500"/>
            <a:ext cx="3114982" cy="1832922"/>
            <a:chOff x="1638148" y="3750073"/>
            <a:chExt cx="2400452" cy="1412477"/>
          </a:xfrm>
        </p:grpSpPr>
        <p:sp>
          <p:nvSpPr>
            <p:cNvPr id="63" name="Rectangle: Rounded Corners 62">
              <a:extLst>
                <a:ext uri="{FF2B5EF4-FFF2-40B4-BE49-F238E27FC236}">
                  <a16:creationId xmlns:a16="http://schemas.microsoft.com/office/drawing/2014/main" id="{BFDABD09-C963-4B03-A617-E7515FD7E34B}"/>
                </a:ext>
              </a:extLst>
            </p:cNvPr>
            <p:cNvSpPr/>
            <p:nvPr/>
          </p:nvSpPr>
          <p:spPr bwMode="auto">
            <a:xfrm>
              <a:off x="1638148" y="3750073"/>
              <a:ext cx="2400452" cy="1412477"/>
            </a:xfrm>
            <a:prstGeom prst="roundRect">
              <a:avLst>
                <a:gd name="adj" fmla="val 0"/>
              </a:avLst>
            </a:prstGeom>
            <a:solidFill>
              <a:schemeClr val="bg1"/>
            </a:solidFill>
            <a:ln>
              <a:solidFill>
                <a:schemeClr val="accent3"/>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19518" tIns="59759" rIns="119518" bIns="59759" numCol="1" rtlCol="0" anchor="ctr" anchorCtr="0" compatLnSpc="1">
              <a:prstTxWarp prst="textNoShape">
                <a:avLst/>
              </a:prstTxWarp>
            </a:bodyPr>
            <a:lstStyle/>
            <a:p>
              <a:pPr algn="ctr" defTabSz="1194758" fontAlgn="base">
                <a:spcBef>
                  <a:spcPct val="0"/>
                </a:spcBef>
                <a:spcAft>
                  <a:spcPct val="0"/>
                </a:spcAft>
              </a:pPr>
              <a:endParaRPr lang="en-US" sz="2614" err="1">
                <a:solidFill>
                  <a:srgbClr val="FFFFFF"/>
                </a:solidFill>
                <a:latin typeface="Segoe UI Semibold"/>
              </a:endParaRPr>
            </a:p>
          </p:txBody>
        </p:sp>
        <p:pic>
          <p:nvPicPr>
            <p:cNvPr id="64" name="Picture 63">
              <a:extLst>
                <a:ext uri="{FF2B5EF4-FFF2-40B4-BE49-F238E27FC236}">
                  <a16:creationId xmlns:a16="http://schemas.microsoft.com/office/drawing/2014/main" id="{56F63164-58E8-424B-AFAA-86F70DE9A16A}"/>
                </a:ext>
              </a:extLst>
            </p:cNvPr>
            <p:cNvPicPr>
              <a:picLocks noChangeAspect="1"/>
            </p:cNvPicPr>
            <p:nvPr/>
          </p:nvPicPr>
          <p:blipFill>
            <a:blip r:embed="rId4"/>
            <a:stretch>
              <a:fillRect/>
            </a:stretch>
          </p:blipFill>
          <p:spPr>
            <a:xfrm>
              <a:off x="1877244" y="3910951"/>
              <a:ext cx="1922261" cy="1090721"/>
            </a:xfrm>
            <a:prstGeom prst="rect">
              <a:avLst/>
            </a:prstGeom>
          </p:spPr>
        </p:pic>
      </p:grpSp>
      <p:sp>
        <p:nvSpPr>
          <p:cNvPr id="3" name="Hexagon 2">
            <a:extLst>
              <a:ext uri="{FF2B5EF4-FFF2-40B4-BE49-F238E27FC236}">
                <a16:creationId xmlns:a16="http://schemas.microsoft.com/office/drawing/2014/main" id="{D5EC7C85-F19C-4805-95F6-6AE4D817A000}"/>
              </a:ext>
            </a:extLst>
          </p:cNvPr>
          <p:cNvSpPr/>
          <p:nvPr/>
        </p:nvSpPr>
        <p:spPr bwMode="auto">
          <a:xfrm>
            <a:off x="279490" y="608624"/>
            <a:ext cx="504000" cy="432000"/>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r>
              <a:rPr lang="en-IN" sz="1600" b="1" dirty="0">
                <a:solidFill>
                  <a:srgbClr val="FFFFFF"/>
                </a:solidFill>
                <a:latin typeface="Segoe UI"/>
                <a:cs typeface="Segoe UI" pitchFamily="34" charset="0"/>
              </a:rPr>
              <a:t>1</a:t>
            </a:r>
            <a:endParaRPr lang="en-IN" sz="1176" b="1" dirty="0">
              <a:solidFill>
                <a:srgbClr val="FFFFFF"/>
              </a:solidFill>
              <a:latin typeface="Segoe UI"/>
              <a:cs typeface="Segoe UI" pitchFamily="34" charset="0"/>
            </a:endParaRPr>
          </a:p>
        </p:txBody>
      </p:sp>
    </p:spTree>
    <p:extLst>
      <p:ext uri="{BB962C8B-B14F-4D97-AF65-F5344CB8AC3E}">
        <p14:creationId xmlns:p14="http://schemas.microsoft.com/office/powerpoint/2010/main" val="97838742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dpDk04I9bvCT4ZHjnjjiQg"/>
</p:tagLst>
</file>

<file path=ppt/tags/tag3.xml><?xml version="1.0" encoding="utf-8"?>
<p:tagLst xmlns:a="http://schemas.openxmlformats.org/drawingml/2006/main" xmlns:r="http://schemas.openxmlformats.org/officeDocument/2006/relationships" xmlns:p="http://schemas.openxmlformats.org/presentationml/2006/main">
  <p:tag name="MIO_GUID" val="55a10cb0-526b-427f-b329-564b9d813585"/>
  <p:tag name="MIO_EKGUID" val="16198fbd-a8ef-4b10-90b5-600ff933c912"/>
  <p:tag name="MIO_UPDATE" val="True"/>
  <p:tag name="MIO_VERSION" val="30.03.2020 15:44:05"/>
  <p:tag name="MIO_DBID" val="12b0c59e-2253-4124-a5e9-470adf4cb168"/>
  <p:tag name="MIO_LASTDOWNLOADED" val="30.03.2020 15:44:51"/>
  <p:tag name="MIO_OBJECTNAME" val="Disclaimer"/>
  <p:tag name="MIO_LASTEDITORNAME" val="Devid Treuling"/>
</p:tagLst>
</file>

<file path=ppt/theme/theme1.xml><?xml version="1.0" encoding="utf-8"?>
<a:theme xmlns:a="http://schemas.openxmlformats.org/drawingml/2006/main" name="Power Apps">
  <a:themeElements>
    <a:clrScheme name="Custom 1">
      <a:dk1>
        <a:srgbClr val="3C3C41"/>
      </a:dk1>
      <a:lt1>
        <a:srgbClr val="FFFFFF"/>
      </a:lt1>
      <a:dk2>
        <a:srgbClr val="008272"/>
      </a:dk2>
      <a:lt2>
        <a:srgbClr val="FFFFFF"/>
      </a:lt2>
      <a:accent1>
        <a:srgbClr val="EBEBEB"/>
      </a:accent1>
      <a:accent2>
        <a:srgbClr val="75757A"/>
      </a:accent2>
      <a:accent3>
        <a:srgbClr val="3C3C41"/>
      </a:accent3>
      <a:accent4>
        <a:srgbClr val="742774"/>
      </a:accent4>
      <a:accent5>
        <a:srgbClr val="0076FD"/>
      </a:accent5>
      <a:accent6>
        <a:srgbClr val="F2C81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A PowerPlatofrm Template Lines 0902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3.xml><?xml version="1.0" encoding="utf-8"?>
<a:theme xmlns:a="http://schemas.openxmlformats.org/drawingml/2006/main" name="1_Dynamics 365">
  <a:themeElements>
    <a:clrScheme name="Custom 1">
      <a:dk1>
        <a:srgbClr val="3C3C41"/>
      </a:dk1>
      <a:lt1>
        <a:srgbClr val="FFFFFF"/>
      </a:lt1>
      <a:dk2>
        <a:srgbClr val="742774"/>
      </a:dk2>
      <a:lt2>
        <a:srgbClr val="FFFFFF"/>
      </a:lt2>
      <a:accent1>
        <a:srgbClr val="EBEBEB"/>
      </a:accent1>
      <a:accent2>
        <a:srgbClr val="75757A"/>
      </a:accent2>
      <a:accent3>
        <a:srgbClr val="3C3C41"/>
      </a:accent3>
      <a:accent4>
        <a:srgbClr val="742774"/>
      </a:accent4>
      <a:accent5>
        <a:srgbClr val="E1D3E1"/>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p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EF47BD7-F710-45A9-8AE8-D03654F6711E}" vid="{3CF6A8A8-DA63-4A8A-A544-BAFFF90A76CB}"/>
    </a:ext>
  </a:extLst>
</a:theme>
</file>

<file path=ppt/theme/theme4.xml><?xml version="1.0" encoding="utf-8"?>
<a:theme xmlns:a="http://schemas.openxmlformats.org/drawingml/2006/main" name="1_Power Apps">
  <a:themeElements>
    <a:clrScheme name="Custom 1">
      <a:dk1>
        <a:srgbClr val="3C3C41"/>
      </a:dk1>
      <a:lt1>
        <a:srgbClr val="FFFFFF"/>
      </a:lt1>
      <a:dk2>
        <a:srgbClr val="008272"/>
      </a:dk2>
      <a:lt2>
        <a:srgbClr val="FFFFFF"/>
      </a:lt2>
      <a:accent1>
        <a:srgbClr val="EBEBEB"/>
      </a:accent1>
      <a:accent2>
        <a:srgbClr val="75757A"/>
      </a:accent2>
      <a:accent3>
        <a:srgbClr val="3C3C41"/>
      </a:accent3>
      <a:accent4>
        <a:srgbClr val="742774"/>
      </a:accent4>
      <a:accent5>
        <a:srgbClr val="0076FD"/>
      </a:accent5>
      <a:accent6>
        <a:srgbClr val="F2C81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5.xml><?xml version="1.0" encoding="utf-8"?>
<a:theme xmlns:a="http://schemas.openxmlformats.org/drawingml/2006/main" name="2_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6.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7.xml><?xml version="1.0" encoding="utf-8"?>
<a:theme xmlns:a="http://schemas.openxmlformats.org/drawingml/2006/main" name="1_BA PowerPlatofrm Template Lines 0902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9525" cap="flat" cmpd="sng" algn="ctr">
          <a:noFill/>
          <a:prstDash val="solid"/>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marL="0" marR="0" indent="0" algn="l" defTabSz="932472" eaLnBrk="1" fontAlgn="base" latinLnBrk="0" hangingPunct="1">
          <a:lnSpc>
            <a:spcPct val="100000"/>
          </a:lnSpc>
          <a:spcBef>
            <a:spcPct val="0"/>
          </a:spcBef>
          <a:spcAft>
            <a:spcPct val="0"/>
          </a:spcAft>
          <a:buClrTx/>
          <a:buSzTx/>
          <a:buFontTx/>
          <a:buNone/>
          <a:tabLst/>
          <a:defRPr kumimoji="0" sz="20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defRPr>
        </a:defPPr>
      </a:lst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8.xml><?xml version="1.0" encoding="utf-8"?>
<a:theme xmlns:a="http://schemas.openxmlformats.org/drawingml/2006/main" name="3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OneNoteFluid_FileOrder xmlns="2e7e8d61-2432-4966-bff6-afe7197066b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D353A4BAC0BD843BAFA27F789CCDA2E" ma:contentTypeVersion="13" ma:contentTypeDescription="Create a new document." ma:contentTypeScope="" ma:versionID="c2affa55d475b138ac446f624bb8430c">
  <xsd:schema xmlns:xsd="http://www.w3.org/2001/XMLSchema" xmlns:xs="http://www.w3.org/2001/XMLSchema" xmlns:p="http://schemas.microsoft.com/office/2006/metadata/properties" xmlns:ns2="2e7e8d61-2432-4966-bff6-afe7197066b3" xmlns:ns3="cdddad68-33dc-4597-bc2d-2f12ac7da19b" targetNamespace="http://schemas.microsoft.com/office/2006/metadata/properties" ma:root="true" ma:fieldsID="409ac7ef287357ce837091c19bd17a82" ns2:_="" ns3:_="">
    <xsd:import namespace="2e7e8d61-2432-4966-bff6-afe7197066b3"/>
    <xsd:import namespace="cdddad68-33dc-4597-bc2d-2f12ac7da19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OneNoteFluid_FileOrder"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e7e8d61-2432-4966-bff6-afe7197066b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OneNoteFluid_FileOrder" ma:index="18" nillable="true" ma:displayName="OneNoteFluid_FileOrder" ma:internalName="OneNoteFluid_FileOrder">
      <xsd:simpleType>
        <xsd:restriction base="dms:Text">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dddad68-33dc-4597-bc2d-2f12ac7da19b"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45C88C1-CC4B-4C71-A428-3A05B3FE1FBC}">
  <ds:schemaRefs>
    <ds:schemaRef ds:uri="2e7e8d61-2432-4966-bff6-afe7197066b3"/>
    <ds:schemaRef ds:uri="http://schemas.openxmlformats.org/package/2006/metadata/core-properties"/>
    <ds:schemaRef ds:uri="cdddad68-33dc-4597-bc2d-2f12ac7da19b"/>
    <ds:schemaRef ds:uri="http://purl.org/dc/elements/1.1/"/>
    <ds:schemaRef ds:uri="http://schemas.microsoft.com/office/2006/metadata/properties"/>
    <ds:schemaRef ds:uri="http://schemas.microsoft.com/office/2006/documentManagement/types"/>
    <ds:schemaRef ds:uri="http://purl.org/dc/term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9246A7B9-5CD3-4A46-88BE-98CBA8146E7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e7e8d61-2432-4966-bff6-afe7197066b3"/>
    <ds:schemaRef ds:uri="cdddad68-33dc-4597-bc2d-2f12ac7da1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88EF328-E61D-41A4-BCD1-6D933BB69FCA}">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802</TotalTime>
  <Words>8068</Words>
  <Application>Microsoft Office PowerPoint</Application>
  <PresentationFormat>Widescreen</PresentationFormat>
  <Paragraphs>818</Paragraphs>
  <Slides>41</Slides>
  <Notes>40</Notes>
  <HiddenSlides>1</HiddenSlides>
  <MMClips>0</MMClips>
  <ScaleCrop>false</ScaleCrop>
  <HeadingPairs>
    <vt:vector size="8" baseType="variant">
      <vt:variant>
        <vt:lpstr>Fonts Used</vt:lpstr>
      </vt:variant>
      <vt:variant>
        <vt:i4>10</vt:i4>
      </vt:variant>
      <vt:variant>
        <vt:lpstr>Theme</vt:lpstr>
      </vt:variant>
      <vt:variant>
        <vt:i4>8</vt:i4>
      </vt:variant>
      <vt:variant>
        <vt:lpstr>Embedded OLE Servers</vt:lpstr>
      </vt:variant>
      <vt:variant>
        <vt:i4>1</vt:i4>
      </vt:variant>
      <vt:variant>
        <vt:lpstr>Slide Titles</vt:lpstr>
      </vt:variant>
      <vt:variant>
        <vt:i4>41</vt:i4>
      </vt:variant>
    </vt:vector>
  </HeadingPairs>
  <TitlesOfParts>
    <vt:vector size="60" baseType="lpstr">
      <vt:lpstr>&amp;quot</vt:lpstr>
      <vt:lpstr>Arial</vt:lpstr>
      <vt:lpstr>Calibri</vt:lpstr>
      <vt:lpstr>Calibri Light</vt:lpstr>
      <vt:lpstr>Consolas</vt:lpstr>
      <vt:lpstr>Segoe UI</vt:lpstr>
      <vt:lpstr>Segoe UI Light</vt:lpstr>
      <vt:lpstr>Segoe UI Semibold</vt:lpstr>
      <vt:lpstr>Segoe UI Semilight</vt:lpstr>
      <vt:lpstr>Wingdings</vt:lpstr>
      <vt:lpstr>Power Apps</vt:lpstr>
      <vt:lpstr>BA PowerPlatofrm Template Lines 090220</vt:lpstr>
      <vt:lpstr>1_Dynamics 365</vt:lpstr>
      <vt:lpstr>1_Power Apps</vt:lpstr>
      <vt:lpstr>2_Dynamics 365</vt:lpstr>
      <vt:lpstr>Dynamics 365</vt:lpstr>
      <vt:lpstr>1_BA PowerPlatofrm Template Lines 090220</vt:lpstr>
      <vt:lpstr>3_Microsoft 365 PPT Template - 2018</vt:lpstr>
      <vt:lpstr>think-cell Slide</vt:lpstr>
      <vt:lpstr>Power Platform Governance Secure your Platform</vt:lpstr>
      <vt:lpstr>Disclaimer</vt:lpstr>
      <vt:lpstr>Who Are The Power Platform Users?</vt:lpstr>
      <vt:lpstr>PowerPoint Presentation</vt:lpstr>
      <vt:lpstr>Tenant level service admin roles</vt:lpstr>
      <vt:lpstr>Identity management with Azure Active Directory</vt:lpstr>
      <vt:lpstr>Conditional service access</vt:lpstr>
      <vt:lpstr>Cross-tenant inbound &amp; outbound restrictions</vt:lpstr>
      <vt:lpstr>Cross-tenant Access – Restrict outbound</vt:lpstr>
      <vt:lpstr>Cross-tenant Access – Restrict inbound</vt:lpstr>
      <vt:lpstr>Cross-tenant inbound &amp; outbound restrictions</vt:lpstr>
      <vt:lpstr>Tenant Isolation from Power Platform Admin Center (Preview)</vt:lpstr>
      <vt:lpstr>Conditional service access</vt:lpstr>
      <vt:lpstr>PowerPoint Presentation</vt:lpstr>
      <vt:lpstr>Environment security and access control</vt:lpstr>
      <vt:lpstr>Key out-of-box security roles you need to know</vt:lpstr>
      <vt:lpstr>Looking inside environments</vt:lpstr>
      <vt:lpstr>Customizing Security Roles</vt:lpstr>
      <vt:lpstr>PowerPoint Presentation</vt:lpstr>
      <vt:lpstr>PowerPoint Presentation</vt:lpstr>
      <vt:lpstr>Resource level access</vt:lpstr>
      <vt:lpstr>Sharing Component and Granting Data Access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Multiple DLP Policy – Example Scenario</vt:lpstr>
      <vt:lpstr>Multiple DLP Policy – Net Outcome</vt:lpstr>
      <vt:lpstr>DLP Management Interfaces</vt:lpstr>
      <vt:lpstr>PowerPoint Presentation</vt:lpstr>
      <vt:lpstr>Security Roles and Privileges</vt:lpstr>
      <vt:lpstr>Record-level security</vt:lpstr>
      <vt:lpstr>Field level security</vt:lpstr>
      <vt:lpstr>PowerPoint Presentation</vt:lpstr>
      <vt:lpstr>On-premise Gateway - Key Facts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Apps PowerPoint Template</dc:title>
  <dc:creator>Tom Postings</dc:creator>
  <cp:keywords/>
  <cp:lastModifiedBy>Roberto Armenta</cp:lastModifiedBy>
  <cp:revision>8</cp:revision>
  <dcterms:created xsi:type="dcterms:W3CDTF">2020-01-08T21:30:07Z</dcterms:created>
  <dcterms:modified xsi:type="dcterms:W3CDTF">2022-10-27T20:19:38Z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0x0101007D353A4BAC0BD843BAFA27F789CCDA2E</vt:lpwstr>
  </property>
  <property fmtid="{D5CDD505-2E9C-101B-9397-08002B2CF9AE}" pid="3" name="_dlc_policyId">
    <vt:lpwstr>0x0101000E4CB7077FEE4FF7AE86D4A500EEC780030016C849C62B10EB41ACA8C7EEDEF40BB20099ECF64382448D48A56095091C66B1A9|-661092312</vt:lpwstr>
  </property>
  <property fmtid="{D5CDD505-2E9C-101B-9397-08002B2CF9AE}" pid="4" name="Confidentiality">
    <vt:lpwstr>5;#internal users|461efa83-0283-486a-a8d5-943328f3693f</vt:lpwstr>
  </property>
  <property fmtid="{D5CDD505-2E9C-101B-9397-08002B2CF9AE}" pid="5"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6" name="_dlc_DocIdItemGuid">
    <vt:lpwstr>ffd394ea-cd4c-4afe-b6e2-1d911aa91a79</vt:lpwstr>
  </property>
  <property fmtid="{D5CDD505-2E9C-101B-9397-08002B2CF9AE}" pid="7" name="TaxKeyword">
    <vt:lpwstr/>
  </property>
  <property fmtid="{D5CDD505-2E9C-101B-9397-08002B2CF9AE}" pid="8" name="NewsType">
    <vt:lpwstr/>
  </property>
  <property fmtid="{D5CDD505-2E9C-101B-9397-08002B2CF9AE}" pid="9" name="Region">
    <vt:lpwstr/>
  </property>
  <property fmtid="{D5CDD505-2E9C-101B-9397-08002B2CF9AE}" pid="10" name="ItemType">
    <vt:lpwstr>3075;#documents|e037ed84-7d8e-4cbb-9c8f-61e80301a44f</vt:lpwstr>
  </property>
  <property fmtid="{D5CDD505-2E9C-101B-9397-08002B2CF9AE}" pid="11" name="Industries">
    <vt:lpwstr/>
  </property>
  <property fmtid="{D5CDD505-2E9C-101B-9397-08002B2CF9AE}" pid="12" name="MSProducts">
    <vt:lpwstr/>
  </property>
  <property fmtid="{D5CDD505-2E9C-101B-9397-08002B2CF9AE}" pid="13" name="Competitors">
    <vt:lpwstr/>
  </property>
  <property fmtid="{D5CDD505-2E9C-101B-9397-08002B2CF9AE}" pid="14" name="SMSGDomain">
    <vt:lpwstr>2548;#Business Applications Domain|610af3f5-b43d-455a-97a7-f917993f5652</vt:lpwstr>
  </property>
  <property fmtid="{D5CDD505-2E9C-101B-9397-08002B2CF9AE}" pid="15" name="ExperienceContentType">
    <vt:lpwstr/>
  </property>
  <property fmtid="{D5CDD505-2E9C-101B-9397-08002B2CF9AE}" pid="16" name="BusinessArchitecture">
    <vt:lpwstr>1799;#Business Applications|bc6a3471-5036-4c6f-8724-05bc21271c2e;#2743;#Microsoft Power platform|89e3aef7-17c4-4d94-8911-f58a28f8fed8</vt:lpwstr>
  </property>
  <property fmtid="{D5CDD505-2E9C-101B-9397-08002B2CF9AE}" pid="17" name="Products">
    <vt:lpwstr>2321;#Power Apps|c2b7c9b5-267e-4ead-becc-03446bde7831;#2515;#Power Automate|d22fb328-0625-4c11-970d-937380f62ea3;#162;#Power BI for Office 365|f9a65d80-21ac-4b9a-bf55-4f28a6454a78</vt:lpwstr>
  </property>
  <property fmtid="{D5CDD505-2E9C-101B-9397-08002B2CF9AE}" pid="18" name="l6f004f21209409da86a713c0f24627d">
    <vt:lpwstr/>
  </property>
  <property fmtid="{D5CDD505-2E9C-101B-9397-08002B2CF9AE}" pid="19" name="MSProductsTaxHTField0">
    <vt:lpwstr/>
  </property>
  <property fmtid="{D5CDD505-2E9C-101B-9397-08002B2CF9AE}" pid="20" name="e8080b0481964c759b2c36ae49591b31">
    <vt:lpwstr/>
  </property>
  <property fmtid="{D5CDD505-2E9C-101B-9397-08002B2CF9AE}" pid="21" name="TechnicalLevel">
    <vt:lpwstr>3066;#100 (beginner)|7d022d07-ff67-4af8-910d-8ea6b46b5908</vt:lpwstr>
  </property>
  <property fmtid="{D5CDD505-2E9C-101B-9397-08002B2CF9AE}" pid="22" name="Audiences">
    <vt:lpwstr/>
  </property>
  <property fmtid="{D5CDD505-2E9C-101B-9397-08002B2CF9AE}" pid="23" name="SMSG Items">
    <vt:lpwstr>3091;#documents|e037ed84-7d8e-4cbb-9c8f-61e80301a44f</vt:lpwstr>
  </property>
  <property fmtid="{D5CDD505-2E9C-101B-9397-08002B2CF9AE}" pid="24" name="ldac8aee9d1f469e8cd8c3f8d6a615f2">
    <vt:lpwstr/>
  </property>
  <property fmtid="{D5CDD505-2E9C-101B-9397-08002B2CF9AE}" pid="25" name="Solution Areas">
    <vt:lpwstr>3477;#Business Applications|bc6a3471-5036-4c6f-8724-05bc21271c2e</vt:lpwstr>
  </property>
  <property fmtid="{D5CDD505-2E9C-101B-9397-08002B2CF9AE}" pid="26" name="EmployeeRole">
    <vt:lpwstr/>
  </property>
  <property fmtid="{D5CDD505-2E9C-101B-9397-08002B2CF9AE}" pid="27" name="NewsTopic">
    <vt:lpwstr/>
  </property>
  <property fmtid="{D5CDD505-2E9C-101B-9397-08002B2CF9AE}" pid="28" name="Roles">
    <vt:lpwstr/>
  </property>
  <property fmtid="{D5CDD505-2E9C-101B-9397-08002B2CF9AE}" pid="29" name="NewsSource">
    <vt:lpwstr/>
  </property>
  <property fmtid="{D5CDD505-2E9C-101B-9397-08002B2CF9AE}" pid="30" name="MSProfessions">
    <vt:lpwstr>3100;#Marketing|6bac43fe-835f-4207-8dba-9b6899aa3139</vt:lpwstr>
  </property>
  <property fmtid="{D5CDD505-2E9C-101B-9397-08002B2CF9AE}" pid="31" name="SMSGTags">
    <vt:lpwstr/>
  </property>
  <property fmtid="{D5CDD505-2E9C-101B-9397-08002B2CF9AE}" pid="32" name="MSPhysicalGeography">
    <vt:lpwstr/>
  </property>
  <property fmtid="{D5CDD505-2E9C-101B-9397-08002B2CF9AE}" pid="33" name="EnterpriseDomainTags">
    <vt:lpwstr/>
  </property>
  <property fmtid="{D5CDD505-2E9C-101B-9397-08002B2CF9AE}" pid="34" name="j3562c58ee414e028925bc902cfc01a1">
    <vt:lpwstr/>
  </property>
  <property fmtid="{D5CDD505-2E9C-101B-9397-08002B2CF9AE}" pid="35" name="Segments">
    <vt:lpwstr/>
  </property>
  <property fmtid="{D5CDD505-2E9C-101B-9397-08002B2CF9AE}" pid="36" name="Partners">
    <vt:lpwstr/>
  </property>
  <property fmtid="{D5CDD505-2E9C-101B-9397-08002B2CF9AE}" pid="37" name="ActivitiesAndPrograms">
    <vt:lpwstr/>
  </property>
  <property fmtid="{D5CDD505-2E9C-101B-9397-08002B2CF9AE}" pid="38" name="la4444b61d19467597d63190b69ac227">
    <vt:lpwstr/>
  </property>
  <property fmtid="{D5CDD505-2E9C-101B-9397-08002B2CF9AE}" pid="39" name="Topics">
    <vt:lpwstr/>
  </property>
  <property fmtid="{D5CDD505-2E9C-101B-9397-08002B2CF9AE}" pid="40" name="Groups">
    <vt:lpwstr/>
  </property>
  <property fmtid="{D5CDD505-2E9C-101B-9397-08002B2CF9AE}" pid="41" name="Languages">
    <vt:lpwstr/>
  </property>
  <property fmtid="{D5CDD505-2E9C-101B-9397-08002B2CF9AE}" pid="42" name="of67e5d4b76f4a9db8769983fda9cec0">
    <vt:lpwstr/>
  </property>
</Properties>
</file>